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5" r:id="rId2"/>
    <p:sldId id="286" r:id="rId3"/>
    <p:sldId id="257" r:id="rId4"/>
    <p:sldId id="273" r:id="rId5"/>
    <p:sldId id="274" r:id="rId6"/>
    <p:sldId id="275" r:id="rId7"/>
    <p:sldId id="276" r:id="rId8"/>
    <p:sldId id="283" r:id="rId9"/>
    <p:sldId id="284" r:id="rId10"/>
    <p:sldId id="277" r:id="rId11"/>
    <p:sldId id="28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308" y="-2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19.01.2014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19.01.2014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19.01.2014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19.01.2014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19.01.2014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19.01.2014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19.01.2014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19.01.2014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19.01.2014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19.01.2014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19.01.2014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853E92-F41E-4032-9342-3AB5E6A02D7D}" type="datetimeFigureOut">
              <a:rPr lang="de-DE" smtClean="0"/>
              <a:pPr/>
              <a:t>19.01.2014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/>
          <a:lstStyle/>
          <a:p>
            <a:r>
              <a:rPr lang="cs-CZ" b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000528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      </a:t>
            </a:r>
            <a:r>
              <a:rPr lang="cs-CZ" b="1" dirty="0" smtClean="0"/>
              <a:t>Sada: </a:t>
            </a:r>
            <a:r>
              <a:rPr lang="cs-CZ" dirty="0" smtClean="0"/>
              <a:t>A2_50</a:t>
            </a:r>
            <a:endParaRPr lang="cs-CZ" dirty="0" smtClean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 </a:t>
            </a:r>
            <a:r>
              <a:rPr lang="cs-CZ" dirty="0" smtClean="0"/>
              <a:t>11</a:t>
            </a:r>
            <a:r>
              <a:rPr lang="cs-CZ" dirty="0" smtClean="0"/>
              <a:t>. </a:t>
            </a:r>
            <a:r>
              <a:rPr lang="cs-CZ" dirty="0" smtClean="0"/>
              <a:t>10. 2013                </a:t>
            </a:r>
            <a:r>
              <a:rPr lang="cs-CZ" b="1" dirty="0" smtClean="0"/>
              <a:t>Třída: </a:t>
            </a:r>
            <a:r>
              <a:rPr lang="cs-CZ" dirty="0" smtClean="0"/>
              <a:t>2/3P</a:t>
            </a:r>
            <a:r>
              <a:rPr lang="cs-CZ" b="1" dirty="0" smtClean="0"/>
              <a:t>  </a:t>
            </a:r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DUM - Digitální Učební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Tematická oblast: Prodavačské práce</a:t>
            </a:r>
          </a:p>
          <a:p>
            <a:pPr>
              <a:buNone/>
            </a:pPr>
            <a:r>
              <a:rPr lang="cs-CZ" b="1" dirty="0" smtClean="0"/>
              <a:t>Předmět: Matematika</a:t>
            </a:r>
          </a:p>
          <a:p>
            <a:pPr>
              <a:buNone/>
            </a:pPr>
            <a:r>
              <a:rPr lang="cs-CZ" b="1" dirty="0" smtClean="0"/>
              <a:t>Ročník: 3.</a:t>
            </a:r>
          </a:p>
          <a:p>
            <a:pPr>
              <a:buNone/>
            </a:pPr>
            <a:r>
              <a:rPr lang="cs-CZ" b="1" dirty="0" smtClean="0"/>
              <a:t>Klíčová slova: výrazy, hodnota, </a:t>
            </a:r>
            <a:r>
              <a:rPr lang="cs-CZ" b="1" dirty="0" smtClean="0"/>
              <a:t>proměnná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Jméno autora (vč. titulu): Mgr. Marie Benedová</a:t>
            </a:r>
          </a:p>
          <a:p>
            <a:pPr>
              <a:buNone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480" y="1916832"/>
            <a:ext cx="9096024" cy="3744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Určete hodnotu výrazu dosazením daných čísel místo proměnné </a:t>
            </a:r>
            <a:endParaRPr lang="de-DE" sz="36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75656" y="2319263"/>
            <a:ext cx="14734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11 · 8 = 88</a:t>
            </a:r>
            <a:endParaRPr lang="de-DE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45823" y="2780928"/>
            <a:ext cx="31261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5 ∙ 8 – 15 = 40 – 15 = 25</a:t>
            </a:r>
            <a:endParaRPr lang="de-DE" sz="2400" b="1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1475656" y="3255367"/>
            <a:ext cx="28696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(6 ∙ 8) : 4 = 48 : 4 = 12</a:t>
            </a:r>
            <a:endParaRPr lang="de-DE" sz="2400" b="1" dirty="0" smtClean="0"/>
          </a:p>
        </p:txBody>
      </p:sp>
      <p:sp>
        <p:nvSpPr>
          <p:cNvPr id="11" name="TextovéPole 10"/>
          <p:cNvSpPr txBox="1"/>
          <p:nvPr/>
        </p:nvSpPr>
        <p:spPr>
          <a:xfrm>
            <a:off x="1475656" y="4221088"/>
            <a:ext cx="25042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2 · </a:t>
            </a:r>
            <a:r>
              <a:rPr lang="cs-CZ" sz="2400" b="1" dirty="0" err="1" smtClean="0"/>
              <a:t>2</a:t>
            </a:r>
            <a:r>
              <a:rPr lang="cs-CZ" sz="2400" b="1" dirty="0" smtClean="0"/>
              <a:t> + 4 = </a:t>
            </a:r>
            <a:r>
              <a:rPr lang="cs-CZ" sz="2400" b="1" dirty="0" err="1" smtClean="0"/>
              <a:t>4</a:t>
            </a:r>
            <a:r>
              <a:rPr lang="cs-CZ" sz="2400" b="1" dirty="0" smtClean="0"/>
              <a:t> + </a:t>
            </a:r>
            <a:r>
              <a:rPr lang="cs-CZ" sz="2400" b="1" dirty="0" err="1" smtClean="0"/>
              <a:t>4</a:t>
            </a:r>
            <a:r>
              <a:rPr lang="cs-CZ" sz="2400" b="1" dirty="0" smtClean="0"/>
              <a:t> = 8</a:t>
            </a:r>
            <a:endParaRPr lang="de-DE" sz="2400" b="1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1461981" y="4695527"/>
            <a:ext cx="30380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(47 - 9) : 2 = 38 : 2 = 19</a:t>
            </a:r>
            <a:endParaRPr lang="de-DE" sz="2400" b="1" dirty="0" smtClean="0"/>
          </a:p>
        </p:txBody>
      </p:sp>
      <p:sp>
        <p:nvSpPr>
          <p:cNvPr id="13" name="TextovéPole 12"/>
          <p:cNvSpPr txBox="1"/>
          <p:nvPr/>
        </p:nvSpPr>
        <p:spPr>
          <a:xfrm>
            <a:off x="1507550" y="5199583"/>
            <a:ext cx="15408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2 · 8 : 4 = </a:t>
            </a:r>
            <a:r>
              <a:rPr lang="cs-CZ" sz="2400" b="1" dirty="0" err="1" smtClean="0"/>
              <a:t>4</a:t>
            </a:r>
            <a:endParaRPr lang="de-DE" sz="2400" b="1" dirty="0" smtClean="0"/>
          </a:p>
        </p:txBody>
      </p:sp>
      <p:sp>
        <p:nvSpPr>
          <p:cNvPr id="16" name="TextovéPole 15"/>
          <p:cNvSpPr txBox="1"/>
          <p:nvPr/>
        </p:nvSpPr>
        <p:spPr>
          <a:xfrm>
            <a:off x="6083189" y="2348880"/>
            <a:ext cx="30973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(14 + 16) : 5 = 30 : 5 = 6</a:t>
            </a:r>
            <a:endParaRPr lang="de-DE" sz="2400" b="1" dirty="0" smtClean="0"/>
          </a:p>
        </p:txBody>
      </p:sp>
      <p:sp>
        <p:nvSpPr>
          <p:cNvPr id="17" name="TextovéPole 16"/>
          <p:cNvSpPr txBox="1"/>
          <p:nvPr/>
        </p:nvSpPr>
        <p:spPr>
          <a:xfrm>
            <a:off x="6119650" y="2823319"/>
            <a:ext cx="14766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42 : 14 = 3</a:t>
            </a:r>
            <a:endParaRPr lang="de-DE" sz="2400" b="1" dirty="0" smtClean="0"/>
          </a:p>
        </p:txBody>
      </p:sp>
      <p:sp>
        <p:nvSpPr>
          <p:cNvPr id="18" name="TextovéPole 17"/>
          <p:cNvSpPr txBox="1"/>
          <p:nvPr/>
        </p:nvSpPr>
        <p:spPr>
          <a:xfrm>
            <a:off x="6119650" y="3284984"/>
            <a:ext cx="30075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14 – (3 ∙ 2) = 14 – 6 = 8</a:t>
            </a:r>
            <a:endParaRPr lang="de-DE" sz="2400" b="1" dirty="0" smtClean="0"/>
          </a:p>
        </p:txBody>
      </p:sp>
      <p:sp>
        <p:nvSpPr>
          <p:cNvPr id="19" name="TextovéPole 18"/>
          <p:cNvSpPr txBox="1"/>
          <p:nvPr/>
        </p:nvSpPr>
        <p:spPr>
          <a:xfrm>
            <a:off x="6084168" y="4293096"/>
            <a:ext cx="16930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5 · 4 · </a:t>
            </a:r>
            <a:r>
              <a:rPr lang="cs-CZ" sz="2400" b="1" dirty="0" err="1" smtClean="0"/>
              <a:t>4</a:t>
            </a:r>
            <a:r>
              <a:rPr lang="cs-CZ" sz="2400" b="1" dirty="0" smtClean="0"/>
              <a:t> = 80</a:t>
            </a:r>
            <a:endParaRPr lang="de-DE" sz="2400" b="1" dirty="0" smtClean="0"/>
          </a:p>
        </p:txBody>
      </p:sp>
      <p:sp>
        <p:nvSpPr>
          <p:cNvPr id="20" name="TextovéPole 19"/>
          <p:cNvSpPr txBox="1"/>
          <p:nvPr/>
        </p:nvSpPr>
        <p:spPr>
          <a:xfrm>
            <a:off x="6084168" y="4725144"/>
            <a:ext cx="24000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4</a:t>
            </a:r>
            <a:r>
              <a:rPr lang="cs-CZ" sz="2400" b="1" baseline="30000" dirty="0" smtClean="0"/>
              <a:t>2</a:t>
            </a:r>
            <a:r>
              <a:rPr lang="cs-CZ" sz="2400" b="1" dirty="0" smtClean="0"/>
              <a:t> · 3 = 16 · 3 = 48</a:t>
            </a:r>
            <a:endParaRPr lang="de-DE" sz="2400" b="1" dirty="0" smtClean="0"/>
          </a:p>
        </p:txBody>
      </p:sp>
      <p:sp>
        <p:nvSpPr>
          <p:cNvPr id="21" name="TextovéPole 20"/>
          <p:cNvSpPr txBox="1"/>
          <p:nvPr/>
        </p:nvSpPr>
        <p:spPr>
          <a:xfrm>
            <a:off x="6084168" y="5199583"/>
            <a:ext cx="26597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3 · 4 – 8 = 12 – 8 = 4</a:t>
            </a:r>
            <a:endParaRPr lang="de-DE" sz="2400" b="1" dirty="0" smtClean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36512" y="2132856"/>
            <a:ext cx="9150306" cy="3543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712968" cy="648072"/>
          </a:xfrm>
        </p:spPr>
        <p:txBody>
          <a:bodyPr>
            <a:noAutofit/>
          </a:bodyPr>
          <a:lstStyle/>
          <a:p>
            <a:pPr lvl="0"/>
            <a:r>
              <a:rPr lang="cs-CZ" sz="3200" b="1" dirty="0" smtClean="0">
                <a:solidFill>
                  <a:srgbClr val="002060"/>
                </a:solidFill>
              </a:rPr>
              <a:t>Určete hodnotu výrazů pro </a:t>
            </a:r>
            <a:r>
              <a:rPr lang="cs-CZ" sz="3200" b="1" i="1" dirty="0" smtClean="0">
                <a:solidFill>
                  <a:srgbClr val="002060"/>
                </a:solidFill>
              </a:rPr>
              <a:t>x = 3 </a:t>
            </a:r>
            <a:r>
              <a:rPr lang="cs-CZ" sz="3200" b="1" dirty="0" smtClean="0">
                <a:solidFill>
                  <a:srgbClr val="002060"/>
                </a:solidFill>
              </a:rPr>
              <a:t>a porovnejte   </a:t>
            </a:r>
            <a:endParaRPr lang="de-DE" sz="32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24472" y="227687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</a:t>
            </a:r>
            <a:endParaRPr lang="de-DE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88768" y="227687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</a:t>
            </a:r>
            <a:endParaRPr lang="de-DE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423822" y="2257708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=</a:t>
            </a:r>
            <a:endParaRPr lang="de-DE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013737" y="2833772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39</a:t>
            </a:r>
            <a:endParaRPr lang="de-DE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678033" y="2833772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27</a:t>
            </a:r>
            <a:endParaRPr lang="de-DE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423822" y="2833772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&gt;</a:t>
            </a:r>
            <a:endParaRPr lang="de-DE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987824" y="3409836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72</a:t>
            </a:r>
            <a:endParaRPr lang="de-DE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678033" y="340983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93</a:t>
            </a:r>
            <a:endParaRPr lang="de-DE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427984" y="3409836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&lt;</a:t>
            </a:r>
            <a:endParaRPr lang="de-DE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124472" y="398590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</a:t>
            </a:r>
            <a:endParaRPr lang="de-DE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678033" y="3985900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42</a:t>
            </a:r>
            <a:endParaRPr lang="de-DE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423822" y="3985900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&lt;</a:t>
            </a:r>
            <a:endParaRPr lang="de-DE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124472" y="4561964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</a:t>
            </a:r>
            <a:endParaRPr lang="de-DE" sz="28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724128" y="4561964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</a:t>
            </a:r>
            <a:endParaRPr lang="de-DE" sz="28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423822" y="4561964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=</a:t>
            </a:r>
            <a:endParaRPr lang="de-DE" sz="28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915816" y="5138028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204</a:t>
            </a:r>
            <a:endParaRPr lang="de-DE" sz="28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567299" y="5138028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162</a:t>
            </a:r>
            <a:endParaRPr lang="de-DE" sz="28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427984" y="5138028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&gt;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2" grpId="0"/>
      <p:bldP spid="13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 l="700"/>
          <a:stretch>
            <a:fillRect/>
          </a:stretch>
        </p:blipFill>
        <p:spPr bwMode="auto">
          <a:xfrm>
            <a:off x="27207" y="1988840"/>
            <a:ext cx="9040221" cy="27311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Nadpis 14"/>
          <p:cNvSpPr>
            <a:spLocks noGrp="1"/>
          </p:cNvSpPr>
          <p:nvPr>
            <p:ph type="title"/>
          </p:nvPr>
        </p:nvSpPr>
        <p:spPr>
          <a:xfrm>
            <a:off x="323528" y="404664"/>
            <a:ext cx="8568952" cy="1008112"/>
          </a:xfrm>
        </p:spPr>
        <p:txBody>
          <a:bodyPr>
            <a:noAutofit/>
          </a:bodyPr>
          <a:lstStyle/>
          <a:p>
            <a:pPr lvl="0"/>
            <a:r>
              <a:rPr lang="cs-CZ" sz="3200" b="1" dirty="0" smtClean="0">
                <a:solidFill>
                  <a:srgbClr val="002060"/>
                </a:solidFill>
              </a:rPr>
              <a:t>Zapište jako výraz a vypočítejte jeho hodnotu pro </a:t>
            </a:r>
            <a:r>
              <a:rPr lang="cs-CZ" sz="3200" b="1" i="1" dirty="0" smtClean="0">
                <a:solidFill>
                  <a:srgbClr val="002060"/>
                </a:solidFill>
              </a:rPr>
              <a:t>a = 12</a:t>
            </a:r>
            <a:endParaRPr lang="de-DE" sz="3200" b="1" i="1" dirty="0">
              <a:solidFill>
                <a:srgbClr val="00206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995936" y="2636912"/>
            <a:ext cx="4916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 ∙ </a:t>
            </a:r>
            <a:r>
              <a:rPr lang="cs-CZ" sz="2000" b="1" dirty="0" smtClean="0"/>
              <a:t>2/3</a:t>
            </a:r>
            <a:r>
              <a:rPr lang="cs-CZ" sz="2800" b="1" dirty="0" smtClean="0"/>
              <a:t> ∙ </a:t>
            </a:r>
            <a:r>
              <a:rPr lang="cs-CZ" sz="2800" b="1" i="1" dirty="0" smtClean="0"/>
              <a:t>a</a:t>
            </a:r>
            <a:r>
              <a:rPr lang="cs-CZ" sz="2800" b="1" dirty="0" smtClean="0"/>
              <a:t> = 3 ∙ </a:t>
            </a:r>
            <a:r>
              <a:rPr lang="cs-CZ" sz="2000" b="1" dirty="0" smtClean="0"/>
              <a:t>2/3</a:t>
            </a:r>
            <a:r>
              <a:rPr lang="cs-CZ" sz="2800" b="1" dirty="0" smtClean="0"/>
              <a:t> ∙ 12= 3 ∙ 8 = 24</a:t>
            </a:r>
            <a:endParaRPr lang="de-DE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95936" y="3140968"/>
            <a:ext cx="25170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/>
              <a:t>a</a:t>
            </a:r>
            <a:r>
              <a:rPr lang="cs-CZ" sz="2800" b="1" dirty="0" smtClean="0"/>
              <a:t> - 5 = 12 - 5 = 7</a:t>
            </a:r>
            <a:endParaRPr lang="de-DE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95937" y="4201924"/>
            <a:ext cx="514806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8 ∙ (3 ∙ </a:t>
            </a:r>
            <a:r>
              <a:rPr lang="cs-CZ" sz="2600" b="1" i="1" dirty="0" smtClean="0"/>
              <a:t>a</a:t>
            </a:r>
            <a:r>
              <a:rPr lang="cs-CZ" sz="2600" b="1" dirty="0" smtClean="0"/>
              <a:t>) = 8 ∙ (3 ∙ 12) = 8 ∙ 36 = 288</a:t>
            </a:r>
            <a:endParaRPr lang="de-DE" sz="2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95936" y="3697868"/>
            <a:ext cx="510267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/>
              <a:t>2 ∙ </a:t>
            </a:r>
            <a:r>
              <a:rPr lang="cs-CZ" sz="2600" b="1" i="1" dirty="0" smtClean="0"/>
              <a:t>a</a:t>
            </a:r>
            <a:r>
              <a:rPr lang="cs-CZ" sz="2600" b="1" dirty="0" smtClean="0"/>
              <a:t> + 27 = 2 ∙ 12 + 27 = 24 + 27 = 51</a:t>
            </a:r>
            <a:endParaRPr lang="de-DE" sz="26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11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3890226"/>
            <a:ext cx="5616624" cy="292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311518"/>
            <a:ext cx="4824536" cy="25964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Nadpis 13"/>
          <p:cNvSpPr>
            <a:spLocks noGrp="1"/>
          </p:cNvSpPr>
          <p:nvPr>
            <p:ph type="title"/>
          </p:nvPr>
        </p:nvSpPr>
        <p:spPr>
          <a:xfrm>
            <a:off x="395536" y="188640"/>
            <a:ext cx="8496944" cy="1152128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Dosaďte čísla do vzorce obsahu čtverce, obdélníku a vypočtěte</a:t>
            </a:r>
            <a:endParaRPr lang="de-DE" sz="3200" b="1" dirty="0">
              <a:solidFill>
                <a:srgbClr val="00206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51520" y="1825660"/>
            <a:ext cx="13131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= a · </a:t>
            </a:r>
            <a:r>
              <a:rPr lang="cs-CZ" sz="2800" b="1" dirty="0" err="1" smtClean="0"/>
              <a:t>a</a:t>
            </a:r>
            <a:endParaRPr lang="de-DE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1520" y="2348880"/>
            <a:ext cx="13227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= 8 · </a:t>
            </a:r>
            <a:r>
              <a:rPr lang="cs-CZ" sz="2800" b="1" dirty="0" err="1" smtClean="0"/>
              <a:t>8</a:t>
            </a:r>
            <a:endParaRPr lang="de-DE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563888" y="4509120"/>
            <a:ext cx="13276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= a · b</a:t>
            </a:r>
            <a:endParaRPr lang="de-DE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51520" y="2852936"/>
            <a:ext cx="18501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= 64 mm</a:t>
            </a:r>
            <a:r>
              <a:rPr lang="cs-CZ" sz="2800" b="1" baseline="30000" dirty="0" smtClean="0"/>
              <a:t>2</a:t>
            </a:r>
            <a:endParaRPr lang="de-DE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563888" y="5066020"/>
            <a:ext cx="13227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= 2 · 3</a:t>
            </a:r>
            <a:endParaRPr lang="de-DE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505790" y="3429000"/>
            <a:ext cx="13372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64 mm</a:t>
            </a:r>
            <a:r>
              <a:rPr lang="cs-CZ" sz="2800" b="1" baseline="30000" dirty="0" smtClean="0"/>
              <a:t>2</a:t>
            </a:r>
            <a:endParaRPr lang="de-DE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563888" y="5642084"/>
            <a:ext cx="16674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= 6 mm</a:t>
            </a:r>
            <a:r>
              <a:rPr lang="cs-CZ" sz="2800" b="1" baseline="30000" dirty="0" smtClean="0"/>
              <a:t>2</a:t>
            </a:r>
            <a:endParaRPr lang="de-DE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538238" y="6237312"/>
            <a:ext cx="11544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 mm</a:t>
            </a:r>
            <a:r>
              <a:rPr lang="cs-CZ" sz="2800" b="1" baseline="30000" dirty="0" smtClean="0"/>
              <a:t>2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3" grpId="0"/>
      <p:bldP spid="17" grpId="0"/>
      <p:bldP spid="18" grpId="0"/>
      <p:bldP spid="19" grpId="0"/>
      <p:bldP spid="21" grpId="0"/>
      <p:bldP spid="22" grpId="0"/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496" y="2592313"/>
            <a:ext cx="9134569" cy="25648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2625224" y="2689756"/>
            <a:ext cx="3626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</a:t>
            </a:r>
            <a:endParaRPr lang="de-DE" sz="2800" b="1" dirty="0"/>
          </a:p>
        </p:txBody>
      </p:sp>
      <p:sp>
        <p:nvSpPr>
          <p:cNvPr id="16" name="Nadpis 15"/>
          <p:cNvSpPr>
            <a:spLocks noGrp="1"/>
          </p:cNvSpPr>
          <p:nvPr>
            <p:ph type="title"/>
          </p:nvPr>
        </p:nvSpPr>
        <p:spPr>
          <a:xfrm>
            <a:off x="323528" y="116632"/>
            <a:ext cx="8568952" cy="1728192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V prodejně nábytku je a stolů. U každého stolu je 6 židlí. Kolik židlí je určeno k prodeji? Zapište jako výraz. Určete hodnotu výrazu pro a = 12.</a:t>
            </a:r>
            <a:endParaRPr lang="de-DE" sz="3200" b="1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620416" y="3140968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</a:t>
            </a:r>
            <a:endParaRPr lang="de-DE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27784" y="3625860"/>
            <a:ext cx="8050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 · a</a:t>
            </a:r>
            <a:endParaRPr lang="de-DE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91107" y="2689756"/>
            <a:ext cx="27462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 · a = 6 · 12 = 72 </a:t>
            </a:r>
            <a:endParaRPr lang="de-DE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797713" y="465313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12</a:t>
            </a:r>
            <a:endParaRPr lang="de-DE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885945" y="465313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72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7" grpId="0"/>
      <p:bldP spid="9" grpId="0"/>
      <p:bldP spid="11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2492896"/>
            <a:ext cx="8881614" cy="2483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2339752" y="2535287"/>
            <a:ext cx="349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x</a:t>
            </a:r>
            <a:endParaRPr lang="de-DE" sz="2800" b="1" dirty="0"/>
          </a:p>
        </p:txBody>
      </p:sp>
      <p:sp>
        <p:nvSpPr>
          <p:cNvPr id="16" name="Nadpis 15"/>
          <p:cNvSpPr>
            <a:spLocks noGrp="1"/>
          </p:cNvSpPr>
          <p:nvPr>
            <p:ph type="title"/>
          </p:nvPr>
        </p:nvSpPr>
        <p:spPr>
          <a:xfrm>
            <a:off x="72008" y="116632"/>
            <a:ext cx="8892480" cy="2016224"/>
          </a:xfrm>
        </p:spPr>
        <p:txBody>
          <a:bodyPr>
            <a:noAutofit/>
          </a:bodyPr>
          <a:lstStyle/>
          <a:p>
            <a:pPr lvl="0"/>
            <a:r>
              <a:rPr lang="cs-CZ" sz="3200" b="1" dirty="0" smtClean="0">
                <a:solidFill>
                  <a:srgbClr val="002060"/>
                </a:solidFill>
              </a:rPr>
              <a:t>Do školní jídelny se nakupovaly nové stoly. Koupilo se 14 stolů s x židlemi a 12 stolů s y židlemi. Kolik bude v jídelně míst k sezení? Zapište jako výraz </a:t>
            </a:r>
            <a:br>
              <a:rPr lang="cs-CZ" sz="3200" b="1" dirty="0" smtClean="0">
                <a:solidFill>
                  <a:srgbClr val="002060"/>
                </a:solidFill>
              </a:rPr>
            </a:br>
            <a:r>
              <a:rPr lang="cs-CZ" sz="3200" b="1" dirty="0" smtClean="0">
                <a:solidFill>
                  <a:srgbClr val="002060"/>
                </a:solidFill>
              </a:rPr>
              <a:t>a určete jeho hodnotu pro x = 8 a y = 10.</a:t>
            </a:r>
            <a:endParaRPr lang="de-DE" sz="3200" b="1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339752" y="2967335"/>
            <a:ext cx="3545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y</a:t>
            </a:r>
            <a:endParaRPr lang="de-DE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01241" y="3532946"/>
            <a:ext cx="1694695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14 · x + 12 · y</a:t>
            </a:r>
            <a:endParaRPr lang="de-DE" sz="2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32040" y="2546901"/>
            <a:ext cx="258756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14 · x + 12 · y = </a:t>
            </a:r>
            <a:br>
              <a:rPr lang="cs-CZ" sz="2800" b="1" dirty="0" smtClean="0"/>
            </a:br>
            <a:r>
              <a:rPr lang="cs-CZ" sz="2800" b="1" dirty="0" smtClean="0"/>
              <a:t>14 · 8 + 12 · 10 =</a:t>
            </a:r>
            <a:br>
              <a:rPr lang="cs-CZ" sz="2800" b="1" dirty="0" smtClean="0"/>
            </a:br>
            <a:r>
              <a:rPr lang="cs-CZ" sz="2800" b="1" dirty="0" smtClean="0"/>
              <a:t>112 + 120 = 232</a:t>
            </a:r>
            <a:endParaRPr lang="de-DE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059832" y="4509120"/>
            <a:ext cx="8146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232 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7" grpId="0"/>
      <p:bldP spid="9" grpId="0"/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496" y="2564904"/>
            <a:ext cx="9108504" cy="24637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2843808" y="2636912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10</a:t>
            </a:r>
            <a:endParaRPr lang="de-DE" sz="2800" b="1" dirty="0"/>
          </a:p>
        </p:txBody>
      </p:sp>
      <p:sp>
        <p:nvSpPr>
          <p:cNvPr id="16" name="Nadpis 15"/>
          <p:cNvSpPr>
            <a:spLocks noGrp="1"/>
          </p:cNvSpPr>
          <p:nvPr>
            <p:ph type="title"/>
          </p:nvPr>
        </p:nvSpPr>
        <p:spPr>
          <a:xfrm>
            <a:off x="107504" y="116632"/>
            <a:ext cx="8892480" cy="1656184"/>
          </a:xfrm>
        </p:spPr>
        <p:txBody>
          <a:bodyPr>
            <a:noAutofit/>
          </a:bodyPr>
          <a:lstStyle/>
          <a:p>
            <a:pPr lvl="0"/>
            <a:r>
              <a:rPr lang="cs-CZ" sz="3200" b="1" dirty="0" smtClean="0">
                <a:solidFill>
                  <a:srgbClr val="002060"/>
                </a:solidFill>
              </a:rPr>
              <a:t>V košíku je 10 ks kiwi a celý košík stojí x korun. Zapište výrazem, kolik stojí 15 ks kiwi. Svůj výraz ověřte dosazením aktuální ceny a výpočtem. </a:t>
            </a:r>
            <a:endParaRPr lang="de-DE" sz="3200" b="1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915816" y="3121804"/>
            <a:ext cx="349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x</a:t>
            </a:r>
            <a:endParaRPr lang="de-DE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15816" y="3553852"/>
            <a:ext cx="9781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x : 10</a:t>
            </a:r>
            <a:endParaRPr lang="de-DE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43808" y="4005064"/>
            <a:ext cx="18277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(x : 10) · 15</a:t>
            </a:r>
            <a:endParaRPr lang="de-DE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860032" y="2636912"/>
            <a:ext cx="42755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(x : 10) · 15 = (39 : 10) · 15 =</a:t>
            </a:r>
            <a:endParaRPr lang="de-DE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932040" y="3121804"/>
            <a:ext cx="24352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3,9 · 15 = 58,50</a:t>
            </a:r>
            <a:endParaRPr lang="de-DE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067944" y="4509120"/>
            <a:ext cx="10086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58,50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7" grpId="0"/>
      <p:bldP spid="12" grpId="0"/>
      <p:bldP spid="13" grpId="0"/>
      <p:bldP spid="14" grpId="0"/>
      <p:bldP spid="15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3798" y="2780928"/>
            <a:ext cx="8892698" cy="24928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2915816" y="2833772"/>
            <a:ext cx="10679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3,5 kg</a:t>
            </a:r>
            <a:endParaRPr lang="de-DE" sz="2800" b="1" dirty="0"/>
          </a:p>
        </p:txBody>
      </p:sp>
      <p:sp>
        <p:nvSpPr>
          <p:cNvPr id="16" name="Nadpis 15"/>
          <p:cNvSpPr>
            <a:spLocks noGrp="1"/>
          </p:cNvSpPr>
          <p:nvPr>
            <p:ph type="title"/>
          </p:nvPr>
        </p:nvSpPr>
        <p:spPr>
          <a:xfrm>
            <a:off x="205680" y="72008"/>
            <a:ext cx="8686800" cy="2132856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Prodavačka zabalila 3,5 kg masa. Cena za kilogram je x korun. Jaká byla cena zabaleného masa? Zapište jako výraz a určete jeho hodnotu pro </a:t>
            </a:r>
            <a:br>
              <a:rPr lang="cs-CZ" sz="3200" b="1" dirty="0" smtClean="0">
                <a:solidFill>
                  <a:srgbClr val="002060"/>
                </a:solidFill>
              </a:rPr>
            </a:br>
            <a:r>
              <a:rPr lang="cs-CZ" sz="3200" b="1" dirty="0" smtClean="0">
                <a:solidFill>
                  <a:srgbClr val="002060"/>
                </a:solidFill>
              </a:rPr>
              <a:t>x = 128,- Kč. </a:t>
            </a:r>
            <a:endParaRPr lang="de-DE" sz="3200" b="1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987824" y="3284984"/>
            <a:ext cx="349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x</a:t>
            </a:r>
            <a:endParaRPr lang="de-DE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000023" y="3717032"/>
            <a:ext cx="10679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x · 3,5</a:t>
            </a:r>
            <a:endParaRPr lang="de-DE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35842" y="2833772"/>
            <a:ext cx="35686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x · 3,5 = 128 · 3,5 = 448</a:t>
            </a:r>
            <a:endParaRPr lang="de-DE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99792" y="4797152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448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7" grpId="0"/>
      <p:bldP spid="18" grpId="0"/>
      <p:bldP spid="11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mtClean="0"/>
              <a:t>Žádné </a:t>
            </a:r>
            <a:r>
              <a:rPr lang="cs-CZ" dirty="0" smtClean="0"/>
              <a:t>externí zdroje </a:t>
            </a:r>
            <a:r>
              <a:rPr lang="cs-CZ" smtClean="0"/>
              <a:t>nebyly použity.</a:t>
            </a:r>
            <a:endParaRPr lang="cs-CZ" dirty="0"/>
          </a:p>
        </p:txBody>
      </p:sp>
    </p:spTree>
  </p:cSld>
  <p:clrMapOvr>
    <a:masterClrMapping/>
  </p:clrMapOvr>
  <p:transition spd="med">
    <p:push dir="u"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556</TotalTime>
  <Words>482</Words>
  <Application>Microsoft Office PowerPoint</Application>
  <PresentationFormat>Předvádění na obrazovce (4:3)</PresentationFormat>
  <Paragraphs>117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DUM - Digitální Učební Materiál </vt:lpstr>
      <vt:lpstr>DUM - Digitální Učební Materiál</vt:lpstr>
      <vt:lpstr>Určete hodnotu výrazu dosazením daných čísel místo proměnné </vt:lpstr>
      <vt:lpstr>Určete hodnotu výrazů pro x = 3 a porovnejte   </vt:lpstr>
      <vt:lpstr>Zapište jako výraz a vypočítejte jeho hodnotu pro a = 12</vt:lpstr>
      <vt:lpstr>Dosaďte čísla do vzorce obsahu čtverce, obdélníku a vypočtěte</vt:lpstr>
      <vt:lpstr>V prodejně nábytku je a stolů. U každého stolu je 6 židlí. Kolik židlí je určeno k prodeji? Zapište jako výraz. Určete hodnotu výrazu pro a = 12.</vt:lpstr>
      <vt:lpstr>Do školní jídelny se nakupovaly nové stoly. Koupilo se 14 stolů s x židlemi a 12 stolů s y židlemi. Kolik bude v jídelně míst k sezení? Zapište jako výraz  a určete jeho hodnotu pro x = 8 a y = 10.</vt:lpstr>
      <vt:lpstr>V košíku je 10 ks kiwi a celý košík stojí x korun. Zapište výrazem, kolik stojí 15 ks kiwi. Svůj výraz ověřte dosazením aktuální ceny a výpočtem. </vt:lpstr>
      <vt:lpstr>Prodavačka zabalila 3,5 kg masa. Cena za kilogram je x korun. Jaká byla cena zabaleného masa? Zapište jako výraz a určete jeho hodnotu pro  x = 128,- Kč. 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tbenedova</dc:creator>
  <cp:lastModifiedBy>Maruška</cp:lastModifiedBy>
  <cp:revision>70</cp:revision>
  <dcterms:created xsi:type="dcterms:W3CDTF">2013-11-07T15:21:47Z</dcterms:created>
  <dcterms:modified xsi:type="dcterms:W3CDTF">2014-01-19T21:30:00Z</dcterms:modified>
</cp:coreProperties>
</file>