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0" r:id="rId2"/>
    <p:sldId id="301" r:id="rId3"/>
    <p:sldId id="288" r:id="rId4"/>
    <p:sldId id="303" r:id="rId5"/>
    <p:sldId id="304" r:id="rId6"/>
    <p:sldId id="263" r:id="rId7"/>
    <p:sldId id="307" r:id="rId8"/>
    <p:sldId id="306" r:id="rId9"/>
    <p:sldId id="285" r:id="rId10"/>
    <p:sldId id="286" r:id="rId11"/>
    <p:sldId id="287" r:id="rId12"/>
    <p:sldId id="290" r:id="rId13"/>
    <p:sldId id="299" r:id="rId14"/>
    <p:sldId id="281" r:id="rId15"/>
    <p:sldId id="305" r:id="rId16"/>
    <p:sldId id="28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66FF"/>
    <a:srgbClr val="FF9900"/>
    <a:srgbClr val="006600"/>
    <a:srgbClr val="003399"/>
    <a:srgbClr val="66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5" d="100"/>
          <a:sy n="85" d="100"/>
        </p:scale>
        <p:origin x="-72" y="-396"/>
      </p:cViewPr>
      <p:guideLst>
        <p:guide orient="horz" pos="220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15E66-B72A-49ED-BC33-5438F8356D41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95445-FC3D-40FB-974F-48F286CB4BD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088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95445-FC3D-40FB-974F-48F286CB4BD7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22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4FF844-21C9-40B7-9996-422D502F101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C60632-2389-4FAE-BE09-9A53BF8BA48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1A9970-E76B-405F-9B62-22DCD77FD54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3CD4A0D-83F8-4F22-807B-02893C6EFE3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D211C-93A0-4D56-82B2-1E7431CD3C09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168667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9EF6A-F771-43E1-A640-543D518FA0C6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51204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FC868-4983-48C0-BC7B-98AD4A902516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407702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08B774-018F-4628-BE26-0551F4327A68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980766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63CA6-C1CB-4E81-8A36-14DCD754E559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544630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40E79-97E7-4A52-8257-3AD5B0AB764B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895550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F921B-8D00-4A4D-B37E-38636CA85DFD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711826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B59E6D-EFDB-4A23-824F-5DE72708A709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92548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80C71F-6884-435C-BCE0-A9F89D2271DF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630617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A0DC1-7385-46C4-B8B6-EEEC33920A09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4044850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36F63D-3F30-47A8-B2CF-CBDE4AEEE619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4085471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55EC9F71-B49D-44A1-8FA5-A365F0458D6F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16.1. 2014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VY_32_INOVACE_11A_Z6_13_Podnebné pásy	  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Atmosféra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podnebné pásy		              		 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45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000" dirty="0" smtClean="0">
                <a:cs typeface="Times New Roman" pitchFamily="18" charset="0"/>
              </a:rPr>
              <a:t>Žáci se seznámí s jednotlivými podnebnými pásy a s jejich rozmístěním na Zemi.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3039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některá místa zemského povrchu dopadá </a:t>
            </a:r>
            <a:r>
              <a:rPr lang="cs-CZ" sz="2400" b="1" dirty="0" smtClean="0"/>
              <a:t>více </a:t>
            </a:r>
            <a:r>
              <a:rPr lang="cs-CZ" sz="2400" dirty="0" smtClean="0"/>
              <a:t>slunečního záření, na jiná </a:t>
            </a:r>
            <a:r>
              <a:rPr lang="cs-CZ" sz="2400" b="1" dirty="0" smtClean="0"/>
              <a:t>méně. </a:t>
            </a:r>
            <a:r>
              <a:rPr lang="cs-CZ" sz="2400" dirty="0" smtClean="0"/>
              <a:t>Rozhodující vliv </a:t>
            </a:r>
            <a:r>
              <a:rPr lang="cs-CZ" sz="2400" b="1" dirty="0" smtClean="0"/>
              <a:t>má úhel dopadu </a:t>
            </a:r>
            <a:r>
              <a:rPr lang="cs-CZ" sz="2400" dirty="0" smtClean="0"/>
              <a:t>slunečních paprsků.</a:t>
            </a:r>
          </a:p>
          <a:p>
            <a:r>
              <a:rPr lang="cs-CZ" sz="2400" dirty="0" smtClean="0"/>
              <a:t>Je to ovlivněno tím, že 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Země obíhá kolem Slunce.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Osa Země je </a:t>
            </a:r>
            <a:r>
              <a:rPr lang="cs-CZ" sz="2400" b="1" dirty="0" smtClean="0"/>
              <a:t>nakloněna</a:t>
            </a:r>
            <a:r>
              <a:rPr lang="cs-CZ" sz="2400" dirty="0" smtClean="0"/>
              <a:t> vzhledem k rovině, ve které Země obíhá kolem Slunce.</a:t>
            </a:r>
          </a:p>
          <a:p>
            <a:endParaRPr lang="cs-CZ" sz="2400" dirty="0"/>
          </a:p>
          <a:p>
            <a:r>
              <a:rPr lang="cs-CZ" sz="2400" dirty="0" smtClean="0"/>
              <a:t>Proto na celém povrchu zeměkoule </a:t>
            </a:r>
            <a:r>
              <a:rPr lang="cs-CZ" sz="2400" b="1" dirty="0" smtClean="0"/>
              <a:t>nejsou stejné podmínky </a:t>
            </a:r>
            <a:r>
              <a:rPr lang="cs-CZ" sz="2400" dirty="0" smtClean="0"/>
              <a:t>pro život.</a:t>
            </a:r>
          </a:p>
          <a:p>
            <a:endParaRPr lang="cs-CZ" sz="2400" dirty="0"/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36909"/>
            <a:ext cx="3312368" cy="3219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866006" y="3933056"/>
            <a:ext cx="187220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483768" y="4149080"/>
            <a:ext cx="187220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212504" y="4343624"/>
            <a:ext cx="187220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051720" y="4581128"/>
            <a:ext cx="187220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07704" y="5013176"/>
            <a:ext cx="187220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907704" y="4797152"/>
            <a:ext cx="187220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55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98835" y="3861048"/>
            <a:ext cx="53463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odnebné pásy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394773"/>
            <a:ext cx="86764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Povrch Země </a:t>
            </a:r>
            <a:r>
              <a:rPr lang="cs-CZ" sz="2800" dirty="0" smtClean="0"/>
              <a:t>se proto </a:t>
            </a:r>
            <a:r>
              <a:rPr lang="cs-CZ" sz="2800" b="1" dirty="0" smtClean="0"/>
              <a:t>neohřívá od Slunce rovnoměrně.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42088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Vlivem odlišných teplot se na Zemi vytvořily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735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2053" y="2060848"/>
            <a:ext cx="8739892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ve školním atlase podnebné pásy </a:t>
            </a:r>
          </a:p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vyjmenuj je v pořadí od rovníku k pólům.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375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0" y="1646990"/>
            <a:ext cx="5427447" cy="9793690"/>
            <a:chOff x="224672" y="910907"/>
            <a:chExt cx="5427447" cy="9793690"/>
          </a:xfrm>
        </p:grpSpPr>
        <p:pic>
          <p:nvPicPr>
            <p:cNvPr id="4098" name="Picture 2" descr="C:\Users\Balonová\Desktop\Obrázek2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672" y="910907"/>
              <a:ext cx="5427447" cy="97936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50" name="Přímá spojnice 49"/>
            <p:cNvCxnSpPr/>
            <p:nvPr/>
          </p:nvCxnSpPr>
          <p:spPr>
            <a:xfrm>
              <a:off x="445017" y="3397000"/>
              <a:ext cx="4991079" cy="32000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100" name="TextovéPole 56"/>
          <p:cNvSpPr txBox="1">
            <a:spLocks noChangeArrowheads="1"/>
          </p:cNvSpPr>
          <p:nvPr/>
        </p:nvSpPr>
        <p:spPr bwMode="auto">
          <a:xfrm>
            <a:off x="779630" y="411163"/>
            <a:ext cx="616989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600" b="1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rgbClr val="0070C0"/>
                </a:solidFill>
                <a:latin typeface="Arial Black" panose="020B0A04020102020204" pitchFamily="34" charset="0"/>
              </a:rPr>
              <a:t>Podnebné pásy na Zemi</a:t>
            </a:r>
            <a:endParaRPr lang="cs-CZ" altLang="cs-CZ" sz="3600" b="1" dirty="0">
              <a:ln>
                <a:solidFill>
                  <a:schemeClr val="tx1">
                    <a:lumMod val="85000"/>
                    <a:lumOff val="15000"/>
                  </a:schemeClr>
                </a:solidFill>
              </a:ln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5808830" y="1541463"/>
            <a:ext cx="237462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00B0F0"/>
                </a:solidFill>
                <a:latin typeface="Arial Black" panose="020B0A04020102020204" pitchFamily="34" charset="0"/>
              </a:rPr>
              <a:t>polární pás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5808830" y="2378075"/>
            <a:ext cx="211654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rgbClr val="00CC00"/>
                  </a:solidFill>
                </a:ln>
                <a:solidFill>
                  <a:srgbClr val="006600"/>
                </a:solidFill>
                <a:latin typeface="Arial Black" panose="020B0A04020102020204" pitchFamily="34" charset="0"/>
              </a:rPr>
              <a:t>mírný pás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5808830" y="3070225"/>
            <a:ext cx="331174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chemeClr val="accent1">
                      <a:lumMod val="25000"/>
                    </a:schemeClr>
                  </a:solidFill>
                </a:ln>
                <a:solidFill>
                  <a:srgbClr val="FF9900"/>
                </a:solidFill>
                <a:latin typeface="Arial Black" panose="020B0A04020102020204" pitchFamily="34" charset="0"/>
              </a:rPr>
              <a:t>subtropický pás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5808830" y="3889374"/>
            <a:ext cx="261443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chemeClr val="accent1">
                      <a:lumMod val="25000"/>
                    </a:schemeClr>
                  </a:solidFill>
                </a:ln>
                <a:solidFill>
                  <a:srgbClr val="FFFF00"/>
                </a:solidFill>
                <a:latin typeface="Arial Black" panose="020B0A04020102020204" pitchFamily="34" charset="0"/>
              </a:rPr>
              <a:t>tropický pás</a:t>
            </a: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5808830" y="4675188"/>
            <a:ext cx="331174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chemeClr val="accent1">
                      <a:lumMod val="25000"/>
                    </a:schemeClr>
                  </a:solidFill>
                </a:ln>
                <a:solidFill>
                  <a:srgbClr val="FFC000"/>
                </a:solidFill>
                <a:latin typeface="Arial Black" panose="020B0A04020102020204" pitchFamily="34" charset="0"/>
              </a:rPr>
              <a:t>subtropický pás</a:t>
            </a:r>
          </a:p>
        </p:txBody>
      </p:sp>
      <p:sp>
        <p:nvSpPr>
          <p:cNvPr id="64" name="TextovéPole 63"/>
          <p:cNvSpPr txBox="1">
            <a:spLocks noChangeArrowheads="1"/>
          </p:cNvSpPr>
          <p:nvPr/>
        </p:nvSpPr>
        <p:spPr bwMode="auto">
          <a:xfrm>
            <a:off x="5808830" y="5300663"/>
            <a:ext cx="211654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rgbClr val="00CC00"/>
                  </a:solidFill>
                </a:ln>
                <a:solidFill>
                  <a:srgbClr val="006600"/>
                </a:solidFill>
                <a:latin typeface="Arial Black" panose="020B0A04020102020204" pitchFamily="34" charset="0"/>
              </a:rPr>
              <a:t>mírný pás</a:t>
            </a:r>
          </a:p>
        </p:txBody>
      </p:sp>
      <p:sp>
        <p:nvSpPr>
          <p:cNvPr id="65" name="TextovéPole 64"/>
          <p:cNvSpPr txBox="1">
            <a:spLocks noChangeArrowheads="1"/>
          </p:cNvSpPr>
          <p:nvPr/>
        </p:nvSpPr>
        <p:spPr bwMode="auto">
          <a:xfrm>
            <a:off x="5808830" y="6135687"/>
            <a:ext cx="237462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00B0F0"/>
                </a:solidFill>
                <a:latin typeface="Arial Black" panose="020B0A04020102020204" pitchFamily="34" charset="0"/>
              </a:rPr>
              <a:t>polární pás</a:t>
            </a:r>
          </a:p>
        </p:txBody>
      </p:sp>
      <p:sp>
        <p:nvSpPr>
          <p:cNvPr id="5" name="Ovál 4"/>
          <p:cNvSpPr/>
          <p:nvPr/>
        </p:nvSpPr>
        <p:spPr>
          <a:xfrm>
            <a:off x="220345" y="1725318"/>
            <a:ext cx="4991079" cy="4695822"/>
          </a:xfrm>
          <a:prstGeom prst="ellipse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0066FF"/>
                </a:solidFill>
              </a:ln>
              <a:noFill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56" grpId="0"/>
      <p:bldP spid="58" grpId="0"/>
      <p:bldP spid="59" grpId="0"/>
      <p:bldP spid="60" grpId="0"/>
      <p:bldP spid="63" grpId="0"/>
      <p:bldP spid="64" grpId="0"/>
      <p:bldP spid="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 bwMode="auto">
          <a:xfrm>
            <a:off x="35496" y="1600200"/>
            <a:ext cx="7924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cs-CZ" kern="0" dirty="0" smtClean="0"/>
              <a:t>Tropický pás</a:t>
            </a:r>
          </a:p>
          <a:p>
            <a:r>
              <a:rPr lang="cs-CZ" kern="0" dirty="0" smtClean="0"/>
              <a:t>Subtropický pás</a:t>
            </a:r>
          </a:p>
          <a:p>
            <a:r>
              <a:rPr lang="cs-CZ" kern="0" dirty="0" smtClean="0"/>
              <a:t>Mírný pás</a:t>
            </a:r>
          </a:p>
          <a:p>
            <a:r>
              <a:rPr lang="cs-CZ" kern="0" dirty="0" smtClean="0"/>
              <a:t>Subpolární pás</a:t>
            </a:r>
          </a:p>
          <a:p>
            <a:r>
              <a:rPr lang="cs-CZ" kern="0" dirty="0" smtClean="0"/>
              <a:t>Polární pás</a:t>
            </a:r>
            <a:endParaRPr lang="cs-CZ" kern="0" dirty="0"/>
          </a:p>
        </p:txBody>
      </p:sp>
      <p:pic>
        <p:nvPicPr>
          <p:cNvPr id="3" name="Picture 2" descr="Podnebné pás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154" y="3127599"/>
            <a:ext cx="5868145" cy="3685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47664" y="404664"/>
            <a:ext cx="56220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Podnebné pásy: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803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2753633"/>
            <a:ext cx="835292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Dokážeš charakterizovat některý z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podnebných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pásů?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2877" y="836712"/>
            <a:ext cx="861825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Vyjmenuj podnebné pásy na Zemi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1602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T</a:t>
            </a:r>
            <a:r>
              <a:rPr lang="cs-CZ" dirty="0" smtClean="0"/>
              <a:t>ropický pás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1495801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    nejteplejší oblast na Zemi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    po celý rok Slunce v poledne vysoko na obloze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/>
              <a:t> </a:t>
            </a:r>
            <a:r>
              <a:rPr lang="cs-CZ" sz="2800" dirty="0" smtClean="0"/>
              <a:t>   střídání ročních období je nerozeznatelné</a:t>
            </a:r>
          </a:p>
        </p:txBody>
      </p:sp>
      <p:pic>
        <p:nvPicPr>
          <p:cNvPr id="4" name="Picture 2" descr="Podnebné pás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15019"/>
            <a:ext cx="6596064" cy="4142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6156176" y="1412776"/>
            <a:ext cx="792088" cy="31683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195736" y="69269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rozprostírá se okolo rovníku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088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cs-CZ" sz="4000" dirty="0" smtClean="0"/>
              <a:t>Subtropický pás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525963"/>
          </a:xfrm>
        </p:spPr>
        <p:txBody>
          <a:bodyPr/>
          <a:lstStyle/>
          <a:p>
            <a:r>
              <a:rPr lang="cs-CZ" sz="2800" dirty="0" smtClean="0"/>
              <a:t>Nachází se mezi tropickým a mírným pásem</a:t>
            </a:r>
          </a:p>
          <a:p>
            <a:r>
              <a:rPr lang="cs-CZ" sz="2800" dirty="0" smtClean="0"/>
              <a:t>Horká suchá léta</a:t>
            </a:r>
            <a:endParaRPr lang="cs-CZ" sz="2800" dirty="0" smtClean="0"/>
          </a:p>
          <a:p>
            <a:r>
              <a:rPr lang="cs-CZ" sz="2800" dirty="0" smtClean="0"/>
              <a:t>Mírné deštivé zimy</a:t>
            </a:r>
            <a:endParaRPr lang="cs-CZ" sz="2800" dirty="0" smtClean="0"/>
          </a:p>
          <a:p>
            <a:r>
              <a:rPr lang="cs-CZ" sz="2800" dirty="0" smtClean="0"/>
              <a:t>Zimy jsou zde krátké</a:t>
            </a:r>
            <a:endParaRPr lang="cs-CZ" sz="2800" dirty="0" smtClean="0"/>
          </a:p>
        </p:txBody>
      </p:sp>
      <p:pic>
        <p:nvPicPr>
          <p:cNvPr id="5" name="Picture 2" descr="Podnebné pás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42293"/>
            <a:ext cx="6125253" cy="3847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6876256" y="1484784"/>
            <a:ext cx="288032" cy="27363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012160" y="1484784"/>
            <a:ext cx="648072" cy="41764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59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cs-CZ" sz="4000" dirty="0" smtClean="0"/>
              <a:t>Mírný pás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836712"/>
            <a:ext cx="8789549" cy="243459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Rozkládá se na severní polokouli na sever od subtropického pásu a na jižní polokouli na jih od subtropického pásu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Pouze v oblasti mírného pásu se střídají </a:t>
            </a:r>
            <a:r>
              <a:rPr lang="cs-CZ" sz="2800" b="1" dirty="0" smtClean="0"/>
              <a:t>čtyři</a:t>
            </a:r>
            <a:r>
              <a:rPr lang="cs-CZ" sz="2800" dirty="0" smtClean="0"/>
              <a:t> </a:t>
            </a:r>
            <a:r>
              <a:rPr lang="cs-CZ" sz="2800" b="1" dirty="0" smtClean="0"/>
              <a:t>roční</a:t>
            </a:r>
            <a:r>
              <a:rPr lang="cs-CZ" sz="2800" dirty="0" smtClean="0"/>
              <a:t> </a:t>
            </a:r>
            <a:r>
              <a:rPr lang="cs-CZ" sz="2800" b="1" dirty="0" smtClean="0"/>
              <a:t>období</a:t>
            </a:r>
          </a:p>
        </p:txBody>
      </p:sp>
      <p:pic>
        <p:nvPicPr>
          <p:cNvPr id="6" name="Picture 2" descr="Podnebné pás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622" y="2996953"/>
            <a:ext cx="6197439" cy="3892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5870341" y="1268760"/>
            <a:ext cx="861899" cy="2304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7164288" y="1772816"/>
            <a:ext cx="432048" cy="41044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811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odnebné pás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179" y="2631065"/>
            <a:ext cx="6773325" cy="4254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92696"/>
            <a:ext cx="85735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/>
              </a:rPr>
              <a:t>-lemuje obě polární </a:t>
            </a:r>
            <a:r>
              <a:rPr lang="cs-CZ" sz="2800" dirty="0" smtClean="0">
                <a:effectLst/>
              </a:rPr>
              <a:t>oblasti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-27384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Subpolární pás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700808"/>
            <a:ext cx="85015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/>
              </a:rPr>
              <a:t>-vyznačují dlouhou a krutou zimou a krátkým létem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1196752"/>
            <a:ext cx="9145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/>
              </a:rPr>
              <a:t>-skládá se ze </a:t>
            </a:r>
            <a:r>
              <a:rPr lang="cs-CZ" sz="2800" b="1" dirty="0" smtClean="0">
                <a:effectLst/>
              </a:rPr>
              <a:t>subantarktického</a:t>
            </a:r>
            <a:r>
              <a:rPr lang="cs-CZ" sz="2800" dirty="0" smtClean="0">
                <a:effectLst/>
              </a:rPr>
              <a:t> a </a:t>
            </a:r>
            <a:r>
              <a:rPr lang="cs-CZ" sz="2800" b="1" dirty="0" smtClean="0">
                <a:effectLst/>
              </a:rPr>
              <a:t>subarktického</a:t>
            </a:r>
            <a:r>
              <a:rPr lang="cs-CZ" sz="2800" dirty="0" smtClean="0">
                <a:effectLst/>
              </a:rPr>
              <a:t> pásu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771800" y="1730425"/>
            <a:ext cx="2088232" cy="42188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228184" y="1712768"/>
            <a:ext cx="432048" cy="126652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932040" y="2224028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ARKTIDA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65253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97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56990"/>
          </a:xfrm>
        </p:spPr>
        <p:txBody>
          <a:bodyPr/>
          <a:lstStyle/>
          <a:p>
            <a:r>
              <a:rPr lang="cs-CZ" sz="4000" dirty="0" smtClean="0"/>
              <a:t>Polární pás  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>
          <a:xfrm>
            <a:off x="179511" y="548680"/>
            <a:ext cx="8789549" cy="2304256"/>
          </a:xfrm>
        </p:spPr>
        <p:txBody>
          <a:bodyPr/>
          <a:lstStyle/>
          <a:p>
            <a:r>
              <a:rPr lang="cs-CZ" sz="2800" dirty="0" smtClean="0"/>
              <a:t>Rozkládá se v nejsevernějších a v nejjižnějších částech Země</a:t>
            </a:r>
          </a:p>
          <a:p>
            <a:r>
              <a:rPr lang="cs-CZ" sz="2800" dirty="0" smtClean="0"/>
              <a:t>Podnebí zde je velmi studené</a:t>
            </a:r>
          </a:p>
          <a:p>
            <a:r>
              <a:rPr lang="cs-CZ" sz="2800" dirty="0" smtClean="0"/>
              <a:t>Většina krajiny je po celý rok pokryta ledem</a:t>
            </a:r>
          </a:p>
        </p:txBody>
      </p:sp>
      <p:pic>
        <p:nvPicPr>
          <p:cNvPr id="4" name="Picture 2" descr="Podnebné pás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622" y="2996953"/>
            <a:ext cx="6197439" cy="3892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4211960" y="1052736"/>
            <a:ext cx="1080120" cy="21602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6660232" y="1196752"/>
            <a:ext cx="144016" cy="53285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2008" y="2636912"/>
            <a:ext cx="3563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Jak se označuje severní </a:t>
            </a:r>
            <a:r>
              <a:rPr lang="cs-CZ" sz="2000" dirty="0" smtClean="0">
                <a:effectLst/>
              </a:rPr>
              <a:t>polární oblast </a:t>
            </a:r>
            <a:r>
              <a:rPr lang="cs-CZ" sz="2000" dirty="0" smtClean="0">
                <a:effectLst/>
              </a:rPr>
              <a:t>?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008" y="5589240"/>
            <a:ext cx="2915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Projevují se zde </a:t>
            </a:r>
            <a:r>
              <a:rPr lang="cs-CZ" sz="2000" b="1" dirty="0" smtClean="0"/>
              <a:t>polární</a:t>
            </a:r>
            <a:r>
              <a:rPr lang="cs-CZ" sz="2000" dirty="0" smtClean="0"/>
              <a:t> </a:t>
            </a:r>
            <a:r>
              <a:rPr lang="cs-CZ" sz="2000" b="1" dirty="0" smtClean="0"/>
              <a:t>dny a </a:t>
            </a:r>
            <a:r>
              <a:rPr lang="cs-CZ" sz="2000" b="1" dirty="0" smtClean="0"/>
              <a:t>noci?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2008" y="4149080"/>
            <a:ext cx="2555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označuje jižní </a:t>
            </a:r>
            <a:r>
              <a:rPr lang="cs-CZ" sz="2000" dirty="0"/>
              <a:t>polární </a:t>
            </a:r>
            <a:r>
              <a:rPr lang="cs-CZ" sz="2000" dirty="0" smtClean="0"/>
              <a:t>oblast?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26369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ARKTIDA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65253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89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1" grpId="0"/>
      <p:bldP spid="13" grpId="0"/>
      <p:bldP spid="14" grpId="0"/>
      <p:bldP spid="2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WordArt 2"/>
          <p:cNvSpPr>
            <a:spLocks noChangeArrowheads="1" noChangeShapeType="1" noTextEdit="1"/>
          </p:cNvSpPr>
          <p:nvPr/>
        </p:nvSpPr>
        <p:spPr bwMode="auto">
          <a:xfrm>
            <a:off x="1835150" y="188913"/>
            <a:ext cx="5991225" cy="11144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7200" kern="10" dirty="0">
              <a:ln w="9525">
                <a:solidFill>
                  <a:srgbClr val="FF66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250825" y="1341438"/>
            <a:ext cx="259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91240B29-F687-4F45-9708-019B960494DF}">
              <a14:hiddenLine xmlns:a14="http://schemas.microsoft.com/office/drawing/2010/main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13500000" sx="125000" sy="125000" algn="b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b="1" dirty="0">
                <a:solidFill>
                  <a:srgbClr val="002060"/>
                </a:solidFill>
              </a:rPr>
              <a:t>Věčný led a sníh</a:t>
            </a:r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323528" y="2133600"/>
            <a:ext cx="266382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91240B29-F687-4F45-9708-019B960494DF}">
              <a14:hiddenLine xmlns:a14="http://schemas.microsoft.com/office/drawing/2010/main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13500000" sx="125000" sy="125000" algn="b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b="1" dirty="0">
                <a:solidFill>
                  <a:srgbClr val="002060"/>
                </a:solidFill>
              </a:rPr>
              <a:t>Střídání čtyř ročních období</a:t>
            </a:r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250825" y="4581525"/>
            <a:ext cx="295275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91240B29-F687-4F45-9708-019B960494DF}">
              <a14:hiddenLine xmlns:a14="http://schemas.microsoft.com/office/drawing/2010/main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13500000" sx="125000" sy="125000" algn="b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b="1" dirty="0" smtClean="0">
                <a:solidFill>
                  <a:srgbClr val="002060"/>
                </a:solidFill>
              </a:rPr>
              <a:t>Horko, po celý rok Slunce vysoko na obloze</a:t>
            </a:r>
            <a:endParaRPr lang="cs-CZ" altLang="cs-CZ" sz="2400" b="1" dirty="0">
              <a:solidFill>
                <a:srgbClr val="002060"/>
              </a:solidFill>
            </a:endParaRP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250825" y="5838363"/>
            <a:ext cx="295275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91240B29-F687-4F45-9708-019B960494DF}">
              <a14:hiddenLine xmlns:a14="http://schemas.microsoft.com/office/drawing/2010/main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13500000" sx="125000" sy="125000" algn="b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b="1" dirty="0" smtClean="0">
                <a:solidFill>
                  <a:srgbClr val="002060"/>
                </a:solidFill>
              </a:rPr>
              <a:t>Horká </a:t>
            </a:r>
            <a:r>
              <a:rPr lang="cs-CZ" altLang="cs-CZ" sz="2400" b="1" dirty="0">
                <a:solidFill>
                  <a:srgbClr val="002060"/>
                </a:solidFill>
              </a:rPr>
              <a:t>léta, </a:t>
            </a:r>
            <a:r>
              <a:rPr lang="cs-CZ" altLang="cs-CZ" sz="2400" b="1" dirty="0" smtClean="0">
                <a:solidFill>
                  <a:srgbClr val="002060"/>
                </a:solidFill>
              </a:rPr>
              <a:t>mírné deštivé </a:t>
            </a:r>
            <a:r>
              <a:rPr lang="cs-CZ" altLang="cs-CZ" sz="2400" b="1" dirty="0">
                <a:solidFill>
                  <a:srgbClr val="002060"/>
                </a:solidFill>
              </a:rPr>
              <a:t>zimy</a:t>
            </a: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6515100" y="908050"/>
            <a:ext cx="21605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91240B29-F687-4F45-9708-019B960494DF}">
              <a14:hiddenLine xmlns:a14="http://schemas.microsoft.com/office/drawing/2010/main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13500000" sx="125000" sy="125000" algn="b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000" b="1" dirty="0" smtClean="0">
                <a:solidFill>
                  <a:schemeClr val="bg1"/>
                </a:solidFill>
              </a:rPr>
              <a:t>POLÁRNÍ PÁS</a:t>
            </a:r>
            <a:endParaRPr lang="cs-CZ" altLang="cs-CZ" sz="2000" b="1" dirty="0">
              <a:solidFill>
                <a:schemeClr val="bg1"/>
              </a:solidFill>
            </a:endParaRPr>
          </a:p>
        </p:txBody>
      </p:sp>
      <p:sp>
        <p:nvSpPr>
          <p:cNvPr id="19478" name="Text Box 22"/>
          <p:cNvSpPr txBox="1">
            <a:spLocks noChangeArrowheads="1"/>
          </p:cNvSpPr>
          <p:nvPr/>
        </p:nvSpPr>
        <p:spPr bwMode="auto">
          <a:xfrm>
            <a:off x="250825" y="3236783"/>
            <a:ext cx="237648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91240B29-F687-4F45-9708-019B960494DF}">
              <a14:hiddenLine xmlns:a14="http://schemas.microsoft.com/office/drawing/2010/main" w="635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13500000" sx="125000" sy="125000" algn="b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b="1" dirty="0">
                <a:solidFill>
                  <a:srgbClr val="002060"/>
                </a:solidFill>
              </a:rPr>
              <a:t>Dlouhé zimy, krátká léta, chladno</a:t>
            </a:r>
          </a:p>
        </p:txBody>
      </p:sp>
      <p:sp>
        <p:nvSpPr>
          <p:cNvPr id="2" name="Obdélník 1"/>
          <p:cNvSpPr/>
          <p:nvPr/>
        </p:nvSpPr>
        <p:spPr>
          <a:xfrm>
            <a:off x="1861460" y="-27384"/>
            <a:ext cx="399660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kern="10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Impact"/>
              </a:rPr>
              <a:t>Co k sobě patří?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6280459" y="1080343"/>
            <a:ext cx="2665288" cy="105251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Polární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252951" y="2132732"/>
            <a:ext cx="2727201" cy="122426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50000"/>
              </a:spcBef>
            </a:pPr>
            <a:r>
              <a:rPr lang="cs-CZ" altLang="cs-CZ" sz="2000" b="1" dirty="0" smtClean="0">
                <a:solidFill>
                  <a:schemeClr val="tx1"/>
                </a:solidFill>
              </a:rPr>
              <a:t>Subpolární pás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Vodorovný svitek 33"/>
          <p:cNvSpPr/>
          <p:nvPr/>
        </p:nvSpPr>
        <p:spPr>
          <a:xfrm>
            <a:off x="6227763" y="3384599"/>
            <a:ext cx="2665288" cy="105251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Mírný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Vodorovný svitek 32"/>
          <p:cNvSpPr/>
          <p:nvPr/>
        </p:nvSpPr>
        <p:spPr>
          <a:xfrm>
            <a:off x="6227763" y="4464719"/>
            <a:ext cx="2665288" cy="105251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Subtropický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Vodorovný svitek 34"/>
          <p:cNvSpPr/>
          <p:nvPr/>
        </p:nvSpPr>
        <p:spPr>
          <a:xfrm>
            <a:off x="6199543" y="5661025"/>
            <a:ext cx="2665288" cy="105251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Tropický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14650" y="1570038"/>
            <a:ext cx="288148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203575" y="2744862"/>
            <a:ext cx="2808585" cy="10920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841625" y="2744862"/>
            <a:ext cx="3170535" cy="10920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491880" y="4990975"/>
            <a:ext cx="2304256" cy="119630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9471" idx="3"/>
          </p:cNvCxnSpPr>
          <p:nvPr/>
        </p:nvCxnSpPr>
        <p:spPr>
          <a:xfrm flipV="1">
            <a:off x="3203575" y="5157194"/>
            <a:ext cx="2592561" cy="10966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704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72817"/>
            <a:ext cx="83529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Proč jsou na Zemi místa s rozdílným podnebím?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Který podnebný pás se nachází mezi obratníky Raka a Kozoroha?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Charakterizuj tropický pás.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Ve kterém pásu se střídají čtyři roční období?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Najdi na mapě pás ležící mezi tropickým a mírným pásem. Střídají se zde roční období?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Který pás je nejchladnější a projevují se zde polární dny a polární noci? Od které rovnoběžky se zhruba nacházejí?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Najdi na mapě podnebný pás, kde je dlouhá mrazivá zima, ale v krátkém létě zde roztaje sníh. Jak se tento pás kolem polárních kruhů jmenuje?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Ve kterém podnebném pásu leží naše republika?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Blízko rovníku je nejtepleji, protože sluneční paprsky dopadají téměř kolmo a zemský povrch více zahřívají. Je toto tvrzení pravdivé?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Proč je v oblastech pólů nejchladněji?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32322" y="404664"/>
            <a:ext cx="88793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Dokážeš už odpovědět na tyto otázky?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43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131840" y="1231592"/>
            <a:ext cx="57606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Přírodní prostředí Země (80-901-9427-3) Červinka Pavel, </a:t>
            </a:r>
            <a:r>
              <a:rPr lang="cs-CZ" dirty="0" smtClean="0"/>
              <a:t>Tampír</a:t>
            </a:r>
            <a:r>
              <a:rPr lang="cs-CZ" dirty="0" smtClean="0"/>
              <a:t> Václav,  Monografie(Obrázek Podnebné klimatické pásy, učebnice str. 51)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2" descr="Podnebné pás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36512"/>
            <a:ext cx="1656362" cy="10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29258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708920"/>
            <a:ext cx="568863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BRYCHTOVÁ, Šárka; BRINKE, Josef. </a:t>
            </a:r>
            <a:r>
              <a:rPr lang="cs-CZ" i="1" dirty="0" smtClean="0"/>
              <a:t>Planeta Země</a:t>
            </a:r>
            <a:r>
              <a:rPr lang="cs-CZ" dirty="0" smtClean="0"/>
              <a:t>. Praha: Fortuna, 2001, ISBN 80-7168-475-9  </a:t>
            </a:r>
          </a:p>
          <a:p>
            <a:pPr eaLnBrk="1" hangingPunct="1"/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52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1139</TotalTime>
  <Words>569</Words>
  <Application>Microsoft Office PowerPoint</Application>
  <PresentationFormat>Předvádění na obrazovce (4:3)</PresentationFormat>
  <Paragraphs>97</Paragraphs>
  <Slides>16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Tropický pás </vt:lpstr>
      <vt:lpstr>Subtropický pás</vt:lpstr>
      <vt:lpstr>Mírný pás</vt:lpstr>
      <vt:lpstr>Prezentace aplikace PowerPoint</vt:lpstr>
      <vt:lpstr>Polární pás  </vt:lpstr>
      <vt:lpstr>Prezentace aplikace PowerPoint</vt:lpstr>
      <vt:lpstr>Prezentace aplikace PowerPoint</vt:lpstr>
      <vt:lpstr>Prezentace aplikace PowerPoint</vt:lpstr>
    </vt:vector>
  </TitlesOfParts>
  <Company>aaa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Šeneková Irena</cp:lastModifiedBy>
  <cp:revision>84</cp:revision>
  <dcterms:created xsi:type="dcterms:W3CDTF">2007-01-25T07:07:29Z</dcterms:created>
  <dcterms:modified xsi:type="dcterms:W3CDTF">2014-01-20T09:42:37Z</dcterms:modified>
</cp:coreProperties>
</file>