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303" r:id="rId3"/>
    <p:sldId id="307" r:id="rId4"/>
    <p:sldId id="313" r:id="rId5"/>
    <p:sldId id="316" r:id="rId6"/>
    <p:sldId id="315" r:id="rId7"/>
    <p:sldId id="314" r:id="rId8"/>
    <p:sldId id="317" r:id="rId9"/>
    <p:sldId id="318" r:id="rId10"/>
    <p:sldId id="319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alkony-a-lodzie.cz/slunecne-lodzie.php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generalcompact.cz/strisky-a-markyzy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Balkong,_Nordisk_familjebok.png" TargetMode="External"/><Relationship Id="rId5" Type="http://schemas.openxmlformats.org/officeDocument/2006/relationships/hyperlink" Target="http://cs.wikipedia.org/wiki/Soubor:010218_campidoglio_Tabularium_02_a.gif" TargetMode="External"/><Relationship Id="rId4" Type="http://schemas.openxmlformats.org/officeDocument/2006/relationships/hyperlink" Target="http://www.vlastnimarukama.cz/wp-content/uploads/2013/02/rizalet-na-m&#283;stsk&#233;m-dom&#283;.jpg" TargetMode="External"/><Relationship Id="rId9" Type="http://schemas.openxmlformats.org/officeDocument/2006/relationships/hyperlink" Target="http://www.okal-rymarov.cz/images/fotogalerie/arkyre_vykyre/arkyre_vykyre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469803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druhy převislých konstrukcí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Římsy,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markýzy, balkóny, lodžie, arkýře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</a:t>
                      </a:r>
                      <a:r>
                        <a:rPr lang="cs-CZ" sz="1200" dirty="0" smtClean="0">
                          <a:effectLst/>
                        </a:rPr>
                        <a:t>II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Převislé konstrukce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VY_32_INOVACE_02_022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81539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780928"/>
            <a:ext cx="8136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Převislé konstrukce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9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441412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71385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5273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Jsou to konstrukce, které vystupují před průčelí budovy. 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11921" y="342899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49648" y="4461097"/>
            <a:ext cx="1414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333" y="1569480"/>
            <a:ext cx="3375735" cy="4457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559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36973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7863" y="2027595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Jsou zabudovány jedním koncem v nosném zdivu, druhý konec není podepřen, je vyložen ze zdi.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863" y="3717032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 zajištění stability (proti vyvrácení) musí být tyto konstrukce zatíženy dostatečnou nadezdívkou nebo musí být zakotveny do zdi nebo do stropní konstrukce.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8805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261129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79363" y="2782668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1253629"/>
            <a:ext cx="36004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u="sng" dirty="0" smtClean="0">
                <a:solidFill>
                  <a:srgbClr val="FF0000"/>
                </a:solidFill>
              </a:rPr>
              <a:t>Druhy:</a:t>
            </a:r>
            <a:endParaRPr lang="cs-CZ" sz="66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2959096"/>
            <a:ext cx="14380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římsy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94176" y="298038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balkóny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17680" y="4588531"/>
            <a:ext cx="2035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b="1" dirty="0" smtClean="0"/>
              <a:t>markýzy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21238" y="4218427"/>
            <a:ext cx="14149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</a:t>
            </a:r>
            <a:r>
              <a:rPr lang="cs-CZ" sz="3600" b="1" dirty="0" smtClean="0"/>
              <a:t>lodžie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57233" y="3282261"/>
            <a:ext cx="14135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3600" b="1" dirty="0" smtClean="0"/>
              <a:t>arkýře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949399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27869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4076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Římsa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052736"/>
            <a:ext cx="6114256" cy="4585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519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34994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48478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alkón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794" y="917934"/>
            <a:ext cx="5180236" cy="5021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375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542308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22980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arkýza</a:t>
            </a:r>
            <a:endParaRPr lang="cs-CZ" sz="2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164" y="919983"/>
            <a:ext cx="3306426" cy="4956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325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53047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281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odžie</a:t>
            </a:r>
            <a:endParaRPr lang="cs-CZ" sz="28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728" y="1124744"/>
            <a:ext cx="3294112" cy="478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40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507396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13285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A</a:t>
            </a:r>
            <a:r>
              <a:rPr lang="cs-CZ" sz="2800" b="1" dirty="0" smtClean="0"/>
              <a:t>rkýř</a:t>
            </a:r>
            <a:endParaRPr lang="cs-CZ" sz="28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4301" y="1268760"/>
            <a:ext cx="6035824" cy="4164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667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340768"/>
            <a:ext cx="8856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Zdroj: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www.vlastnimarukama.cz/</a:t>
            </a:r>
            <a:r>
              <a:rPr lang="cs-CZ" dirty="0" err="1" smtClean="0">
                <a:hlinkClick r:id="rId4"/>
              </a:rPr>
              <a:t>wp-content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uploads</a:t>
            </a:r>
            <a:r>
              <a:rPr lang="cs-CZ" dirty="0" smtClean="0">
                <a:hlinkClick r:id="rId4"/>
              </a:rPr>
              <a:t>/2013/02/rizalet-na-městském-domě.jpg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LALUPA. </a:t>
            </a:r>
            <a:r>
              <a:rPr lang="cs-CZ" i="1" dirty="0"/>
              <a:t>wikipedia.cz</a:t>
            </a:r>
            <a:r>
              <a:rPr lang="cs-CZ" dirty="0"/>
              <a:t> [online]. [cit. 16.1.2014].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cs.wikipedia.org/wiki/Soubor:010218_campidoglio_Tabularium_02_a.gif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NEUVEDEN. </a:t>
            </a:r>
            <a:r>
              <a:rPr lang="cs-CZ" i="1" dirty="0"/>
              <a:t>wikipedia.cz</a:t>
            </a:r>
            <a:r>
              <a:rPr lang="cs-CZ" dirty="0"/>
              <a:t> [online]. [cit. 16.1.2014]. Dostupný na WWW: </a:t>
            </a:r>
            <a:r>
              <a:rPr lang="cs-CZ" dirty="0">
                <a:hlinkClick r:id="rId6"/>
              </a:rPr>
              <a:t>http://cs.wikipedia.org/wiki/Soubor:Balkong,_</a:t>
            </a:r>
            <a:r>
              <a:rPr lang="cs-CZ" dirty="0" smtClean="0">
                <a:hlinkClick r:id="rId6"/>
              </a:rPr>
              <a:t>Nordisk_familjebok.png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www.generalcompact.cz/strisky-a-markyzy.html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www.balkony-a-lodzie.cz/slunecne-lodzie.php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www.okal-rymarov.cz/images/fotogalerie/arkyre_vykyre/arkyre_vykyre2.jpg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2932</TotalTime>
  <Words>250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304</cp:revision>
  <dcterms:created xsi:type="dcterms:W3CDTF">2010-11-01T23:40:31Z</dcterms:created>
  <dcterms:modified xsi:type="dcterms:W3CDTF">2014-01-17T15:02:59Z</dcterms:modified>
</cp:coreProperties>
</file>