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78" r:id="rId2"/>
    <p:sldId id="303" r:id="rId3"/>
    <p:sldId id="307" r:id="rId4"/>
    <p:sldId id="312" r:id="rId5"/>
    <p:sldId id="313" r:id="rId6"/>
    <p:sldId id="315" r:id="rId7"/>
    <p:sldId id="314" r:id="rId8"/>
    <p:sldId id="318" r:id="rId9"/>
    <p:sldId id="317" r:id="rId10"/>
    <p:sldId id="316" r:id="rId11"/>
    <p:sldId id="26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03" autoAdjust="0"/>
    <p:restoredTop sz="94660"/>
  </p:normalViewPr>
  <p:slideViewPr>
    <p:cSldViewPr>
      <p:cViewPr>
        <p:scale>
          <a:sx n="100" d="100"/>
          <a:sy n="100" d="100"/>
        </p:scale>
        <p:origin x="-492" y="3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17.1.2014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17.1.2014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17.1.2014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17.1.2014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17.1.2014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17.1.2014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17.1.2014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17.1.2014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17.1.2014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17.1.2014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17.1.2014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17.1.2014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cs.wikipedia.org/wiki/Kyjov" TargetMode="Externa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cs.wikipedia.org/wiki/%C5%98ezno" TargetMode="Externa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cs.wikipedia.org/wiki/Ark%C3%BD%C5%99" TargetMode="Externa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encyklopedie.brna.cz/home-mmb/?acc=profil_domu&amp;load=468" TargetMode="External"/><Relationship Id="rId3" Type="http://schemas.openxmlformats.org/officeDocument/2006/relationships/image" Target="../media/image2.jpg"/><Relationship Id="rId7" Type="http://schemas.openxmlformats.org/officeDocument/2006/relationships/hyperlink" Target="http://cs.wikipedia.org/wiki/Soubor:Olomouc_town_hall_bay_window.jp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s.wikipedia.org/wiki/Soubor:Bay_windows_with_sgraffitos_of_Malovan&#253;_d&#367;m_in_T&#345;eb&#237;&#269;" TargetMode="External"/><Relationship Id="rId5" Type="http://schemas.openxmlformats.org/officeDocument/2006/relationships/hyperlink" Target="http://cs.wikipedia.org/wiki/Soubor:020704_regensburg-reichstagssaal-erker_1-480x640.jpg" TargetMode="External"/><Relationship Id="rId4" Type="http://schemas.openxmlformats.org/officeDocument/2006/relationships/hyperlink" Target="http://cs.wikipedia.org/wiki/Soubor:Arkyr_kyjov.jpg" TargetMode="External"/><Relationship Id="rId9" Type="http://schemas.openxmlformats.org/officeDocument/2006/relationships/hyperlink" Target="http://www.novebytyhloubetin.cz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0313596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02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Seznámení</a:t>
                      </a:r>
                      <a:r>
                        <a:rPr lang="cs-CZ" sz="1100" baseline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s jedním typem z předsazených konstrukcí</a:t>
                      </a:r>
                      <a:endParaRPr lang="cs-CZ" sz="110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Římsy,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markýzy, balkóny, lodžie, arkýře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Technologie </a:t>
                      </a:r>
                      <a:r>
                        <a:rPr lang="cs-CZ" sz="1200" dirty="0" smtClean="0">
                          <a:effectLst/>
                        </a:rPr>
                        <a:t>II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Ivana Businská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 pomocí 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 obor Zedník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2.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ročník, žáci 16 – 17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59854" y="991034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/>
              <a:t>A</a:t>
            </a:r>
            <a:r>
              <a:rPr lang="cs-CZ" sz="2400" b="1" dirty="0" smtClean="0"/>
              <a:t>rkýře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VY_32_INOVACE_02_027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81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7815399"/>
              </p:ext>
            </p:extLst>
          </p:nvPr>
        </p:nvGraphicFramePr>
        <p:xfrm>
          <a:off x="1524000" y="1397000"/>
          <a:ext cx="6096000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763688" y="2636912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07603" y="2670384"/>
            <a:ext cx="71287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solidFill>
                  <a:srgbClr val="FF0000"/>
                </a:solidFill>
              </a:rPr>
              <a:t>Arkýře</a:t>
            </a:r>
            <a:endParaRPr lang="cs-CZ" sz="6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091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4414125"/>
              </p:ext>
            </p:extLst>
          </p:nvPr>
        </p:nvGraphicFramePr>
        <p:xfrm>
          <a:off x="1524000" y="1397000"/>
          <a:ext cx="6096000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763688" y="2713856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08298" y="1556792"/>
            <a:ext cx="8496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Patří mezi převislé konstrukce, které vystupují před průčelí budovy. 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539551" y="2821578"/>
            <a:ext cx="11773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rgbClr val="FF0000"/>
                </a:solidFill>
              </a:rPr>
              <a:t>Druhy: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926779" y="2883133"/>
            <a:ext cx="12050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římsy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926779" y="3975447"/>
            <a:ext cx="1637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balkóny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811921" y="3428999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2400" b="1" dirty="0" smtClean="0"/>
              <a:t>markýzy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749648" y="4461097"/>
            <a:ext cx="1414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  lodžie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862347" y="4936328"/>
            <a:ext cx="14135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arkýře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5591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0746683"/>
              </p:ext>
            </p:extLst>
          </p:nvPr>
        </p:nvGraphicFramePr>
        <p:xfrm>
          <a:off x="1524000" y="1397000"/>
          <a:ext cx="6096000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763688" y="2636912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75874" y="1268759"/>
            <a:ext cx="58324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solidFill>
                  <a:srgbClr val="FF0000"/>
                </a:solidFill>
              </a:rPr>
              <a:t>Arkýře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1560" y="2492896"/>
            <a:ext cx="79208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Zvětšují vnitřní obytnou plochu místnosti. </a:t>
            </a:r>
          </a:p>
          <a:p>
            <a:r>
              <a:rPr lang="cs-CZ" sz="2400" b="1" dirty="0" smtClean="0"/>
              <a:t>Jsou to v podstatě balkóny se stěnami na celou výšku místnosti na všech stranách.</a:t>
            </a:r>
          </a:p>
          <a:p>
            <a:r>
              <a:rPr lang="cs-CZ" sz="2400" b="1" dirty="0" smtClean="0"/>
              <a:t>Jsou začleněny do vnitřního prostoru objektu. </a:t>
            </a:r>
          </a:p>
          <a:p>
            <a:r>
              <a:rPr lang="cs-CZ" sz="2400" b="1" dirty="0" smtClean="0"/>
              <a:t>Arkýř začíná většinou ve druhém nadzemním podlaží v úrovni stropů nad prvním nadzemním podlaží. </a:t>
            </a:r>
          </a:p>
          <a:p>
            <a:r>
              <a:rPr lang="cs-CZ" sz="2400" b="1" dirty="0" smtClean="0"/>
              <a:t>Jejich nosná část bývá prodloužením stropní konstrukce. Končí střechou nebo je v posledním podlaží ukončen balkónem. 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356982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6369734"/>
              </p:ext>
            </p:extLst>
          </p:nvPr>
        </p:nvGraphicFramePr>
        <p:xfrm>
          <a:off x="1524000" y="1397000"/>
          <a:ext cx="6096000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763688" y="2636912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41487" y="2821578"/>
            <a:ext cx="73448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Dělají se v jednom nebo více podlažích nad sebou.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Podlaha</a:t>
            </a:r>
            <a:r>
              <a:rPr lang="cs-CZ" sz="2400" b="1" dirty="0" smtClean="0"/>
              <a:t> u arkýře v nejnižším podlaží a </a:t>
            </a:r>
            <a:r>
              <a:rPr lang="cs-CZ" sz="2400" b="1" dirty="0" smtClean="0">
                <a:solidFill>
                  <a:srgbClr val="FF0000"/>
                </a:solidFill>
              </a:rPr>
              <a:t>strop</a:t>
            </a:r>
            <a:r>
              <a:rPr lang="cs-CZ" sz="2400" b="1" dirty="0" smtClean="0"/>
              <a:t> nad nejvyšším arkýřem musí být opatřeny </a:t>
            </a:r>
            <a:r>
              <a:rPr lang="cs-CZ" sz="2400" b="1" dirty="0" smtClean="0">
                <a:solidFill>
                  <a:srgbClr val="FF0000"/>
                </a:solidFill>
              </a:rPr>
              <a:t>tepelnou izolací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888050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9278694"/>
              </p:ext>
            </p:extLst>
          </p:nvPr>
        </p:nvGraphicFramePr>
        <p:xfrm>
          <a:off x="1524000" y="1397000"/>
          <a:ext cx="6096000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763688" y="2636912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587" y="980728"/>
            <a:ext cx="3708412" cy="4944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824028" y="2221413"/>
            <a:ext cx="38164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Renesanční arkýř radnice </a:t>
            </a:r>
            <a:r>
              <a:rPr lang="cs-CZ" sz="2400" b="1" dirty="0" smtClean="0"/>
              <a:t>v </a:t>
            </a:r>
            <a:r>
              <a:rPr lang="cs-CZ" sz="2400" b="1" dirty="0" smtClean="0">
                <a:hlinkClick r:id="rId5" tooltip="Kyjov"/>
              </a:rPr>
              <a:t>Kyjově</a:t>
            </a:r>
            <a:r>
              <a:rPr lang="cs-CZ" sz="2400" b="1" dirty="0"/>
              <a:t> z let 1561-1562</a:t>
            </a:r>
          </a:p>
        </p:txBody>
      </p:sp>
    </p:spTree>
    <p:extLst>
      <p:ext uri="{BB962C8B-B14F-4D97-AF65-F5344CB8AC3E}">
        <p14:creationId xmlns:p14="http://schemas.microsoft.com/office/powerpoint/2010/main" val="2485198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5349948"/>
              </p:ext>
            </p:extLst>
          </p:nvPr>
        </p:nvGraphicFramePr>
        <p:xfrm>
          <a:off x="1524000" y="1397000"/>
          <a:ext cx="6096000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763688" y="2636912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446" y="980728"/>
            <a:ext cx="3722826" cy="4963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076056" y="2492896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/>
              <a:t>Arkýř na staré radnici v </a:t>
            </a:r>
            <a:r>
              <a:rPr lang="pl-PL" sz="2400" b="1" dirty="0">
                <a:hlinkClick r:id="rId5" tooltip="Řezno"/>
              </a:rPr>
              <a:t>Řezně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443759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8933570"/>
              </p:ext>
            </p:extLst>
          </p:nvPr>
        </p:nvGraphicFramePr>
        <p:xfrm>
          <a:off x="1524000" y="1397000"/>
          <a:ext cx="6096000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763688" y="2636912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052736"/>
            <a:ext cx="3201144" cy="4801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076056" y="2474511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Arkýř se sgrafity</a:t>
            </a:r>
          </a:p>
        </p:txBody>
      </p:sp>
    </p:spTree>
    <p:extLst>
      <p:ext uri="{BB962C8B-B14F-4D97-AF65-F5344CB8AC3E}">
        <p14:creationId xmlns:p14="http://schemas.microsoft.com/office/powerpoint/2010/main" val="1248285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5572028"/>
              </p:ext>
            </p:extLst>
          </p:nvPr>
        </p:nvGraphicFramePr>
        <p:xfrm>
          <a:off x="1524000" y="1397000"/>
          <a:ext cx="6096000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763688" y="2636912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96010"/>
            <a:ext cx="3667932" cy="48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436096" y="2775411"/>
            <a:ext cx="21962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Gotický </a:t>
            </a:r>
            <a:r>
              <a:rPr lang="cs-CZ" sz="2400" b="1" dirty="0">
                <a:hlinkClick r:id="rId5" tooltip="Arkýř"/>
              </a:rPr>
              <a:t>arkýř</a:t>
            </a:r>
            <a:r>
              <a:rPr lang="cs-CZ" sz="24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681624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2340966"/>
              </p:ext>
            </p:extLst>
          </p:nvPr>
        </p:nvGraphicFramePr>
        <p:xfrm>
          <a:off x="1524000" y="1397000"/>
          <a:ext cx="6096000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763688" y="2636912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4794" y="1017283"/>
            <a:ext cx="3327206" cy="4997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004767" y="2821578"/>
            <a:ext cx="38884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cap="all" dirty="0"/>
              <a:t>OKRESNÍ NEMOCENSKÁ </a:t>
            </a:r>
            <a:r>
              <a:rPr lang="cs-CZ" b="1" cap="all" dirty="0" smtClean="0"/>
              <a:t>POKLADNA</a:t>
            </a:r>
          </a:p>
          <a:p>
            <a:pPr algn="ctr"/>
            <a:r>
              <a:rPr lang="cs-CZ" b="1" cap="all" dirty="0" smtClean="0"/>
              <a:t>V brně</a:t>
            </a:r>
            <a:endParaRPr lang="cs-CZ" b="1" cap="all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305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94964" y="1340768"/>
            <a:ext cx="760948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Použité zdroje: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Galerie </a:t>
            </a:r>
            <a:r>
              <a:rPr lang="cs-CZ" dirty="0"/>
              <a:t>MS </a:t>
            </a:r>
            <a:r>
              <a:rPr lang="cs-CZ" dirty="0" smtClean="0"/>
              <a:t>Office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Vlastní dílo autora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RADEK LINNER. </a:t>
            </a:r>
            <a:r>
              <a:rPr lang="cs-CZ" i="1" dirty="0"/>
              <a:t>wikipedia.cz</a:t>
            </a:r>
            <a:r>
              <a:rPr lang="cs-CZ" dirty="0"/>
              <a:t> [online]. [cit. 16.1.2014]. Dostupný na WWW: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cs.wikipedia.org/wiki/Soubor:Arkyr_kyjov.jpg</a:t>
            </a: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it-IT" dirty="0"/>
              <a:t>WOLPERTINGER. </a:t>
            </a:r>
            <a:r>
              <a:rPr lang="it-IT" i="1" dirty="0"/>
              <a:t>wikipedia.cz</a:t>
            </a:r>
            <a:r>
              <a:rPr lang="it-IT" dirty="0"/>
              <a:t> [online]. [cit. 16.1.2014]. Dostupný na WWW: </a:t>
            </a:r>
            <a:r>
              <a:rPr lang="it-IT" dirty="0">
                <a:hlinkClick r:id="rId5"/>
              </a:rPr>
              <a:t>http://</a:t>
            </a:r>
            <a:r>
              <a:rPr lang="it-IT" dirty="0" smtClean="0">
                <a:hlinkClick r:id="rId5"/>
              </a:rPr>
              <a:t>cs.wikipedia.org/wiki/Soubor:020704_regensburg-reichstagssaal-erker_1-480x640.jpg</a:t>
            </a:r>
            <a:endParaRPr lang="cs-CZ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FRETTIE</a:t>
            </a:r>
            <a:r>
              <a:rPr lang="cs-CZ" dirty="0"/>
              <a:t>. </a:t>
            </a:r>
            <a:r>
              <a:rPr lang="cs-CZ" i="1" dirty="0"/>
              <a:t>wikipedia.cz</a:t>
            </a:r>
            <a:r>
              <a:rPr lang="cs-CZ" dirty="0"/>
              <a:t> [online]. [cit. 16.1.2014]. Dostupný na WWW: </a:t>
            </a:r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cs.wikipedia.org/wiki/</a:t>
            </a:r>
            <a:r>
              <a:rPr lang="cs-CZ" dirty="0" err="1" smtClean="0">
                <a:hlinkClick r:id="rId6"/>
              </a:rPr>
              <a:t>Soubor:Bay_windows_with_sgraffitos_of_Malovaný_dům_in_Třebíč</a:t>
            </a:r>
            <a:endParaRPr lang="cs-CZ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MICHAL MAŇAS. </a:t>
            </a:r>
            <a:r>
              <a:rPr lang="cs-CZ" i="1" dirty="0"/>
              <a:t>wikipedia.cz</a:t>
            </a:r>
            <a:r>
              <a:rPr lang="cs-CZ" dirty="0"/>
              <a:t> [online]. [cit. 16.1.2014]. Dostupný na WWW: </a:t>
            </a:r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cs.wikipedia.org/wiki/Soubor:Olomouc_town_hall_bay_window.jpg</a:t>
            </a:r>
            <a:endParaRPr lang="cs-CZ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hlinkClick r:id="rId8"/>
              </a:rPr>
              <a:t>http://encyklopedie.brna.cz/home-mmb/?</a:t>
            </a:r>
            <a:r>
              <a:rPr lang="cs-CZ" dirty="0" smtClean="0">
                <a:hlinkClick r:id="rId8"/>
              </a:rPr>
              <a:t>acc=profil_domu&amp;load=468</a:t>
            </a:r>
            <a:endParaRPr lang="cs-CZ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www.novebytyhloubetin.cz</a:t>
            </a:r>
            <a:endParaRPr lang="cs-CZ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67993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2914</TotalTime>
  <Words>303</Words>
  <Application>Microsoft Office PowerPoint</Application>
  <PresentationFormat>Předvádění na obrazovce (4:3)</PresentationFormat>
  <Paragraphs>93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Ivana Businská</cp:lastModifiedBy>
  <cp:revision>305</cp:revision>
  <dcterms:created xsi:type="dcterms:W3CDTF">2010-11-01T23:40:31Z</dcterms:created>
  <dcterms:modified xsi:type="dcterms:W3CDTF">2014-01-17T15:05:17Z</dcterms:modified>
</cp:coreProperties>
</file>