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4"/>
  </p:notesMasterIdLst>
  <p:sldIdLst>
    <p:sldId id="256" r:id="rId2"/>
    <p:sldId id="262" r:id="rId3"/>
    <p:sldId id="263" r:id="rId4"/>
    <p:sldId id="289" r:id="rId5"/>
    <p:sldId id="286" r:id="rId6"/>
    <p:sldId id="290" r:id="rId7"/>
    <p:sldId id="284" r:id="rId8"/>
    <p:sldId id="283" r:id="rId9"/>
    <p:sldId id="291" r:id="rId10"/>
    <p:sldId id="273" r:id="rId11"/>
    <p:sldId id="269" r:id="rId12"/>
    <p:sldId id="260" r:id="rId13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B33ED"/>
    <a:srgbClr val="FF2F3E"/>
    <a:srgbClr val="FF0000"/>
    <a:srgbClr val="FFFF66"/>
    <a:srgbClr val="FF9966"/>
    <a:srgbClr val="FECAFA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612" autoAdjust="0"/>
  </p:normalViewPr>
  <p:slideViewPr>
    <p:cSldViewPr>
      <p:cViewPr varScale="1">
        <p:scale>
          <a:sx n="102" d="100"/>
          <a:sy n="102" d="100"/>
        </p:scale>
        <p:origin x="-2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Český jazyk pro I. stupeň ZŠ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Markéta Žižková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Leden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Markéta Žižková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Leden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Český jazyk pro I. stupeň ZŠ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EEC0E9-EDB4-4849-B798-E91ADE36F6A8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2889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pixabay.com/cs/brouk-bug-hmyzu-list-p%C5%99%C3%ADroda-zv%C3%AD%C5%99e-155017/" TargetMode="External"/><Relationship Id="rId2" Type="http://schemas.openxmlformats.org/officeDocument/2006/relationships/hyperlink" Target="http://pixabay.com/cs/mravenec-pomo%C4%8Dul-hmyz-emmet-149611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pixabay.com/cs/hlem%C3%BD%C5%BE%C4%8F-%C5%A1neci-tandem-duo-dva-102259/" TargetMode="External"/><Relationship Id="rId4" Type="http://schemas.openxmlformats.org/officeDocument/2006/relationships/hyperlink" Target="http://pixabay.com/cs/my%C5%A1-%C5%A1ed%C3%A1-m%C3%A1lo-zv%C3%AD%C5%99e-roztomil%C3%BD-156611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821352025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052736"/>
            <a:ext cx="8280919" cy="540060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Inovativní pomůcka </a:t>
            </a:r>
            <a:r>
              <a:rPr lang="cs-CZ" sz="1900" dirty="0" smtClean="0">
                <a:solidFill>
                  <a:schemeClr val="tx1"/>
                </a:solidFill>
              </a:rPr>
              <a:t>k výuce</a:t>
            </a:r>
            <a:r>
              <a:rPr lang="cs-CZ" sz="1900" dirty="0">
                <a:solidFill>
                  <a:schemeClr val="tx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českého </a:t>
            </a:r>
            <a:r>
              <a:rPr lang="cs-CZ" sz="1900" dirty="0" smtClean="0">
                <a:solidFill>
                  <a:schemeClr val="tx1"/>
                </a:solidFill>
              </a:rPr>
              <a:t>jazyka ve 3. třídě základní školy – úvod do vyjmenovaných slov po m – </a:t>
            </a:r>
            <a:r>
              <a:rPr lang="cs-CZ" sz="1900" b="1" dirty="0" smtClean="0">
                <a:solidFill>
                  <a:schemeClr val="tx1"/>
                </a:solidFill>
              </a:rPr>
              <a:t>hmyz, myš, hlemýžď</a:t>
            </a:r>
            <a:r>
              <a:rPr lang="cs-CZ" sz="1900" dirty="0" smtClean="0">
                <a:solidFill>
                  <a:schemeClr val="tx1"/>
                </a:solidFill>
              </a:rPr>
              <a:t>. Část roku – leden. Časová dotace – se zápisem do notýsku  - celá hodina. </a:t>
            </a:r>
          </a:p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Snímek 1-2 – úvod, anotace.</a:t>
            </a:r>
          </a:p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Snímek 3 – vyjmenovaná slova po m.</a:t>
            </a:r>
          </a:p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Snímek 4– seznámení s </a:t>
            </a:r>
            <a:r>
              <a:rPr lang="cs-CZ" sz="1900" dirty="0">
                <a:solidFill>
                  <a:schemeClr val="tx1"/>
                </a:solidFill>
              </a:rPr>
              <a:t>vyjmenovaným</a:t>
            </a:r>
            <a:r>
              <a:rPr lang="cs-CZ" sz="1900" dirty="0" smtClean="0">
                <a:solidFill>
                  <a:schemeClr val="tx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slovem </a:t>
            </a:r>
            <a:r>
              <a:rPr lang="cs-CZ" sz="1900" b="1" dirty="0" smtClean="0">
                <a:solidFill>
                  <a:schemeClr val="tx1"/>
                </a:solidFill>
              </a:rPr>
              <a:t>hmyz</a:t>
            </a:r>
            <a:r>
              <a:rPr lang="cs-CZ" sz="1900" dirty="0" smtClean="0">
                <a:solidFill>
                  <a:schemeClr val="tx1"/>
                </a:solidFill>
              </a:rPr>
              <a:t> </a:t>
            </a:r>
            <a:r>
              <a:rPr lang="cs-CZ" sz="1900" dirty="0" smtClean="0">
                <a:solidFill>
                  <a:schemeClr val="tx1"/>
                </a:solidFill>
              </a:rPr>
              <a:t>– děti hledají slova příbuzná, po kliknutí na slovo příbuzné se odkryje část obrázku. Po kliknutí na chybné slovo dojde k jeho zmizení. </a:t>
            </a:r>
          </a:p>
          <a:p>
            <a:pPr algn="just"/>
            <a:r>
              <a:rPr lang="cs-CZ" sz="1900" dirty="0" smtClean="0">
                <a:solidFill>
                  <a:schemeClr val="tx1"/>
                </a:solidFill>
              </a:rPr>
              <a:t>Snímek 5 - seznámení s vyjmenovaným slovem </a:t>
            </a:r>
            <a:r>
              <a:rPr lang="cs-CZ" sz="1900" b="1" dirty="0" smtClean="0">
                <a:solidFill>
                  <a:schemeClr val="tx1"/>
                </a:solidFill>
              </a:rPr>
              <a:t>myš</a:t>
            </a:r>
            <a:r>
              <a:rPr lang="cs-CZ" sz="1900" dirty="0" smtClean="0">
                <a:solidFill>
                  <a:schemeClr val="tx1"/>
                </a:solidFill>
              </a:rPr>
              <a:t> – děti hledají slova příbuzná, po kliknutí na slovo příbuzné se odkryje část obrázku. Po kliknutí na chybné slovo dojde k jeho zmizení.</a:t>
            </a:r>
          </a:p>
          <a:p>
            <a:pPr algn="just"/>
            <a:r>
              <a:rPr lang="cs-CZ" sz="1900" dirty="0">
                <a:solidFill>
                  <a:schemeClr val="tx1"/>
                </a:solidFill>
              </a:rPr>
              <a:t>Snímek </a:t>
            </a:r>
            <a:r>
              <a:rPr lang="cs-CZ" sz="1900" dirty="0" smtClean="0">
                <a:solidFill>
                  <a:schemeClr val="tx1"/>
                </a:solidFill>
              </a:rPr>
              <a:t>6 </a:t>
            </a:r>
            <a:r>
              <a:rPr lang="cs-CZ" sz="1900" dirty="0">
                <a:solidFill>
                  <a:schemeClr val="tx1"/>
                </a:solidFill>
              </a:rPr>
              <a:t>- </a:t>
            </a:r>
            <a:r>
              <a:rPr lang="cs-CZ" sz="1900" dirty="0" smtClean="0">
                <a:solidFill>
                  <a:schemeClr val="tx1"/>
                </a:solidFill>
              </a:rPr>
              <a:t>seznámení s vyjmenovaným </a:t>
            </a:r>
            <a:r>
              <a:rPr lang="cs-CZ" sz="1900" dirty="0" smtClean="0">
                <a:solidFill>
                  <a:schemeClr val="tx1"/>
                </a:solidFill>
              </a:rPr>
              <a:t>slovem </a:t>
            </a:r>
            <a:r>
              <a:rPr lang="cs-CZ" sz="1900" b="1" dirty="0" smtClean="0">
                <a:solidFill>
                  <a:schemeClr val="tx1"/>
                </a:solidFill>
              </a:rPr>
              <a:t>hlemýžď </a:t>
            </a:r>
            <a:r>
              <a:rPr lang="cs-CZ" sz="1900" dirty="0" smtClean="0">
                <a:solidFill>
                  <a:schemeClr val="tx1"/>
                </a:solidFill>
              </a:rPr>
              <a:t>- děti hledají slova příbuzná, po kliknutí na slovo příbuzné se odkryje část obrázku. Po kliknutí na chybné slovo dojde k jeho zmizení.</a:t>
            </a:r>
          </a:p>
          <a:p>
            <a:pPr algn="just"/>
            <a:r>
              <a:rPr lang="cs-CZ" sz="1900" dirty="0">
                <a:solidFill>
                  <a:schemeClr val="tx1"/>
                </a:solidFill>
              </a:rPr>
              <a:t>Snímek </a:t>
            </a:r>
            <a:r>
              <a:rPr lang="cs-CZ" sz="1900" dirty="0" smtClean="0">
                <a:solidFill>
                  <a:schemeClr val="tx1"/>
                </a:solidFill>
              </a:rPr>
              <a:t>7 – procvičování. Děti kliknou na i/y v nabídce, pokud kliknou správně, i/y se zařadí do slova, pokud kliknou chybně, i/y se otočí a zůstane na svém místě.</a:t>
            </a:r>
          </a:p>
          <a:p>
            <a:pPr algn="just"/>
            <a:r>
              <a:rPr lang="cs-CZ" sz="1900" dirty="0">
                <a:solidFill>
                  <a:schemeClr val="tx1"/>
                </a:solidFill>
              </a:rPr>
              <a:t>Snímek </a:t>
            </a:r>
            <a:r>
              <a:rPr lang="cs-CZ" sz="1900" dirty="0" smtClean="0">
                <a:solidFill>
                  <a:schemeClr val="tx1"/>
                </a:solidFill>
              </a:rPr>
              <a:t>8 – děti přiřazují slova příbuzná ke slovům vyjmenovaným, po kliknutí – kontrola.</a:t>
            </a:r>
          </a:p>
          <a:p>
            <a:pPr algn="just"/>
            <a:r>
              <a:rPr lang="cs-CZ" sz="1900" dirty="0">
                <a:solidFill>
                  <a:schemeClr val="tx1"/>
                </a:solidFill>
              </a:rPr>
              <a:t>Snímek </a:t>
            </a:r>
            <a:r>
              <a:rPr lang="cs-CZ" sz="1900" dirty="0" smtClean="0">
                <a:solidFill>
                  <a:schemeClr val="tx1"/>
                </a:solidFill>
              </a:rPr>
              <a:t>9 – děti rozhodují, které slovo nepatří do řady slov. Pokud kliknou </a:t>
            </a:r>
            <a:r>
              <a:rPr lang="cs-CZ" sz="1900" dirty="0" smtClean="0">
                <a:solidFill>
                  <a:schemeClr val="tx1"/>
                </a:solidFill>
              </a:rPr>
              <a:t>správně</a:t>
            </a:r>
            <a:r>
              <a:rPr lang="cs-CZ" sz="1900" dirty="0" smtClean="0">
                <a:solidFill>
                  <a:schemeClr val="tx1"/>
                </a:solidFill>
              </a:rPr>
              <a:t>, slovo odletí, pokud kliknou chybně, slovo se zvlní a zůstane na místě.</a:t>
            </a:r>
          </a:p>
          <a:p>
            <a:pPr algn="just"/>
            <a:r>
              <a:rPr lang="cs-CZ" sz="1900" dirty="0">
                <a:solidFill>
                  <a:schemeClr val="tx1"/>
                </a:solidFill>
              </a:rPr>
              <a:t>Snímek </a:t>
            </a:r>
            <a:r>
              <a:rPr lang="cs-CZ" sz="1900" dirty="0" smtClean="0">
                <a:solidFill>
                  <a:schemeClr val="tx1"/>
                </a:solidFill>
              </a:rPr>
              <a:t>10 – doplňování y/i – možno jako pracovní list, či psát do textu, po kliknutí na vývojový diagram se zobrazí kontrola.</a:t>
            </a:r>
          </a:p>
          <a:p>
            <a:pPr algn="just"/>
            <a:r>
              <a:rPr lang="cs-CZ" sz="1900" dirty="0">
                <a:solidFill>
                  <a:schemeClr val="tx1"/>
                </a:solidFill>
              </a:rPr>
              <a:t>Snímek </a:t>
            </a:r>
            <a:r>
              <a:rPr lang="cs-CZ" sz="1900" dirty="0" smtClean="0">
                <a:solidFill>
                  <a:schemeClr val="tx1"/>
                </a:solidFill>
              </a:rPr>
              <a:t>12- zápis slov vyjmenovaných a příbuzných do slovníčku.</a:t>
            </a:r>
          </a:p>
          <a:p>
            <a:pPr algn="just"/>
            <a:r>
              <a:rPr lang="cs-CZ" sz="1900" dirty="0">
                <a:solidFill>
                  <a:schemeClr val="tx1"/>
                </a:solidFill>
              </a:rPr>
              <a:t>Snímek </a:t>
            </a:r>
            <a:r>
              <a:rPr lang="cs-CZ" sz="1900" dirty="0" smtClean="0">
                <a:solidFill>
                  <a:schemeClr val="tx1"/>
                </a:solidFill>
              </a:rPr>
              <a:t>13- zdroje.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252728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My, mýt, myslit, mýlit se, hmyz, myš, hlemýžď, mýtit, zamykat, smýkat, dmýchat, chmýří</a:t>
            </a:r>
            <a:r>
              <a:rPr lang="cs-CZ" sz="4000" smtClean="0">
                <a:solidFill>
                  <a:schemeClr val="tx1"/>
                </a:solidFill>
              </a:rPr>
              <a:t>, nachomýtnout </a:t>
            </a:r>
            <a:r>
              <a:rPr lang="cs-CZ" sz="4000" dirty="0" smtClean="0">
                <a:solidFill>
                  <a:schemeClr val="tx1"/>
                </a:solidFill>
              </a:rPr>
              <a:t>se</a:t>
            </a:r>
            <a:r>
              <a:rPr lang="cs-CZ" sz="4000" smtClean="0">
                <a:solidFill>
                  <a:schemeClr val="tx1"/>
                </a:solidFill>
              </a:rPr>
              <a:t>, Litomyšl.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520088"/>
            <a:ext cx="8229600" cy="1252728"/>
          </a:xfrm>
        </p:spPr>
        <p:txBody>
          <a:bodyPr>
            <a:normAutofit/>
          </a:bodyPr>
          <a:lstStyle/>
          <a:p>
            <a:r>
              <a:rPr lang="cs-CZ" sz="5400" dirty="0" smtClean="0"/>
              <a:t>Vyjmenovaná slova po m</a:t>
            </a:r>
            <a:endParaRPr lang="cs-CZ" sz="5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3" name="Nadpis 3"/>
          <p:cNvSpPr txBox="1">
            <a:spLocks/>
          </p:cNvSpPr>
          <p:nvPr/>
        </p:nvSpPr>
        <p:spPr>
          <a:xfrm>
            <a:off x="457200" y="338328"/>
            <a:ext cx="2458616" cy="100244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b="1" dirty="0" smtClean="0">
                <a:solidFill>
                  <a:schemeClr val="tx1"/>
                </a:solidFill>
              </a:rPr>
              <a:t>HMYZ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987824" y="406405"/>
            <a:ext cx="52581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Najdi slova příbuzná ke slovu hmyz – klikni na ně.</a:t>
            </a:r>
          </a:p>
          <a:p>
            <a:pPr marL="342900" indent="-342900">
              <a:buAutoNum type="arabicPeriod"/>
            </a:pPr>
            <a:r>
              <a:rPr lang="cs-CZ" dirty="0" smtClean="0"/>
              <a:t>Utvoř s nimi větu.</a:t>
            </a:r>
          </a:p>
        </p:txBody>
      </p:sp>
      <p:pic>
        <p:nvPicPr>
          <p:cNvPr id="5" name="Picture 2" descr="Mravenec, Pomočul, Hmyz, Emmet, Hymenopterous Hmy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33639" y="2780928"/>
            <a:ext cx="2074465" cy="1037233"/>
          </a:xfrm>
          <a:prstGeom prst="rect">
            <a:avLst/>
          </a:prstGeom>
          <a:noFill/>
        </p:spPr>
      </p:pic>
      <p:pic>
        <p:nvPicPr>
          <p:cNvPr id="6" name="Picture 4" descr="Brouk, Bug Hmyzu, List, Příroda, Zvíře, Antény, Červená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1" y="3933056"/>
            <a:ext cx="1630587" cy="1170543"/>
          </a:xfrm>
          <a:prstGeom prst="rect">
            <a:avLst/>
          </a:prstGeom>
          <a:noFill/>
        </p:spPr>
      </p:pic>
      <p:sp>
        <p:nvSpPr>
          <p:cNvPr id="7" name="Zkosené hrany 6"/>
          <p:cNvSpPr/>
          <p:nvPr/>
        </p:nvSpPr>
        <p:spPr>
          <a:xfrm>
            <a:off x="313184" y="1556792"/>
            <a:ext cx="2314600" cy="79208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hmyzožravec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12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2997740"/>
            <a:ext cx="504056" cy="503268"/>
          </a:xfrm>
          <a:prstGeom prst="rect">
            <a:avLst/>
          </a:prstGeom>
          <a:noFill/>
        </p:spPr>
      </p:pic>
      <p:pic>
        <p:nvPicPr>
          <p:cNvPr id="13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4293096"/>
            <a:ext cx="504056" cy="503268"/>
          </a:xfrm>
          <a:prstGeom prst="rect">
            <a:avLst/>
          </a:prstGeom>
          <a:noFill/>
        </p:spPr>
      </p:pic>
      <p:pic>
        <p:nvPicPr>
          <p:cNvPr id="14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1700808"/>
            <a:ext cx="504056" cy="503268"/>
          </a:xfrm>
          <a:prstGeom prst="rect">
            <a:avLst/>
          </a:prstGeom>
          <a:noFill/>
        </p:spPr>
      </p:pic>
      <p:pic>
        <p:nvPicPr>
          <p:cNvPr id="15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5590028"/>
            <a:ext cx="504056" cy="503268"/>
          </a:xfrm>
          <a:prstGeom prst="rect">
            <a:avLst/>
          </a:prstGeom>
          <a:noFill/>
        </p:spPr>
      </p:pic>
      <p:pic>
        <p:nvPicPr>
          <p:cNvPr id="16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2996952"/>
            <a:ext cx="504056" cy="503268"/>
          </a:xfrm>
          <a:prstGeom prst="rect">
            <a:avLst/>
          </a:prstGeom>
          <a:noFill/>
        </p:spPr>
      </p:pic>
      <p:sp>
        <p:nvSpPr>
          <p:cNvPr id="18" name="Zkosené hrany 17"/>
          <p:cNvSpPr/>
          <p:nvPr/>
        </p:nvSpPr>
        <p:spPr>
          <a:xfrm>
            <a:off x="313184" y="5445224"/>
            <a:ext cx="2314600" cy="79208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odhmyzovač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1" name="Zkosené hrany 20"/>
          <p:cNvSpPr/>
          <p:nvPr/>
        </p:nvSpPr>
        <p:spPr>
          <a:xfrm>
            <a:off x="6516216" y="4149080"/>
            <a:ext cx="2314600" cy="79208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zahmyzený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4" name="Zkosené hrany 23"/>
          <p:cNvSpPr/>
          <p:nvPr/>
        </p:nvSpPr>
        <p:spPr>
          <a:xfrm>
            <a:off x="3347864" y="1556792"/>
            <a:ext cx="2448272" cy="79208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neomylný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5" name="Zkosené hrany 24"/>
          <p:cNvSpPr/>
          <p:nvPr/>
        </p:nvSpPr>
        <p:spPr>
          <a:xfrm>
            <a:off x="3306688" y="5445224"/>
            <a:ext cx="2530624" cy="79208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hmyzožraveček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9" name="Zkosené hrany 18"/>
          <p:cNvSpPr/>
          <p:nvPr/>
        </p:nvSpPr>
        <p:spPr>
          <a:xfrm>
            <a:off x="313184" y="2852936"/>
            <a:ext cx="2314600" cy="79208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myšlenka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7" name="Zkosené hrany 16"/>
          <p:cNvSpPr/>
          <p:nvPr/>
        </p:nvSpPr>
        <p:spPr>
          <a:xfrm>
            <a:off x="313184" y="4149080"/>
            <a:ext cx="2314600" cy="79208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zmýlit se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0" name="Zkosené hrany 19"/>
          <p:cNvSpPr/>
          <p:nvPr/>
        </p:nvSpPr>
        <p:spPr>
          <a:xfrm>
            <a:off x="6516216" y="5445224"/>
            <a:ext cx="2314600" cy="79208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mydliny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2" name="Zkosené hrany 21"/>
          <p:cNvSpPr/>
          <p:nvPr/>
        </p:nvSpPr>
        <p:spPr>
          <a:xfrm>
            <a:off x="6516216" y="2852936"/>
            <a:ext cx="2314600" cy="79208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Přemysl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3" name="Zkosené hrany 22"/>
          <p:cNvSpPr/>
          <p:nvPr/>
        </p:nvSpPr>
        <p:spPr>
          <a:xfrm>
            <a:off x="6516216" y="1556792"/>
            <a:ext cx="2314600" cy="792088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hmyzí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12cípá hvězda 10"/>
          <p:cNvSpPr/>
          <p:nvPr/>
        </p:nvSpPr>
        <p:spPr>
          <a:xfrm rot="956844">
            <a:off x="4531404" y="3555199"/>
            <a:ext cx="1910513" cy="1807142"/>
          </a:xfrm>
          <a:prstGeom prst="star1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12cípá hvězda 26"/>
          <p:cNvSpPr/>
          <p:nvPr/>
        </p:nvSpPr>
        <p:spPr>
          <a:xfrm>
            <a:off x="3433639" y="3626123"/>
            <a:ext cx="1701752" cy="1784408"/>
          </a:xfrm>
          <a:prstGeom prst="star1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12cípá hvězda 27"/>
          <p:cNvSpPr/>
          <p:nvPr/>
        </p:nvSpPr>
        <p:spPr>
          <a:xfrm>
            <a:off x="4463988" y="2507120"/>
            <a:ext cx="1693085" cy="1674450"/>
          </a:xfrm>
          <a:prstGeom prst="star1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12cípá hvězda 28"/>
          <p:cNvSpPr/>
          <p:nvPr/>
        </p:nvSpPr>
        <p:spPr>
          <a:xfrm>
            <a:off x="3286147" y="2456114"/>
            <a:ext cx="1787846" cy="1769421"/>
          </a:xfrm>
          <a:prstGeom prst="star1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12cípá hvězda 25"/>
          <p:cNvSpPr/>
          <p:nvPr/>
        </p:nvSpPr>
        <p:spPr>
          <a:xfrm>
            <a:off x="3945371" y="3044205"/>
            <a:ext cx="1541290" cy="1547912"/>
          </a:xfrm>
          <a:prstGeom prst="star1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365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4" grpId="0" animBg="1"/>
      <p:bldP spid="19" grpId="0" animBg="1"/>
      <p:bldP spid="17" grpId="0" animBg="1"/>
      <p:bldP spid="20" grpId="0" animBg="1"/>
      <p:bldP spid="22" grpId="0" animBg="1"/>
      <p:bldP spid="11" grpId="0" animBg="1"/>
      <p:bldP spid="27" grpId="0" animBg="1"/>
      <p:bldP spid="28" grpId="0" animBg="1"/>
      <p:bldP spid="2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9972" y="5589634"/>
            <a:ext cx="504056" cy="503268"/>
          </a:xfrm>
          <a:prstGeom prst="rect">
            <a:avLst/>
          </a:prstGeom>
          <a:noFill/>
        </p:spPr>
      </p:pic>
      <p:pic>
        <p:nvPicPr>
          <p:cNvPr id="15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1488" y="3035260"/>
            <a:ext cx="504056" cy="503268"/>
          </a:xfrm>
          <a:prstGeom prst="rect">
            <a:avLst/>
          </a:prstGeom>
          <a:noFill/>
        </p:spPr>
      </p:pic>
      <p:pic>
        <p:nvPicPr>
          <p:cNvPr id="14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1202" y="1701202"/>
            <a:ext cx="504056" cy="503268"/>
          </a:xfrm>
          <a:prstGeom prst="rect">
            <a:avLst/>
          </a:prstGeom>
          <a:noFill/>
        </p:spPr>
      </p:pic>
      <p:pic>
        <p:nvPicPr>
          <p:cNvPr id="13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2452" y="4301023"/>
            <a:ext cx="504056" cy="503268"/>
          </a:xfrm>
          <a:prstGeom prst="rect">
            <a:avLst/>
          </a:prstGeom>
          <a:noFill/>
        </p:spPr>
      </p:pic>
      <p:pic>
        <p:nvPicPr>
          <p:cNvPr id="12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2452" y="1738507"/>
            <a:ext cx="504056" cy="503268"/>
          </a:xfrm>
          <a:prstGeom prst="rect">
            <a:avLst/>
          </a:prstGeom>
          <a:noFill/>
        </p:spPr>
      </p:pic>
      <p:pic>
        <p:nvPicPr>
          <p:cNvPr id="28" name="Picture 6" descr="Myš, Šedá, Málo, Zvíře, Roztomilý, Šťastn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96785" y="2897919"/>
            <a:ext cx="2114498" cy="1813843"/>
          </a:xfrm>
          <a:prstGeom prst="rect">
            <a:avLst/>
          </a:prstGeom>
          <a:noFill/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3" name="Nadpis 3"/>
          <p:cNvSpPr txBox="1">
            <a:spLocks/>
          </p:cNvSpPr>
          <p:nvPr/>
        </p:nvSpPr>
        <p:spPr>
          <a:xfrm>
            <a:off x="457200" y="338328"/>
            <a:ext cx="2458616" cy="100244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b="1" dirty="0">
                <a:solidFill>
                  <a:schemeClr val="tx1"/>
                </a:solidFill>
              </a:rPr>
              <a:t>MYŠ</a:t>
            </a:r>
          </a:p>
        </p:txBody>
      </p:sp>
      <p:sp>
        <p:nvSpPr>
          <p:cNvPr id="18" name="Zkosené hrany 17"/>
          <p:cNvSpPr/>
          <p:nvPr/>
        </p:nvSpPr>
        <p:spPr>
          <a:xfrm>
            <a:off x="313184" y="5445224"/>
            <a:ext cx="2314600" cy="792088"/>
          </a:xfrm>
          <a:prstGeom prst="bevel">
            <a:avLst/>
          </a:prstGeom>
          <a:solidFill>
            <a:srgbClr val="FB33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myška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9" name="Zkosené hrany 18"/>
          <p:cNvSpPr/>
          <p:nvPr/>
        </p:nvSpPr>
        <p:spPr>
          <a:xfrm>
            <a:off x="313184" y="2852936"/>
            <a:ext cx="2314600" cy="792088"/>
          </a:xfrm>
          <a:prstGeom prst="bevel">
            <a:avLst/>
          </a:prstGeom>
          <a:solidFill>
            <a:srgbClr val="FB33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>
                <a:solidFill>
                  <a:schemeClr val="tx1"/>
                </a:solidFill>
              </a:rPr>
              <a:t>myší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0" name="Zkosené hrany 19"/>
          <p:cNvSpPr/>
          <p:nvPr/>
        </p:nvSpPr>
        <p:spPr>
          <a:xfrm>
            <a:off x="6516216" y="5445224"/>
            <a:ext cx="2314600" cy="792088"/>
          </a:xfrm>
          <a:prstGeom prst="bevel">
            <a:avLst/>
          </a:prstGeom>
          <a:solidFill>
            <a:srgbClr val="FB33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myšák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1" name="Zkosené hrany 20"/>
          <p:cNvSpPr/>
          <p:nvPr/>
        </p:nvSpPr>
        <p:spPr>
          <a:xfrm>
            <a:off x="6516216" y="4149080"/>
            <a:ext cx="2314600" cy="792088"/>
          </a:xfrm>
          <a:prstGeom prst="bevel">
            <a:avLst/>
          </a:prstGeom>
          <a:solidFill>
            <a:srgbClr val="FB33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myšička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3" name="Zkosené hrany 22"/>
          <p:cNvSpPr/>
          <p:nvPr/>
        </p:nvSpPr>
        <p:spPr>
          <a:xfrm>
            <a:off x="6516216" y="1556792"/>
            <a:ext cx="2314600" cy="792088"/>
          </a:xfrm>
          <a:prstGeom prst="bevel">
            <a:avLst/>
          </a:prstGeom>
          <a:solidFill>
            <a:srgbClr val="FB33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myšinec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7" name="12cípá hvězda 26"/>
          <p:cNvSpPr/>
          <p:nvPr/>
        </p:nvSpPr>
        <p:spPr>
          <a:xfrm>
            <a:off x="3465329" y="2416129"/>
            <a:ext cx="1890211" cy="1826074"/>
          </a:xfrm>
          <a:prstGeom prst="star1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12cípá hvězda 28"/>
          <p:cNvSpPr/>
          <p:nvPr/>
        </p:nvSpPr>
        <p:spPr>
          <a:xfrm>
            <a:off x="4522979" y="2463088"/>
            <a:ext cx="1771192" cy="1732157"/>
          </a:xfrm>
          <a:prstGeom prst="star1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12cípá hvězda 29"/>
          <p:cNvSpPr/>
          <p:nvPr/>
        </p:nvSpPr>
        <p:spPr>
          <a:xfrm>
            <a:off x="4603230" y="3286893"/>
            <a:ext cx="1768969" cy="1816705"/>
          </a:xfrm>
          <a:prstGeom prst="star1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12cípá hvězda 30"/>
          <p:cNvSpPr/>
          <p:nvPr/>
        </p:nvSpPr>
        <p:spPr>
          <a:xfrm>
            <a:off x="3696785" y="3622504"/>
            <a:ext cx="1677091" cy="1726183"/>
          </a:xfrm>
          <a:prstGeom prst="star1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12cípá hvězda 31"/>
          <p:cNvSpPr/>
          <p:nvPr/>
        </p:nvSpPr>
        <p:spPr>
          <a:xfrm>
            <a:off x="3076146" y="3133165"/>
            <a:ext cx="1656184" cy="1681258"/>
          </a:xfrm>
          <a:prstGeom prst="star1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kosené hrany 6"/>
          <p:cNvSpPr/>
          <p:nvPr/>
        </p:nvSpPr>
        <p:spPr>
          <a:xfrm>
            <a:off x="313184" y="1556792"/>
            <a:ext cx="2314600" cy="792088"/>
          </a:xfrm>
          <a:prstGeom prst="bevel">
            <a:avLst/>
          </a:prstGeom>
          <a:solidFill>
            <a:srgbClr val="FB33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hmyz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7" name="Zkosené hrany 16"/>
          <p:cNvSpPr/>
          <p:nvPr/>
        </p:nvSpPr>
        <p:spPr>
          <a:xfrm>
            <a:off x="313184" y="4149080"/>
            <a:ext cx="2314600" cy="792088"/>
          </a:xfrm>
          <a:prstGeom prst="bevel">
            <a:avLst/>
          </a:prstGeom>
          <a:solidFill>
            <a:srgbClr val="FB33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zmýlit se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5" name="Zkosené hrany 24"/>
          <p:cNvSpPr/>
          <p:nvPr/>
        </p:nvSpPr>
        <p:spPr>
          <a:xfrm>
            <a:off x="3306688" y="5445224"/>
            <a:ext cx="2530624" cy="792088"/>
          </a:xfrm>
          <a:prstGeom prst="bevel">
            <a:avLst/>
          </a:prstGeom>
          <a:solidFill>
            <a:srgbClr val="FB33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omyl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2" name="Zkosené hrany 21"/>
          <p:cNvSpPr/>
          <p:nvPr/>
        </p:nvSpPr>
        <p:spPr>
          <a:xfrm>
            <a:off x="6516216" y="2852936"/>
            <a:ext cx="2314600" cy="792088"/>
          </a:xfrm>
          <a:prstGeom prst="bevel">
            <a:avLst/>
          </a:prstGeom>
          <a:solidFill>
            <a:srgbClr val="FB33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hmyzožravec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4" name="Zkosené hrany 23"/>
          <p:cNvSpPr/>
          <p:nvPr/>
        </p:nvSpPr>
        <p:spPr>
          <a:xfrm>
            <a:off x="3347864" y="1556792"/>
            <a:ext cx="2448272" cy="792088"/>
          </a:xfrm>
          <a:prstGeom prst="bevel">
            <a:avLst/>
          </a:prstGeom>
          <a:solidFill>
            <a:srgbClr val="FB33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průmysl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987824" y="406405"/>
            <a:ext cx="51235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Najdi slova příbuzná ke slovu myš – klikni na ně.</a:t>
            </a:r>
          </a:p>
          <a:p>
            <a:pPr marL="342900" indent="-342900">
              <a:buAutoNum type="arabicPeriod"/>
            </a:pPr>
            <a:r>
              <a:rPr lang="cs-CZ" dirty="0" smtClean="0"/>
              <a:t>Utvoř s nimi větu.</a:t>
            </a:r>
          </a:p>
        </p:txBody>
      </p:sp>
    </p:spTree>
    <p:extLst>
      <p:ext uri="{BB962C8B-B14F-4D97-AF65-F5344CB8AC3E}">
        <p14:creationId xmlns:p14="http://schemas.microsoft.com/office/powerpoint/2010/main" val="154877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7" grpId="0" animBg="1"/>
      <p:bldP spid="29" grpId="0" animBg="1"/>
      <p:bldP spid="30" grpId="0" animBg="1"/>
      <p:bldP spid="31" grpId="0" animBg="1"/>
      <p:bldP spid="32" grpId="0" animBg="1"/>
      <p:bldP spid="7" grpId="0" animBg="1"/>
      <p:bldP spid="17" grpId="0" animBg="1"/>
      <p:bldP spid="25" grpId="0" animBg="1"/>
      <p:bldP spid="22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8" descr="Hlemýžď, Šneci, Tandem, Duo, Dva, Přilepit, Posledn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91496" y="2893182"/>
            <a:ext cx="2504640" cy="1772816"/>
          </a:xfrm>
          <a:prstGeom prst="rect">
            <a:avLst/>
          </a:prstGeom>
          <a:noFill/>
        </p:spPr>
      </p:pic>
      <p:pic>
        <p:nvPicPr>
          <p:cNvPr id="16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525" y="5589634"/>
            <a:ext cx="504056" cy="503268"/>
          </a:xfrm>
          <a:prstGeom prst="rect">
            <a:avLst/>
          </a:prstGeom>
          <a:noFill/>
        </p:spPr>
      </p:pic>
      <p:pic>
        <p:nvPicPr>
          <p:cNvPr id="15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47750" y="4240975"/>
            <a:ext cx="504056" cy="503268"/>
          </a:xfrm>
          <a:prstGeom prst="rect">
            <a:avLst/>
          </a:prstGeom>
          <a:noFill/>
        </p:spPr>
      </p:pic>
      <p:pic>
        <p:nvPicPr>
          <p:cNvPr id="14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1488" y="1701202"/>
            <a:ext cx="504056" cy="503268"/>
          </a:xfrm>
          <a:prstGeom prst="rect">
            <a:avLst/>
          </a:prstGeom>
          <a:noFill/>
        </p:spPr>
      </p:pic>
      <p:pic>
        <p:nvPicPr>
          <p:cNvPr id="13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1488" y="5571090"/>
            <a:ext cx="504056" cy="503268"/>
          </a:xfrm>
          <a:prstGeom prst="rect">
            <a:avLst/>
          </a:prstGeom>
          <a:noFill/>
        </p:spPr>
      </p:pic>
      <p:pic>
        <p:nvPicPr>
          <p:cNvPr id="12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7888" y="1738507"/>
            <a:ext cx="504056" cy="503268"/>
          </a:xfrm>
          <a:prstGeom prst="rect">
            <a:avLst/>
          </a:prstGeom>
          <a:noFill/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3" name="Nadpis 3"/>
          <p:cNvSpPr txBox="1">
            <a:spLocks/>
          </p:cNvSpPr>
          <p:nvPr/>
        </p:nvSpPr>
        <p:spPr>
          <a:xfrm>
            <a:off x="457200" y="338328"/>
            <a:ext cx="2849488" cy="100244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b="1" dirty="0">
                <a:solidFill>
                  <a:schemeClr val="tx1"/>
                </a:solidFill>
              </a:rPr>
              <a:t>HLEMÝŽĎ</a:t>
            </a:r>
          </a:p>
        </p:txBody>
      </p:sp>
      <p:sp>
        <p:nvSpPr>
          <p:cNvPr id="23" name="Zkosené hrany 22"/>
          <p:cNvSpPr/>
          <p:nvPr/>
        </p:nvSpPr>
        <p:spPr>
          <a:xfrm>
            <a:off x="6516216" y="1556792"/>
            <a:ext cx="2314600" cy="792088"/>
          </a:xfrm>
          <a:prstGeom prst="bevel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umývárna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7" name="12cípá hvězda 26"/>
          <p:cNvSpPr/>
          <p:nvPr/>
        </p:nvSpPr>
        <p:spPr>
          <a:xfrm rot="20100504">
            <a:off x="4139952" y="2403280"/>
            <a:ext cx="2135980" cy="1980220"/>
          </a:xfrm>
          <a:prstGeom prst="star1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12cípá hvězda 29"/>
          <p:cNvSpPr/>
          <p:nvPr/>
        </p:nvSpPr>
        <p:spPr>
          <a:xfrm>
            <a:off x="4125774" y="3361187"/>
            <a:ext cx="2164336" cy="1961115"/>
          </a:xfrm>
          <a:prstGeom prst="star1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12cípá hvězda 30"/>
          <p:cNvSpPr/>
          <p:nvPr/>
        </p:nvSpPr>
        <p:spPr>
          <a:xfrm>
            <a:off x="2998553" y="3378483"/>
            <a:ext cx="1898277" cy="1990928"/>
          </a:xfrm>
          <a:prstGeom prst="star1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12cípá hvězda 31"/>
          <p:cNvSpPr/>
          <p:nvPr/>
        </p:nvSpPr>
        <p:spPr>
          <a:xfrm rot="605012">
            <a:off x="2888392" y="2388929"/>
            <a:ext cx="1852518" cy="1944517"/>
          </a:xfrm>
          <a:prstGeom prst="star1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kosené hrany 16"/>
          <p:cNvSpPr/>
          <p:nvPr/>
        </p:nvSpPr>
        <p:spPr>
          <a:xfrm>
            <a:off x="313184" y="4149080"/>
            <a:ext cx="2314600" cy="792088"/>
          </a:xfrm>
          <a:prstGeom prst="bevel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hlemýždí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5" name="Zkosené hrany 24"/>
          <p:cNvSpPr/>
          <p:nvPr/>
        </p:nvSpPr>
        <p:spPr>
          <a:xfrm>
            <a:off x="3306688" y="5445224"/>
            <a:ext cx="2530624" cy="792088"/>
          </a:xfrm>
          <a:prstGeom prst="bevel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hlemýžďátka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2" name="Zkosené hrany 21"/>
          <p:cNvSpPr/>
          <p:nvPr/>
        </p:nvSpPr>
        <p:spPr>
          <a:xfrm>
            <a:off x="6516216" y="2852936"/>
            <a:ext cx="2314600" cy="792088"/>
          </a:xfrm>
          <a:prstGeom prst="bevel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hlemýžděk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4" name="Zkosené hrany 23"/>
          <p:cNvSpPr/>
          <p:nvPr/>
        </p:nvSpPr>
        <p:spPr>
          <a:xfrm>
            <a:off x="3347864" y="1556792"/>
            <a:ext cx="2448272" cy="792088"/>
          </a:xfrm>
          <a:prstGeom prst="bevel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hlemýždice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275856" y="406405"/>
            <a:ext cx="55739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Najdi slova příbuzná ke slovu hlemýžď – klikni na ně.</a:t>
            </a:r>
          </a:p>
          <a:p>
            <a:pPr marL="342900" indent="-342900">
              <a:buAutoNum type="arabicPeriod"/>
            </a:pPr>
            <a:r>
              <a:rPr lang="cs-CZ" dirty="0" smtClean="0"/>
              <a:t>Utvoř s nimi větu.</a:t>
            </a:r>
          </a:p>
        </p:txBody>
      </p:sp>
      <p:pic>
        <p:nvPicPr>
          <p:cNvPr id="33" name="Picture 2" descr="Internet, Ikona, Žlutá, Šťastný, Tváře, Obliče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8456" y="2980481"/>
            <a:ext cx="504056" cy="503268"/>
          </a:xfrm>
          <a:prstGeom prst="rect">
            <a:avLst/>
          </a:prstGeom>
          <a:noFill/>
        </p:spPr>
      </p:pic>
      <p:sp>
        <p:nvSpPr>
          <p:cNvPr id="7" name="Zkosené hrany 6"/>
          <p:cNvSpPr/>
          <p:nvPr/>
        </p:nvSpPr>
        <p:spPr>
          <a:xfrm>
            <a:off x="313184" y="1556792"/>
            <a:ext cx="2314600" cy="792088"/>
          </a:xfrm>
          <a:prstGeom prst="bevel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hmyz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9" name="Zkosené hrany 18"/>
          <p:cNvSpPr/>
          <p:nvPr/>
        </p:nvSpPr>
        <p:spPr>
          <a:xfrm>
            <a:off x="313184" y="2852936"/>
            <a:ext cx="2314600" cy="792088"/>
          </a:xfrm>
          <a:prstGeom prst="bevel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omyl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8" name="Zkosené hrany 17"/>
          <p:cNvSpPr/>
          <p:nvPr/>
        </p:nvSpPr>
        <p:spPr>
          <a:xfrm>
            <a:off x="313184" y="5445224"/>
            <a:ext cx="2314600" cy="792088"/>
          </a:xfrm>
          <a:prstGeom prst="bevel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myslivec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0" name="Zkosené hrany 19"/>
          <p:cNvSpPr/>
          <p:nvPr/>
        </p:nvSpPr>
        <p:spPr>
          <a:xfrm>
            <a:off x="6516216" y="5445224"/>
            <a:ext cx="2314600" cy="792088"/>
          </a:xfrm>
          <a:prstGeom prst="bevel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myšák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1" name="Zkosené hrany 20"/>
          <p:cNvSpPr/>
          <p:nvPr/>
        </p:nvSpPr>
        <p:spPr>
          <a:xfrm>
            <a:off x="6516216" y="4149080"/>
            <a:ext cx="2314600" cy="792088"/>
          </a:xfrm>
          <a:prstGeom prst="bevel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smyslný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23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3" grpId="0" animBg="1"/>
      <p:bldP spid="27" grpId="0" animBg="1"/>
      <p:bldP spid="30" grpId="0" animBg="1"/>
      <p:bldP spid="31" grpId="0" animBg="1"/>
      <p:bldP spid="32" grpId="0" animBg="1"/>
      <p:bldP spid="7" grpId="0" animBg="1"/>
      <p:bldP spid="19" grpId="0" animBg="1"/>
      <p:bldP spid="18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63285" y="548680"/>
            <a:ext cx="35670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800" b="1" dirty="0" smtClean="0"/>
              <a:t>Klikni na </a:t>
            </a:r>
            <a:r>
              <a:rPr lang="cs-CZ" sz="2800" b="1" dirty="0" err="1" smtClean="0"/>
              <a:t>spávné</a:t>
            </a:r>
            <a:r>
              <a:rPr lang="cs-CZ" sz="2800" b="1" dirty="0" smtClean="0"/>
              <a:t> i/y</a:t>
            </a:r>
            <a:endParaRPr lang="cs-CZ" sz="2800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1628800"/>
            <a:ext cx="2300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šedá  </a:t>
            </a:r>
            <a:r>
              <a:rPr lang="cs-CZ" sz="2800" dirty="0" err="1" smtClean="0"/>
              <a:t>m_šička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2276872"/>
            <a:ext cx="26228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nakřáplá  </a:t>
            </a:r>
            <a:r>
              <a:rPr lang="cs-CZ" sz="2800" dirty="0" err="1" smtClean="0"/>
              <a:t>m_ska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2924944"/>
            <a:ext cx="22028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hm_zožravec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5576" y="3645024"/>
            <a:ext cx="19399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/>
              <a:t>v</a:t>
            </a:r>
            <a:r>
              <a:rPr lang="cs-CZ" sz="2800" dirty="0" err="1" smtClean="0"/>
              <a:t>zpom_nka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4365104"/>
            <a:ext cx="30476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malá  </a:t>
            </a:r>
            <a:r>
              <a:rPr lang="cs-CZ" sz="2800" dirty="0" err="1" smtClean="0"/>
              <a:t>hlem_žďátka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55576" y="5013176"/>
            <a:ext cx="1569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m_lí</a:t>
            </a:r>
            <a:r>
              <a:rPr lang="cs-CZ" sz="2800" dirty="0" smtClean="0"/>
              <a:t>  žáci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6" y="5642084"/>
            <a:ext cx="14285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m_šinec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740902" y="1681644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y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333122" y="1700808"/>
            <a:ext cx="263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740902" y="2257708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740902" y="2905780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y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740902" y="3625860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ý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6740902" y="4345940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ý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6740902" y="5013176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y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740902" y="5570076"/>
            <a:ext cx="351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y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333122" y="2329716"/>
            <a:ext cx="263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i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7333122" y="2924944"/>
            <a:ext cx="263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405130" y="3645024"/>
            <a:ext cx="263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í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7405130" y="4417948"/>
            <a:ext cx="263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í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405130" y="5085184"/>
            <a:ext cx="263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405130" y="5589240"/>
            <a:ext cx="263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i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0681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53211 -0.0143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15" y="-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-0.60295 -0.0037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156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-0.60764 -0.0067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82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-0.47691 -0.0037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854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7 L -0.69427 -0.0067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22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48148E-6 L -0.61875 0.0067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937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22222E-6 L -0.52101 -0.00371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59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6" name="Vývojový diagram: alternativní postup 5"/>
          <p:cNvSpPr/>
          <p:nvPr/>
        </p:nvSpPr>
        <p:spPr>
          <a:xfrm>
            <a:off x="539552" y="1052736"/>
            <a:ext cx="1656184" cy="612648"/>
          </a:xfrm>
          <a:prstGeom prst="flowChartAlternateProcess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hmyz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Vývojový diagram: alternativní postup 6"/>
          <p:cNvSpPr/>
          <p:nvPr/>
        </p:nvSpPr>
        <p:spPr>
          <a:xfrm>
            <a:off x="6588224" y="1052736"/>
            <a:ext cx="1656184" cy="612648"/>
          </a:xfrm>
          <a:prstGeom prst="flowChartAlternateProcess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hlemýžď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3563888" y="1052736"/>
            <a:ext cx="1656184" cy="612648"/>
          </a:xfrm>
          <a:prstGeom prst="flowChartAlternateProcess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 myš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63688" y="4941168"/>
            <a:ext cx="18902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hlemýždice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78437" y="4345940"/>
            <a:ext cx="11464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myška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235421" y="5949280"/>
            <a:ext cx="11464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myšák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715626" y="5085184"/>
            <a:ext cx="13869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myšička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489398" y="5805264"/>
            <a:ext cx="10807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hmyzí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3528" y="5301208"/>
            <a:ext cx="1824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hlemýžděk</a:t>
            </a:r>
            <a:endParaRPr lang="cs-CZ" sz="2800" dirty="0" smtClean="0"/>
          </a:p>
        </p:txBody>
      </p:sp>
      <p:sp>
        <p:nvSpPr>
          <p:cNvPr id="15" name="TextovéPole 14"/>
          <p:cNvSpPr txBox="1"/>
          <p:nvPr/>
        </p:nvSpPr>
        <p:spPr>
          <a:xfrm>
            <a:off x="5150645" y="5714092"/>
            <a:ext cx="14141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myšinec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76256" y="6146140"/>
            <a:ext cx="21114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odhmyzovač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006629" y="4437112"/>
            <a:ext cx="1544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hlemýždí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55576" y="4293096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hmyzožravec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228184" y="5138028"/>
            <a:ext cx="21483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hlemýžďátka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164288" y="4437112"/>
            <a:ext cx="18870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zahmyzený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67544" y="332656"/>
            <a:ext cx="7988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800" b="1" dirty="0" smtClean="0"/>
              <a:t>Přiřaď slova příbuzná ke slovům vyjmenovaným</a:t>
            </a: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val="91498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7 L -0.02014 -0.374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-1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40741E-7 L 0.06302 -0.3606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-1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88 0.01064 L 0.19462 -0.3740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17" y="-1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48148E-6 L 0.02431 -0.3817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-19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7 L -0.00573 -0.3847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-1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7.40741E-7 L -0.29514 -0.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57" y="-2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-1.11111E-6 L 0.67552 -0.3215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46" y="-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L -0.16424 -0.371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12" y="-1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81481E-6 L -0.73316 -0.1956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667" y="-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7.40741E-7 L -0.71389 -0.33982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694" y="-1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35 -0.01041 L 0.53177 -0.1849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71" y="-8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44444E-6 L 0.27865 -0.31112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24" y="-1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1"/>
                </a:solidFill>
              </a:rPr>
              <a:t>Klikni na slovo, které do řady slov nepatří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2276872"/>
            <a:ext cx="11304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hmyzí, 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92747" y="2276872"/>
            <a:ext cx="7954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myš,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44008" y="2276872"/>
            <a:ext cx="17411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zahmyzený,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9552" y="3429000"/>
            <a:ext cx="13596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myšička, 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266738" y="3429000"/>
            <a:ext cx="1095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mýlka, 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07904" y="3429000"/>
            <a:ext cx="13837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myšinec, 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1560" y="4725144"/>
            <a:ext cx="766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mýt,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691680" y="4725144"/>
            <a:ext cx="14959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hlemýždí, 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631391" y="2276872"/>
            <a:ext cx="200450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h</a:t>
            </a:r>
            <a:r>
              <a:rPr lang="cs-CZ" sz="2400" dirty="0" smtClean="0"/>
              <a:t>myzožravec,</a:t>
            </a:r>
            <a:endParaRPr lang="cs-CZ" sz="2400" dirty="0"/>
          </a:p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445634" y="2276872"/>
            <a:ext cx="23748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hmyzožraveček</a:t>
            </a:r>
            <a:endParaRPr lang="cs-CZ" sz="2400" dirty="0"/>
          </a:p>
          <a:p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508104" y="3429000"/>
            <a:ext cx="10086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myšák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491880" y="4725144"/>
            <a:ext cx="17940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hlemýždice</a:t>
            </a:r>
            <a:r>
              <a:rPr lang="cs-CZ" sz="2400" dirty="0" smtClean="0"/>
              <a:t>, 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502162" y="4725144"/>
            <a:ext cx="16706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hlemýžděk</a:t>
            </a:r>
            <a:r>
              <a:rPr lang="cs-CZ" sz="2400" dirty="0" smtClean="0"/>
              <a:t>,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9143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8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0382 0.00718 L -0.00382 -0.06504 " pathEditMode="relative" rAng="0" ptsTypes="AA">
                                      <p:cBhvr>
                                        <p:cTn id="1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5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/>
      <p:bldP spid="18" grpId="0"/>
      <p:bldP spid="20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340768"/>
            <a:ext cx="8424936" cy="1944216"/>
          </a:xfrm>
        </p:spPr>
        <p:txBody>
          <a:bodyPr>
            <a:noAutofit/>
          </a:bodyPr>
          <a:lstStyle/>
          <a:p>
            <a:pPr algn="just"/>
            <a:r>
              <a:rPr lang="cs-CZ" dirty="0" err="1" smtClean="0">
                <a:solidFill>
                  <a:schemeClr val="tx1"/>
                </a:solidFill>
              </a:rPr>
              <a:t>Vym_šlím</a:t>
            </a:r>
            <a:r>
              <a:rPr lang="cs-CZ" dirty="0" smtClean="0">
                <a:solidFill>
                  <a:schemeClr val="tx1"/>
                </a:solidFill>
              </a:rPr>
              <a:t> si, </a:t>
            </a:r>
            <a:r>
              <a:rPr lang="cs-CZ" dirty="0" err="1" smtClean="0">
                <a:solidFill>
                  <a:schemeClr val="tx1"/>
                </a:solidFill>
              </a:rPr>
              <a:t>m_chačka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m_sliveký</a:t>
            </a:r>
            <a:r>
              <a:rPr lang="cs-CZ" dirty="0" smtClean="0">
                <a:solidFill>
                  <a:schemeClr val="tx1"/>
                </a:solidFill>
              </a:rPr>
              <a:t> bál, medvídek </a:t>
            </a:r>
            <a:r>
              <a:rPr lang="cs-CZ" dirty="0" err="1" smtClean="0">
                <a:solidFill>
                  <a:schemeClr val="tx1"/>
                </a:solidFill>
              </a:rPr>
              <a:t>m_val</a:t>
            </a:r>
            <a:r>
              <a:rPr lang="cs-CZ" dirty="0" smtClean="0">
                <a:solidFill>
                  <a:schemeClr val="tx1"/>
                </a:solidFill>
              </a:rPr>
              <a:t>, nová </a:t>
            </a:r>
            <a:r>
              <a:rPr lang="cs-CZ" dirty="0" err="1" smtClean="0">
                <a:solidFill>
                  <a:schemeClr val="tx1"/>
                </a:solidFill>
              </a:rPr>
              <a:t>m_sa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m_lí</a:t>
            </a:r>
            <a:r>
              <a:rPr lang="cs-CZ" dirty="0" smtClean="0">
                <a:solidFill>
                  <a:schemeClr val="tx1"/>
                </a:solidFill>
              </a:rPr>
              <a:t> žáci, m_  tam nepůjdeme, podej m_ pero, </a:t>
            </a:r>
            <a:r>
              <a:rPr lang="cs-CZ" dirty="0" err="1" smtClean="0">
                <a:solidFill>
                  <a:schemeClr val="tx1"/>
                </a:solidFill>
              </a:rPr>
              <a:t>nedom_šlený</a:t>
            </a:r>
            <a:r>
              <a:rPr lang="cs-CZ" dirty="0" smtClean="0">
                <a:solidFill>
                  <a:schemeClr val="tx1"/>
                </a:solidFill>
              </a:rPr>
              <a:t> nápad, </a:t>
            </a:r>
            <a:r>
              <a:rPr lang="cs-CZ" dirty="0" err="1" smtClean="0">
                <a:solidFill>
                  <a:schemeClr val="tx1"/>
                </a:solidFill>
              </a:rPr>
              <a:t>vzpom_nka</a:t>
            </a:r>
            <a:r>
              <a:rPr lang="cs-CZ" dirty="0" smtClean="0">
                <a:solidFill>
                  <a:schemeClr val="tx1"/>
                </a:solidFill>
              </a:rPr>
              <a:t>, červený </a:t>
            </a:r>
            <a:r>
              <a:rPr lang="cs-CZ" dirty="0" err="1" smtClean="0">
                <a:solidFill>
                  <a:schemeClr val="tx1"/>
                </a:solidFill>
              </a:rPr>
              <a:t>m_č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vym_t</a:t>
            </a:r>
            <a:r>
              <a:rPr lang="cs-CZ" dirty="0" smtClean="0">
                <a:solidFill>
                  <a:schemeClr val="tx1"/>
                </a:solidFill>
              </a:rPr>
              <a:t> sklenici, velký </a:t>
            </a:r>
            <a:r>
              <a:rPr lang="cs-CZ" dirty="0" err="1" smtClean="0">
                <a:solidFill>
                  <a:schemeClr val="tx1"/>
                </a:solidFill>
              </a:rPr>
              <a:t>om_l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Mojm_r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zm_lená</a:t>
            </a:r>
            <a:r>
              <a:rPr lang="cs-CZ" dirty="0" smtClean="0">
                <a:solidFill>
                  <a:schemeClr val="tx1"/>
                </a:solidFill>
              </a:rPr>
              <a:t> neplatí, </a:t>
            </a:r>
            <a:r>
              <a:rPr lang="cs-CZ" dirty="0" err="1" smtClean="0">
                <a:solidFill>
                  <a:schemeClr val="tx1"/>
                </a:solidFill>
              </a:rPr>
              <a:t>km_n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kom_n</a:t>
            </a:r>
            <a:r>
              <a:rPr lang="cs-CZ" dirty="0" smtClean="0">
                <a:solidFill>
                  <a:schemeClr val="tx1"/>
                </a:solidFill>
              </a:rPr>
              <a:t>, strojírenský </a:t>
            </a:r>
            <a:r>
              <a:rPr lang="cs-CZ" dirty="0" err="1" smtClean="0">
                <a:solidFill>
                  <a:schemeClr val="tx1"/>
                </a:solidFill>
              </a:rPr>
              <a:t>prům_sl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m_dlinkový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mam_nka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tx1"/>
                </a:solidFill>
              </a:rPr>
              <a:t>Doplň y/i.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99592" y="7034624"/>
            <a:ext cx="75608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/>
              <a:t>Vym</a:t>
            </a:r>
            <a:r>
              <a:rPr lang="cs-CZ" sz="2400" b="1" dirty="0" smtClean="0">
                <a:solidFill>
                  <a:srgbClr val="FF2F3E"/>
                </a:solidFill>
              </a:rPr>
              <a:t>ý</a:t>
            </a:r>
            <a:r>
              <a:rPr lang="cs-CZ" sz="2400" dirty="0" smtClean="0"/>
              <a:t>šlím </a:t>
            </a:r>
            <a:r>
              <a:rPr lang="cs-CZ" sz="2400" dirty="0"/>
              <a:t>si, </a:t>
            </a:r>
            <a:r>
              <a:rPr lang="cs-CZ" sz="2400" dirty="0" smtClean="0"/>
              <a:t>m</a:t>
            </a:r>
            <a:r>
              <a:rPr lang="cs-CZ" sz="2400" b="1" dirty="0" smtClean="0">
                <a:solidFill>
                  <a:srgbClr val="FF2F3E"/>
                </a:solidFill>
              </a:rPr>
              <a:t>í</a:t>
            </a:r>
            <a:r>
              <a:rPr lang="cs-CZ" sz="2400" dirty="0" smtClean="0"/>
              <a:t>chačka</a:t>
            </a:r>
            <a:r>
              <a:rPr lang="cs-CZ" sz="2400" dirty="0"/>
              <a:t>, </a:t>
            </a:r>
            <a:r>
              <a:rPr lang="cs-CZ" sz="2400" dirty="0" err="1" smtClean="0"/>
              <a:t>m</a:t>
            </a:r>
            <a:r>
              <a:rPr lang="cs-CZ" sz="2400" b="1" dirty="0" err="1">
                <a:solidFill>
                  <a:srgbClr val="FF2F3E"/>
                </a:solidFill>
              </a:rPr>
              <a:t>y</a:t>
            </a:r>
            <a:r>
              <a:rPr lang="cs-CZ" sz="2400" dirty="0" err="1" smtClean="0"/>
              <a:t>sliveký</a:t>
            </a:r>
            <a:r>
              <a:rPr lang="cs-CZ" sz="2400" dirty="0" smtClean="0"/>
              <a:t> </a:t>
            </a:r>
            <a:r>
              <a:rPr lang="cs-CZ" sz="2400" dirty="0"/>
              <a:t>bál, medvídek </a:t>
            </a:r>
            <a:r>
              <a:rPr lang="cs-CZ" sz="2400" dirty="0" smtClean="0"/>
              <a:t>m</a:t>
            </a:r>
            <a:r>
              <a:rPr lang="cs-CZ" sz="2400" b="1" dirty="0">
                <a:solidFill>
                  <a:srgbClr val="FF2F3E"/>
                </a:solidFill>
              </a:rPr>
              <a:t>ý</a:t>
            </a:r>
            <a:r>
              <a:rPr lang="cs-CZ" sz="2400" dirty="0" smtClean="0"/>
              <a:t>val</a:t>
            </a:r>
            <a:r>
              <a:rPr lang="cs-CZ" sz="2400" dirty="0"/>
              <a:t>, nová </a:t>
            </a:r>
            <a:r>
              <a:rPr lang="cs-CZ" sz="2400" dirty="0" smtClean="0"/>
              <a:t>m</a:t>
            </a:r>
            <a:r>
              <a:rPr lang="cs-CZ" sz="2400" b="1" dirty="0">
                <a:solidFill>
                  <a:srgbClr val="FF2F3E"/>
                </a:solidFill>
              </a:rPr>
              <a:t>í</a:t>
            </a:r>
            <a:r>
              <a:rPr lang="cs-CZ" sz="2400" dirty="0" smtClean="0"/>
              <a:t>sa</a:t>
            </a:r>
            <a:r>
              <a:rPr lang="cs-CZ" sz="2400" dirty="0"/>
              <a:t>, </a:t>
            </a:r>
            <a:r>
              <a:rPr lang="cs-CZ" sz="2400" dirty="0" smtClean="0"/>
              <a:t>m</a:t>
            </a:r>
            <a:r>
              <a:rPr lang="cs-CZ" sz="2400" b="1" dirty="0">
                <a:solidFill>
                  <a:srgbClr val="FF2F3E"/>
                </a:solidFill>
              </a:rPr>
              <a:t>i</a:t>
            </a:r>
            <a:r>
              <a:rPr lang="cs-CZ" sz="2400" dirty="0" smtClean="0"/>
              <a:t>lí </a:t>
            </a:r>
            <a:r>
              <a:rPr lang="cs-CZ" sz="2400" dirty="0"/>
              <a:t>žáci, </a:t>
            </a:r>
            <a:r>
              <a:rPr lang="cs-CZ" sz="2400" dirty="0" smtClean="0"/>
              <a:t>m</a:t>
            </a:r>
            <a:r>
              <a:rPr lang="cs-CZ" sz="2400" b="1" dirty="0" smtClean="0">
                <a:solidFill>
                  <a:srgbClr val="FF2F3E"/>
                </a:solidFill>
              </a:rPr>
              <a:t>y</a:t>
            </a:r>
            <a:r>
              <a:rPr lang="cs-CZ" sz="2400" dirty="0" smtClean="0"/>
              <a:t>  </a:t>
            </a:r>
            <a:r>
              <a:rPr lang="cs-CZ" sz="2400" dirty="0"/>
              <a:t>tam nepůjdeme, podej </a:t>
            </a:r>
            <a:r>
              <a:rPr lang="cs-CZ" sz="2400" dirty="0" smtClean="0"/>
              <a:t>m</a:t>
            </a:r>
            <a:r>
              <a:rPr lang="cs-CZ" sz="2400" b="1" dirty="0">
                <a:solidFill>
                  <a:srgbClr val="FF2F3E"/>
                </a:solidFill>
              </a:rPr>
              <a:t>i</a:t>
            </a:r>
            <a:r>
              <a:rPr lang="cs-CZ" sz="2400" dirty="0" smtClean="0"/>
              <a:t> </a:t>
            </a:r>
            <a:r>
              <a:rPr lang="cs-CZ" sz="2400" dirty="0"/>
              <a:t>pero, </a:t>
            </a:r>
            <a:r>
              <a:rPr lang="cs-CZ" sz="2400" dirty="0" smtClean="0"/>
              <a:t>nedom</a:t>
            </a:r>
            <a:r>
              <a:rPr lang="cs-CZ" sz="2400" b="1" dirty="0">
                <a:solidFill>
                  <a:srgbClr val="FF2F3E"/>
                </a:solidFill>
              </a:rPr>
              <a:t>y</a:t>
            </a:r>
            <a:r>
              <a:rPr lang="cs-CZ" sz="2400" dirty="0" smtClean="0"/>
              <a:t>šlený </a:t>
            </a:r>
            <a:r>
              <a:rPr lang="cs-CZ" sz="2400" dirty="0"/>
              <a:t>nápad, </a:t>
            </a:r>
            <a:r>
              <a:rPr lang="cs-CZ" sz="2400" dirty="0" smtClean="0"/>
              <a:t>vzpom</a:t>
            </a:r>
            <a:r>
              <a:rPr lang="cs-CZ" sz="2400" b="1" dirty="0">
                <a:solidFill>
                  <a:srgbClr val="FF2F3E"/>
                </a:solidFill>
              </a:rPr>
              <a:t>í</a:t>
            </a:r>
            <a:r>
              <a:rPr lang="cs-CZ" sz="2400" dirty="0" smtClean="0"/>
              <a:t>nka</a:t>
            </a:r>
            <a:r>
              <a:rPr lang="cs-CZ" sz="2400" dirty="0"/>
              <a:t>, červený </a:t>
            </a:r>
            <a:r>
              <a:rPr lang="cs-CZ" sz="2400" dirty="0" smtClean="0"/>
              <a:t>m</a:t>
            </a:r>
            <a:r>
              <a:rPr lang="cs-CZ" sz="2400" b="1" dirty="0">
                <a:solidFill>
                  <a:srgbClr val="FF2F3E"/>
                </a:solidFill>
              </a:rPr>
              <a:t>í</a:t>
            </a:r>
            <a:r>
              <a:rPr lang="cs-CZ" sz="2400" dirty="0" smtClean="0"/>
              <a:t>č</a:t>
            </a:r>
            <a:r>
              <a:rPr lang="cs-CZ" sz="2400" dirty="0"/>
              <a:t>, </a:t>
            </a:r>
            <a:r>
              <a:rPr lang="cs-CZ" sz="2400" dirty="0" smtClean="0"/>
              <a:t>vym</a:t>
            </a:r>
            <a:r>
              <a:rPr lang="cs-CZ" sz="2400" b="1" dirty="0">
                <a:solidFill>
                  <a:srgbClr val="FF2F3E"/>
                </a:solidFill>
              </a:rPr>
              <a:t>ý</a:t>
            </a:r>
            <a:r>
              <a:rPr lang="cs-CZ" sz="2400" dirty="0" smtClean="0"/>
              <a:t>t </a:t>
            </a:r>
            <a:r>
              <a:rPr lang="cs-CZ" sz="2400" dirty="0"/>
              <a:t>sklenici, velký </a:t>
            </a:r>
            <a:r>
              <a:rPr lang="cs-CZ" sz="2400" dirty="0" smtClean="0"/>
              <a:t>om</a:t>
            </a:r>
            <a:r>
              <a:rPr lang="cs-CZ" sz="2400" b="1" dirty="0">
                <a:solidFill>
                  <a:srgbClr val="FF2F3E"/>
                </a:solidFill>
              </a:rPr>
              <a:t>y</a:t>
            </a:r>
            <a:r>
              <a:rPr lang="cs-CZ" sz="2400" dirty="0" smtClean="0"/>
              <a:t>l</a:t>
            </a:r>
            <a:r>
              <a:rPr lang="cs-CZ" sz="2400" dirty="0"/>
              <a:t>, </a:t>
            </a:r>
            <a:r>
              <a:rPr lang="cs-CZ" sz="2400" dirty="0" smtClean="0"/>
              <a:t>Mojm</a:t>
            </a:r>
            <a:r>
              <a:rPr lang="cs-CZ" sz="2400" b="1" dirty="0">
                <a:solidFill>
                  <a:srgbClr val="FF2F3E"/>
                </a:solidFill>
              </a:rPr>
              <a:t>í</a:t>
            </a:r>
            <a:r>
              <a:rPr lang="cs-CZ" sz="2400" dirty="0" smtClean="0"/>
              <a:t>r</a:t>
            </a:r>
            <a:r>
              <a:rPr lang="cs-CZ" sz="2400" dirty="0"/>
              <a:t>, </a:t>
            </a:r>
            <a:r>
              <a:rPr lang="cs-CZ" sz="2400" dirty="0" smtClean="0"/>
              <a:t>zm</a:t>
            </a:r>
            <a:r>
              <a:rPr lang="cs-CZ" sz="2400" b="1" dirty="0">
                <a:solidFill>
                  <a:srgbClr val="FF2F3E"/>
                </a:solidFill>
              </a:rPr>
              <a:t>ý</a:t>
            </a:r>
            <a:r>
              <a:rPr lang="cs-CZ" sz="2400" dirty="0" smtClean="0"/>
              <a:t>lená </a:t>
            </a:r>
            <a:r>
              <a:rPr lang="cs-CZ" sz="2400" dirty="0"/>
              <a:t>neplatí, </a:t>
            </a:r>
            <a:r>
              <a:rPr lang="cs-CZ" sz="2400" dirty="0" smtClean="0"/>
              <a:t>km</a:t>
            </a:r>
            <a:r>
              <a:rPr lang="cs-CZ" sz="2400" b="1" dirty="0">
                <a:solidFill>
                  <a:srgbClr val="FF2F3E"/>
                </a:solidFill>
              </a:rPr>
              <a:t>í</a:t>
            </a:r>
            <a:r>
              <a:rPr lang="cs-CZ" sz="2400" dirty="0" smtClean="0"/>
              <a:t>n</a:t>
            </a:r>
            <a:r>
              <a:rPr lang="cs-CZ" sz="2400" dirty="0"/>
              <a:t>, </a:t>
            </a:r>
            <a:r>
              <a:rPr lang="cs-CZ" sz="2400" dirty="0" smtClean="0"/>
              <a:t>kom</a:t>
            </a:r>
            <a:r>
              <a:rPr lang="cs-CZ" sz="2400" b="1" dirty="0">
                <a:solidFill>
                  <a:srgbClr val="FF2F3E"/>
                </a:solidFill>
              </a:rPr>
              <a:t>í</a:t>
            </a:r>
            <a:r>
              <a:rPr lang="cs-CZ" sz="2400" dirty="0" smtClean="0"/>
              <a:t>n</a:t>
            </a:r>
            <a:r>
              <a:rPr lang="cs-CZ" sz="2400" dirty="0"/>
              <a:t>, strojírenský </a:t>
            </a:r>
            <a:r>
              <a:rPr lang="cs-CZ" sz="2400" dirty="0" smtClean="0"/>
              <a:t>prům</a:t>
            </a:r>
            <a:r>
              <a:rPr lang="cs-CZ" sz="2400" b="1" dirty="0">
                <a:solidFill>
                  <a:srgbClr val="FF2F3E"/>
                </a:solidFill>
              </a:rPr>
              <a:t>y</a:t>
            </a:r>
            <a:r>
              <a:rPr lang="cs-CZ" sz="2400" dirty="0" smtClean="0"/>
              <a:t>sl</a:t>
            </a:r>
            <a:r>
              <a:rPr lang="cs-CZ" sz="2400" dirty="0"/>
              <a:t>, </a:t>
            </a:r>
            <a:r>
              <a:rPr lang="cs-CZ" sz="2400" dirty="0" smtClean="0"/>
              <a:t>m</a:t>
            </a:r>
            <a:r>
              <a:rPr lang="cs-CZ" sz="2400" b="1" dirty="0">
                <a:solidFill>
                  <a:srgbClr val="FF2F3E"/>
                </a:solidFill>
              </a:rPr>
              <a:t>y</a:t>
            </a:r>
            <a:r>
              <a:rPr lang="cs-CZ" sz="2400" dirty="0" smtClean="0"/>
              <a:t>dlinkový</a:t>
            </a:r>
            <a:r>
              <a:rPr lang="cs-CZ" sz="2400" dirty="0"/>
              <a:t>, </a:t>
            </a:r>
            <a:r>
              <a:rPr lang="cs-CZ" sz="2400" dirty="0" smtClean="0"/>
              <a:t>mam</a:t>
            </a:r>
            <a:r>
              <a:rPr lang="cs-CZ" sz="2400" b="1" dirty="0" smtClean="0">
                <a:solidFill>
                  <a:srgbClr val="FF2F3E"/>
                </a:solidFill>
              </a:rPr>
              <a:t>i</a:t>
            </a:r>
            <a:r>
              <a:rPr lang="cs-CZ" sz="2400" dirty="0" smtClean="0"/>
              <a:t>nka.</a:t>
            </a:r>
            <a:endParaRPr lang="cs-CZ" sz="2400" dirty="0"/>
          </a:p>
        </p:txBody>
      </p:sp>
      <p:sp>
        <p:nvSpPr>
          <p:cNvPr id="7" name="Vývojový diagram: příprava 6"/>
          <p:cNvSpPr/>
          <p:nvPr/>
        </p:nvSpPr>
        <p:spPr>
          <a:xfrm>
            <a:off x="251520" y="3573016"/>
            <a:ext cx="1872208" cy="612648"/>
          </a:xfrm>
          <a:prstGeom prst="flowChartPreparati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Kontrola  klikni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62535E-8 L -0.004 -0.36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-18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347458" y="448080"/>
            <a:ext cx="5896950" cy="1036704"/>
          </a:xfrm>
        </p:spPr>
        <p:txBody>
          <a:bodyPr>
            <a:noAutofit/>
          </a:bodyPr>
          <a:lstStyle/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Zapiš si do slovníčku</a:t>
            </a:r>
            <a:br>
              <a:rPr lang="cs-CZ" sz="3600" b="1" dirty="0" smtClean="0">
                <a:solidFill>
                  <a:schemeClr val="tx1"/>
                </a:solidFill>
              </a:rPr>
            </a:b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33429" y="1268760"/>
            <a:ext cx="9797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HMYZ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4010247" y="3327375"/>
            <a:ext cx="7777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MYŠ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3897841" y="5373216"/>
            <a:ext cx="14895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HLEMÝŽĎ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843808" y="1916832"/>
            <a:ext cx="5904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/>
              <a:t>h</a:t>
            </a:r>
            <a:r>
              <a:rPr lang="cs-CZ" sz="2000" dirty="0" smtClean="0"/>
              <a:t>myzí, hmyzožravec, zahmyzený, </a:t>
            </a:r>
            <a:r>
              <a:rPr lang="cs-CZ" sz="2000" dirty="0" err="1" smtClean="0"/>
              <a:t>odhmyzovač</a:t>
            </a:r>
            <a:r>
              <a:rPr lang="cs-CZ" sz="2000" dirty="0" smtClean="0"/>
              <a:t>, </a:t>
            </a:r>
            <a:r>
              <a:rPr lang="cs-CZ" sz="2000" dirty="0" err="1" smtClean="0"/>
              <a:t>hmyzožraveček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915816" y="3964994"/>
            <a:ext cx="590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/>
              <a:t>myška, myšák, myšička, myší, myšinec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059832" y="5877272"/>
            <a:ext cx="5615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hlemýždí, </a:t>
            </a:r>
            <a:r>
              <a:rPr lang="cs-CZ" sz="2000" dirty="0" err="1" smtClean="0"/>
              <a:t>hlemýžděk</a:t>
            </a:r>
            <a:r>
              <a:rPr lang="cs-CZ" sz="2000" dirty="0" smtClean="0"/>
              <a:t>, </a:t>
            </a:r>
            <a:r>
              <a:rPr lang="cs-CZ" sz="2000" dirty="0" err="1" smtClean="0"/>
              <a:t>hlemýždice</a:t>
            </a:r>
            <a:r>
              <a:rPr lang="cs-CZ" sz="2000" dirty="0" smtClean="0"/>
              <a:t>, </a:t>
            </a:r>
            <a:r>
              <a:rPr lang="cs-CZ" sz="2000" dirty="0" err="1" smtClean="0"/>
              <a:t>hlemýžďátka</a:t>
            </a:r>
            <a:endParaRPr lang="cs-CZ" sz="2000" dirty="0"/>
          </a:p>
        </p:txBody>
      </p:sp>
      <p:pic>
        <p:nvPicPr>
          <p:cNvPr id="20" name="Picture 8" descr="Hlemýžď, Šneci, Tandem, Duo, Dva, Přilepit, Posledn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5237160"/>
            <a:ext cx="2095855" cy="1483473"/>
          </a:xfrm>
          <a:prstGeom prst="rect">
            <a:avLst/>
          </a:prstGeom>
          <a:noFill/>
        </p:spPr>
      </p:pic>
      <p:pic>
        <p:nvPicPr>
          <p:cNvPr id="21" name="Picture 6" descr="Myš, Šedá, Málo, Zvíře, Roztomilý, Šťastn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105" y="2780928"/>
            <a:ext cx="2114498" cy="1813843"/>
          </a:xfrm>
          <a:prstGeom prst="rect">
            <a:avLst/>
          </a:prstGeom>
          <a:noFill/>
        </p:spPr>
      </p:pic>
      <p:pic>
        <p:nvPicPr>
          <p:cNvPr id="22" name="Picture 2" descr="Mravenec, Pomočul, Hmyz, Emmet, Hymenopterous Hmyz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1269007"/>
            <a:ext cx="2074465" cy="103723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268760"/>
            <a:ext cx="7920880" cy="5112568"/>
          </a:xfrm>
        </p:spPr>
        <p:txBody>
          <a:bodyPr>
            <a:normAutofit/>
          </a:bodyPr>
          <a:lstStyle/>
          <a:p>
            <a:r>
              <a:rPr lang="cs-CZ" i="1" u="sng" dirty="0" smtClean="0"/>
              <a:t>Použitá literatura: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>Český jazyk pro 3. ročník základní školy. </a:t>
            </a:r>
            <a:r>
              <a:rPr lang="cs-CZ" sz="1600" dirty="0" err="1" smtClean="0">
                <a:solidFill>
                  <a:schemeClr val="tx1"/>
                </a:solidFill>
              </a:rPr>
              <a:t>Didaktis</a:t>
            </a:r>
            <a:r>
              <a:rPr lang="cs-CZ" sz="1600" dirty="0" smtClean="0">
                <a:solidFill>
                  <a:schemeClr val="tx1"/>
                </a:solidFill>
              </a:rPr>
              <a:t>.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>Průvodce k učebnicím českého jazyka pro učitele 3. ročníku základních škol. </a:t>
            </a:r>
            <a:r>
              <a:rPr lang="cs-CZ" sz="1600" dirty="0" err="1" smtClean="0">
                <a:solidFill>
                  <a:schemeClr val="tx1"/>
                </a:solidFill>
              </a:rPr>
              <a:t>Didaktis</a:t>
            </a:r>
            <a:r>
              <a:rPr lang="cs-CZ" sz="1600" dirty="0" smtClean="0">
                <a:solidFill>
                  <a:schemeClr val="tx1"/>
                </a:solidFill>
              </a:rPr>
              <a:t>.</a:t>
            </a:r>
          </a:p>
          <a:p>
            <a:endParaRPr lang="cs-CZ" sz="1200" dirty="0"/>
          </a:p>
          <a:p>
            <a:r>
              <a:rPr lang="cs-CZ" i="1" u="sng" dirty="0" smtClean="0"/>
              <a:t>Internetové odkazy:</a:t>
            </a:r>
          </a:p>
          <a:p>
            <a:r>
              <a:rPr lang="pl-PL" sz="1600" b="1" dirty="0" smtClean="0">
                <a:solidFill>
                  <a:schemeClr val="tx1"/>
                </a:solidFill>
              </a:rPr>
              <a:t>NEUVEDEN. </a:t>
            </a:r>
            <a:r>
              <a:rPr lang="pl-PL" sz="16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600" b="1" dirty="0" smtClean="0">
                <a:solidFill>
                  <a:schemeClr val="tx1"/>
                </a:solidFill>
              </a:rPr>
              <a:t> [online]. [cit. 4.1.2014]. Dostupný na WWW</a:t>
            </a:r>
            <a:r>
              <a:rPr lang="pl-PL" sz="1600" dirty="0" smtClean="0"/>
              <a:t>: </a:t>
            </a:r>
            <a:r>
              <a:rPr lang="pl-PL" sz="1600" dirty="0" smtClean="0">
                <a:hlinkClick r:id="rId2"/>
              </a:rPr>
              <a:t>http://pixabay.com/cs/mravenec-pomo%C4%8Dul-hmyz-emmet-149611/</a:t>
            </a:r>
            <a:endParaRPr lang="pl-PL" sz="1600" dirty="0" smtClean="0"/>
          </a:p>
          <a:p>
            <a:r>
              <a:rPr lang="pl-PL" sz="1600" b="1" dirty="0" smtClean="0">
                <a:solidFill>
                  <a:schemeClr val="tx1"/>
                </a:solidFill>
              </a:rPr>
              <a:t>NEUVEDEN. </a:t>
            </a:r>
            <a:r>
              <a:rPr lang="pl-PL" sz="16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600" b="1" dirty="0" smtClean="0">
                <a:solidFill>
                  <a:schemeClr val="tx1"/>
                </a:solidFill>
              </a:rPr>
              <a:t> [online]. [cit. 4.1.2014]. Dostupný na WWW</a:t>
            </a:r>
            <a:r>
              <a:rPr lang="pl-PL" sz="1600" dirty="0" smtClean="0"/>
              <a:t>: </a:t>
            </a:r>
            <a:r>
              <a:rPr lang="pl-PL" sz="1600" dirty="0" smtClean="0">
                <a:hlinkClick r:id="rId3"/>
              </a:rPr>
              <a:t>http://pixabay.com/cs/brouk-bug-hmyzu-list-p%C5%99%C3%ADroda-zv%C3%AD%C5%99e-155017/</a:t>
            </a:r>
            <a:endParaRPr lang="pl-PL" sz="1600" dirty="0" smtClean="0"/>
          </a:p>
          <a:p>
            <a:r>
              <a:rPr lang="pl-PL" sz="1600" b="1" dirty="0" smtClean="0">
                <a:solidFill>
                  <a:schemeClr val="tx1"/>
                </a:solidFill>
              </a:rPr>
              <a:t>NEUVEDEN. </a:t>
            </a:r>
            <a:r>
              <a:rPr lang="pl-PL" sz="16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600" b="1" dirty="0" smtClean="0">
                <a:solidFill>
                  <a:schemeClr val="tx1"/>
                </a:solidFill>
              </a:rPr>
              <a:t> [online]. [cit. 4.1.2014]. Dostupný na WWW</a:t>
            </a:r>
            <a:r>
              <a:rPr lang="pl-PL" sz="1600" dirty="0" smtClean="0"/>
              <a:t>: </a:t>
            </a:r>
            <a:r>
              <a:rPr lang="pl-PL" sz="1600" dirty="0" smtClean="0">
                <a:hlinkClick r:id="rId4"/>
              </a:rPr>
              <a:t>http://pixabay.com/cs/my%C5%A1-%C5%A1ed%C3%A1-m%C3%A1lo-zv%C3%AD%C5%99e-roztomil%C3%BD-156611/</a:t>
            </a:r>
            <a:endParaRPr lang="pl-PL" sz="1600" dirty="0" smtClean="0"/>
          </a:p>
          <a:p>
            <a:r>
              <a:rPr lang="pl-PL" sz="1600" b="1" dirty="0" smtClean="0">
                <a:solidFill>
                  <a:schemeClr val="tx1"/>
                </a:solidFill>
              </a:rPr>
              <a:t>NEUVEDEN. </a:t>
            </a:r>
            <a:r>
              <a:rPr lang="pl-PL" sz="1600" b="1" i="1" dirty="0" smtClean="0">
                <a:solidFill>
                  <a:schemeClr val="tx1"/>
                </a:solidFill>
              </a:rPr>
              <a:t>http://pixabay.com/</a:t>
            </a:r>
            <a:r>
              <a:rPr lang="pl-PL" sz="1600" b="1" dirty="0" smtClean="0">
                <a:solidFill>
                  <a:schemeClr val="tx1"/>
                </a:solidFill>
              </a:rPr>
              <a:t> [online]. [cit. 4.1.2014]. Dostupný na WWW</a:t>
            </a:r>
            <a:r>
              <a:rPr lang="pl-PL" sz="1600" dirty="0" smtClean="0"/>
              <a:t>: </a:t>
            </a:r>
            <a:r>
              <a:rPr lang="pl-PL" sz="1600" dirty="0" smtClean="0">
                <a:hlinkClick r:id="rId5"/>
              </a:rPr>
              <a:t>http://pixabay.com/cs/hlem%C3%BD%C5%BE%C4%8F-%C5%A1neci-tandem-duo-dva-102259/</a:t>
            </a:r>
            <a:endParaRPr lang="pl-PL" sz="1600" dirty="0" smtClean="0"/>
          </a:p>
          <a:p>
            <a:endParaRPr lang="pl-PL" sz="1600" dirty="0" smtClean="0"/>
          </a:p>
          <a:p>
            <a:endParaRPr lang="pl-PL" sz="16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858424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1965</TotalTime>
  <Words>722</Words>
  <Application>Microsoft Office PowerPoint</Application>
  <PresentationFormat>Předvádění na obrazovce (4:3)</PresentationFormat>
  <Paragraphs>146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Vlnění</vt:lpstr>
      <vt:lpstr>Základní škola a Mateřská škola Bílá Třemešná, okres Trutnov</vt:lpstr>
      <vt:lpstr>Anotace</vt:lpstr>
      <vt:lpstr>Vyjmenovaná slova po 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Klikni na slovo, které do řady slov nepatří</vt:lpstr>
      <vt:lpstr>Doplň y/i.</vt:lpstr>
      <vt:lpstr>Zapiš si do slovníčku 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Markéta Žižková</cp:lastModifiedBy>
  <cp:revision>224</cp:revision>
  <cp:lastPrinted>2013-11-18T06:49:07Z</cp:lastPrinted>
  <dcterms:created xsi:type="dcterms:W3CDTF">2013-05-10T12:01:16Z</dcterms:created>
  <dcterms:modified xsi:type="dcterms:W3CDTF">2014-01-20T11:06:27Z</dcterms:modified>
</cp:coreProperties>
</file>