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81" r:id="rId2"/>
    <p:sldId id="265" r:id="rId3"/>
    <p:sldId id="268" r:id="rId4"/>
    <p:sldId id="272" r:id="rId5"/>
    <p:sldId id="279" r:id="rId6"/>
    <p:sldId id="269" r:id="rId7"/>
    <p:sldId id="266" r:id="rId8"/>
    <p:sldId id="267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0370" autoAdjust="0"/>
    <p:restoredTop sz="94660"/>
  </p:normalViewPr>
  <p:slideViewPr>
    <p:cSldViewPr>
      <p:cViewPr varScale="1">
        <p:scale>
          <a:sx n="87" d="100"/>
          <a:sy n="87" d="100"/>
        </p:scale>
        <p:origin x="-1344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D146AE-7D1C-4209-AE40-256F1E7297AB}" type="datetimeFigureOut">
              <a:rPr lang="cs-CZ" smtClean="0"/>
              <a:t>16. 1. 2014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660AD6-5912-40A9-94C8-B8DC2BD4677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68580619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D146AE-7D1C-4209-AE40-256F1E7297AB}" type="datetimeFigureOut">
              <a:rPr lang="cs-CZ" smtClean="0"/>
              <a:t>16. 1. 2014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660AD6-5912-40A9-94C8-B8DC2BD4677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3679479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D146AE-7D1C-4209-AE40-256F1E7297AB}" type="datetimeFigureOut">
              <a:rPr lang="cs-CZ" smtClean="0"/>
              <a:t>16. 1. 2014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660AD6-5912-40A9-94C8-B8DC2BD4677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31896906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D146AE-7D1C-4209-AE40-256F1E7297AB}" type="datetimeFigureOut">
              <a:rPr lang="cs-CZ" smtClean="0"/>
              <a:t>16. 1. 2014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660AD6-5912-40A9-94C8-B8DC2BD4677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8759343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D146AE-7D1C-4209-AE40-256F1E7297AB}" type="datetimeFigureOut">
              <a:rPr lang="cs-CZ" smtClean="0"/>
              <a:t>16. 1. 2014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660AD6-5912-40A9-94C8-B8DC2BD4677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3244506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D146AE-7D1C-4209-AE40-256F1E7297AB}" type="datetimeFigureOut">
              <a:rPr lang="cs-CZ" smtClean="0"/>
              <a:t>16. 1. 2014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660AD6-5912-40A9-94C8-B8DC2BD4677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3908273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D146AE-7D1C-4209-AE40-256F1E7297AB}" type="datetimeFigureOut">
              <a:rPr lang="cs-CZ" smtClean="0"/>
              <a:t>16. 1. 2014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660AD6-5912-40A9-94C8-B8DC2BD4677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30505318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D146AE-7D1C-4209-AE40-256F1E7297AB}" type="datetimeFigureOut">
              <a:rPr lang="cs-CZ" smtClean="0"/>
              <a:t>16. 1. 2014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660AD6-5912-40A9-94C8-B8DC2BD4677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45773944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D146AE-7D1C-4209-AE40-256F1E7297AB}" type="datetimeFigureOut">
              <a:rPr lang="cs-CZ" smtClean="0"/>
              <a:t>16. 1. 2014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660AD6-5912-40A9-94C8-B8DC2BD4677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68742102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D146AE-7D1C-4209-AE40-256F1E7297AB}" type="datetimeFigureOut">
              <a:rPr lang="cs-CZ" smtClean="0"/>
              <a:t>16. 1. 2014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660AD6-5912-40A9-94C8-B8DC2BD4677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94288601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D146AE-7D1C-4209-AE40-256F1E7297AB}" type="datetimeFigureOut">
              <a:rPr lang="cs-CZ" smtClean="0"/>
              <a:t>16. 1. 2014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660AD6-5912-40A9-94C8-B8DC2BD4677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33772968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>
  <p:cSld name="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>
          <a:xfrm>
            <a:off x="457200" y="274638"/>
            <a:ext cx="8229600" cy="5851525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E7EF785-BB63-4C71-BD20-E6B2961D6B8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0388646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D146AE-7D1C-4209-AE40-256F1E7297AB}" type="datetimeFigureOut">
              <a:rPr lang="cs-CZ" smtClean="0"/>
              <a:t>16. 1. 2014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7660AD6-5912-40A9-94C8-B8DC2BD4677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67678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  <p:sldLayoutId id="2147483684" r:id="rId12"/>
  </p:sldLayoutIdLs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Relationship Id="rId5" Type="http://schemas.openxmlformats.org/officeDocument/2006/relationships/slide" Target="slide6.xml"/><Relationship Id="rId4" Type="http://schemas.openxmlformats.org/officeDocument/2006/relationships/slide" Target="slide5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613" y="5516563"/>
            <a:ext cx="5762625" cy="1258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1" name="Picture 3" descr="šablona 1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913" y="115888"/>
            <a:ext cx="6734175" cy="809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2086" name="Group 38"/>
          <p:cNvGraphicFramePr>
            <a:graphicFrameLocks noGrp="1"/>
          </p:cNvGraphicFramePr>
          <p:nvPr>
            <p:ph/>
            <p:extLst>
              <p:ext uri="{D42A27DB-BD31-4B8C-83A1-F6EECF244321}">
                <p14:modId xmlns:p14="http://schemas.microsoft.com/office/powerpoint/2010/main" val="3318667908"/>
              </p:ext>
            </p:extLst>
          </p:nvPr>
        </p:nvGraphicFramePr>
        <p:xfrm>
          <a:off x="1331913" y="1196975"/>
          <a:ext cx="6707187" cy="3879851"/>
        </p:xfrm>
        <a:graphic>
          <a:graphicData uri="http://schemas.openxmlformats.org/drawingml/2006/table">
            <a:tbl>
              <a:tblPr/>
              <a:tblGrid>
                <a:gridCol w="1912937"/>
                <a:gridCol w="4794250"/>
              </a:tblGrid>
              <a:tr h="358775"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Číslo projektu</a:t>
                      </a:r>
                      <a:endParaRPr kumimoji="0" lang="cs-CZ" alt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CZ.1.07/1.5.00/34.0029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775"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Číslo materiálu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VY_32_INOVACE_06-01</a:t>
                      </a:r>
                      <a:endParaRPr kumimoji="0" lang="cs-CZ" alt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79413"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Název školy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Střední průmyslová škola stavební, Resslova 2, </a:t>
                      </a:r>
                      <a:endParaRPr kumimoji="0" lang="cs-CZ" alt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342900" marR="0" lvl="0" indent="-34290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České Budějovice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775"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Autor</a:t>
                      </a:r>
                      <a:endParaRPr kumimoji="0" lang="cs-CZ" alt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Ing. Michal Kronika</a:t>
                      </a:r>
                      <a:endParaRPr kumimoji="0" lang="cs-CZ" alt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775"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Tematický celek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Stavební mechanika</a:t>
                      </a:r>
                      <a:endParaRPr kumimoji="0" lang="cs-CZ" alt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0363"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Ročník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2. </a:t>
                      </a: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– </a:t>
                      </a: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3.</a:t>
                      </a:r>
                      <a:endParaRPr kumimoji="0" lang="cs-CZ" alt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775"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Datum tvorby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30. 8. 2013</a:t>
                      </a:r>
                      <a:endParaRPr kumimoji="0" lang="cs-CZ" alt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30225"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- názorný výklad  nové látky a  okamžité procvičení</a:t>
                      </a:r>
                      <a:endParaRPr kumimoji="0" lang="cs-CZ" altLang="cs-CZ" sz="1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342900" marR="0" lvl="0" indent="-34290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- prezentace</a:t>
                      </a:r>
                      <a:endParaRPr kumimoji="0" lang="cs-CZ" alt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379413"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Metodický pokyn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výkladová prezentace na interaktivní tabuli nebo projektor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358775">
                <a:tc gridSpan="2"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Pokud není uvedeno jinak, použitý materiál je z vlastních zdrojů autora</a:t>
                      </a:r>
                      <a:endParaRPr kumimoji="0" lang="cs-CZ" alt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9872092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Úvod do stavební mechaniky</a:t>
            </a:r>
            <a:endParaRPr lang="cs-CZ" dirty="0"/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2060"/>
                </a:solidFill>
              </a:rPr>
              <a:t>Význam a rozdělení stavební mechaniky</a:t>
            </a:r>
            <a:endParaRPr lang="cs-CZ" b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111671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dirty="0"/>
              <a:t>Význam a rozdělení stavební mechaniky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Stavební </a:t>
            </a:r>
            <a:r>
              <a:rPr lang="cs-CZ" dirty="0"/>
              <a:t>konstrukce jsou vystaveny účinkům zemské přitažlivosti, vlivům povětrnosti, účinkům vlastního provozu stavební kce, které se projevují jako účinky </a:t>
            </a:r>
            <a:r>
              <a:rPr lang="cs-CZ" dirty="0" smtClean="0"/>
              <a:t>sil – 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vnějších sil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dirty="0"/>
              <a:t>Naším úkolem je navrhovat </a:t>
            </a:r>
            <a:r>
              <a:rPr lang="cs-CZ" b="1" dirty="0"/>
              <a:t>bezpečné</a:t>
            </a:r>
            <a:r>
              <a:rPr lang="cs-CZ" dirty="0"/>
              <a:t> </a:t>
            </a:r>
            <a:r>
              <a:rPr lang="cs-CZ" dirty="0" smtClean="0"/>
              <a:t>stavby </a:t>
            </a:r>
            <a:endParaRPr lang="cs-CZ" dirty="0"/>
          </a:p>
          <a:p>
            <a:r>
              <a:rPr lang="cs-CZ" dirty="0"/>
              <a:t>Dříve byla bezpečnost zajišťována </a:t>
            </a:r>
            <a:r>
              <a:rPr lang="cs-CZ" b="1" dirty="0"/>
              <a:t>nadbytečnými</a:t>
            </a:r>
            <a:r>
              <a:rPr lang="cs-CZ" dirty="0"/>
              <a:t> rozměry stavební </a:t>
            </a:r>
            <a:r>
              <a:rPr lang="cs-CZ" dirty="0" smtClean="0"/>
              <a:t>konstrukce</a:t>
            </a:r>
            <a:endParaRPr lang="cs-CZ" dirty="0"/>
          </a:p>
          <a:p>
            <a:r>
              <a:rPr lang="cs-CZ" dirty="0"/>
              <a:t>Dnes je navrhování ovlivněno co nejvyšší </a:t>
            </a:r>
            <a:r>
              <a:rPr lang="cs-CZ" b="1" dirty="0" smtClean="0"/>
              <a:t>hospodárností</a:t>
            </a:r>
            <a:endParaRPr lang="cs-CZ" b="1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761623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dirty="0"/>
              <a:t>Význam a rozdělení stavební mechaniky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b="1" dirty="0" smtClean="0"/>
              <a:t>Stavební </a:t>
            </a:r>
            <a:r>
              <a:rPr lang="cs-CZ" b="1" dirty="0"/>
              <a:t>mechanika nám umožňuje :</a:t>
            </a:r>
            <a:endParaRPr lang="cs-CZ" dirty="0"/>
          </a:p>
          <a:p>
            <a:r>
              <a:rPr lang="cs-CZ" dirty="0" smtClean="0"/>
              <a:t>zjišťovat </a:t>
            </a:r>
            <a:r>
              <a:rPr lang="cs-CZ" dirty="0"/>
              <a:t>všechny </a:t>
            </a:r>
            <a:r>
              <a:rPr lang="cs-CZ" b="1" dirty="0"/>
              <a:t>síly</a:t>
            </a:r>
            <a:r>
              <a:rPr lang="cs-CZ" dirty="0"/>
              <a:t>, jejichž působení na stavební kce lze předvídat</a:t>
            </a:r>
          </a:p>
          <a:p>
            <a:r>
              <a:rPr lang="cs-CZ" dirty="0" smtClean="0"/>
              <a:t>vyšetřovat </a:t>
            </a:r>
            <a:r>
              <a:rPr lang="cs-CZ" b="1" dirty="0"/>
              <a:t>účinky</a:t>
            </a:r>
            <a:r>
              <a:rPr lang="cs-CZ" dirty="0"/>
              <a:t> těchto sil na stavební </a:t>
            </a:r>
            <a:r>
              <a:rPr lang="cs-CZ" dirty="0" smtClean="0"/>
              <a:t>konstrukce</a:t>
            </a:r>
            <a:endParaRPr lang="cs-CZ" dirty="0"/>
          </a:p>
          <a:p>
            <a:r>
              <a:rPr lang="cs-CZ" dirty="0" smtClean="0"/>
              <a:t>navrhovat </a:t>
            </a:r>
            <a:r>
              <a:rPr lang="cs-CZ" b="1" dirty="0"/>
              <a:t>bezpečné a hospodárné </a:t>
            </a:r>
            <a:r>
              <a:rPr lang="cs-CZ" dirty="0"/>
              <a:t>rozměry a tvary stavební </a:t>
            </a:r>
            <a:r>
              <a:rPr lang="cs-CZ" dirty="0" smtClean="0"/>
              <a:t>konstrukce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517800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dirty="0"/>
              <a:t>Význam a rozdělení stavební mechaniky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/>
              <a:t>Stavební konstrukce představují tvarově i rozměrově rozmanitý soubor těles z látek pevného skupenství</a:t>
            </a:r>
          </a:p>
          <a:p>
            <a:r>
              <a:rPr lang="cs-CZ" dirty="0"/>
              <a:t>Proto v teoretických úvahách hovoříme o </a:t>
            </a:r>
            <a:r>
              <a:rPr lang="cs-CZ" b="1" dirty="0"/>
              <a:t>obecně tuhém tělese </a:t>
            </a:r>
            <a:r>
              <a:rPr lang="cs-CZ" dirty="0"/>
              <a:t>pod nímž si můžeme představit </a:t>
            </a:r>
            <a:r>
              <a:rPr lang="cs-CZ" b="1" dirty="0"/>
              <a:t>libovolnou konstrukci</a:t>
            </a:r>
          </a:p>
          <a:p>
            <a:r>
              <a:rPr lang="cs-CZ" dirty="0"/>
              <a:t>Ve stavební mechanice jsou předmětem naší pozornosti především </a:t>
            </a:r>
            <a:r>
              <a:rPr lang="cs-CZ" b="1" dirty="0"/>
              <a:t>síly</a:t>
            </a:r>
            <a:r>
              <a:rPr lang="cs-CZ" dirty="0"/>
              <a:t>, jimž jsou stavební konstrukce </a:t>
            </a:r>
            <a:r>
              <a:rPr lang="cs-CZ" dirty="0" smtClean="0"/>
              <a:t>vystaveny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804242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dirty="0" smtClean="0"/>
              <a:t>Rozdělení </a:t>
            </a:r>
            <a:r>
              <a:rPr lang="cs-CZ" sz="3600" b="1" dirty="0"/>
              <a:t>stavební mechaniky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507288" cy="4525963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cs-CZ" dirty="0" smtClean="0"/>
              <a:t>Stavební mechanika se dělí na dvě základní </a:t>
            </a:r>
            <a:r>
              <a:rPr lang="cs-CZ" dirty="0"/>
              <a:t>části : 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b="1" dirty="0" smtClean="0"/>
              <a:t>statiku </a:t>
            </a:r>
            <a:r>
              <a:rPr lang="cs-CZ" dirty="0" smtClean="0"/>
              <a:t>  	- </a:t>
            </a:r>
            <a:r>
              <a:rPr lang="cs-CZ" dirty="0"/>
              <a:t>pojednává o rovnováze sil působících </a:t>
            </a:r>
            <a:r>
              <a:rPr lang="cs-CZ" dirty="0" smtClean="0"/>
              <a:t>na 			  tělesa </a:t>
            </a:r>
            <a:endParaRPr lang="cs-CZ" dirty="0"/>
          </a:p>
          <a:p>
            <a:pPr marL="0" indent="0">
              <a:buNone/>
            </a:pPr>
            <a:r>
              <a:rPr lang="cs-CZ" dirty="0" smtClean="0"/>
              <a:t>		- </a:t>
            </a:r>
            <a:r>
              <a:rPr lang="cs-CZ" dirty="0"/>
              <a:t>určuje velikost vnitřních sil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b="1" dirty="0" smtClean="0"/>
              <a:t>pružnost </a:t>
            </a:r>
            <a:r>
              <a:rPr lang="cs-CZ" b="1" dirty="0"/>
              <a:t>a pevnost </a:t>
            </a:r>
          </a:p>
          <a:p>
            <a:pPr marL="0" indent="0">
              <a:buNone/>
            </a:pPr>
            <a:r>
              <a:rPr lang="cs-CZ" dirty="0" smtClean="0"/>
              <a:t>		- </a:t>
            </a:r>
            <a:r>
              <a:rPr lang="cs-CZ" dirty="0"/>
              <a:t>určuje deformační účinky sil</a:t>
            </a:r>
          </a:p>
          <a:p>
            <a:pPr marL="0" indent="0">
              <a:buNone/>
            </a:pPr>
            <a:r>
              <a:rPr lang="cs-CZ" dirty="0" smtClean="0"/>
              <a:t>		- </a:t>
            </a:r>
            <a:r>
              <a:rPr lang="cs-CZ" dirty="0"/>
              <a:t>určuje rozměry jednotlivých částí </a:t>
            </a:r>
            <a:r>
              <a:rPr lang="cs-CZ" dirty="0" smtClean="0"/>
              <a:t>konstrukce 		   tak, aby bezpečně </a:t>
            </a:r>
            <a:r>
              <a:rPr lang="cs-CZ" dirty="0"/>
              <a:t>přenesly vnitřní </a:t>
            </a:r>
            <a:r>
              <a:rPr lang="cs-CZ" dirty="0" smtClean="0"/>
              <a:t>síly 			   působící v konstrukci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677291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Shrnutí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Jaké znáš </a:t>
            </a:r>
            <a:r>
              <a:rPr lang="cs-CZ" dirty="0" smtClean="0">
                <a:hlinkClick r:id="rId2" action="ppaction://hlinksldjump"/>
              </a:rPr>
              <a:t>vnější</a:t>
            </a:r>
            <a:r>
              <a:rPr lang="cs-CZ" dirty="0" smtClean="0"/>
              <a:t> síly působící na těleso?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Jak byla dříve zabezpečována </a:t>
            </a:r>
            <a:r>
              <a:rPr lang="cs-CZ" dirty="0" smtClean="0">
                <a:hlinkClick r:id="rId2" action="ppaction://hlinksldjump"/>
              </a:rPr>
              <a:t>bezpečnost</a:t>
            </a:r>
            <a:r>
              <a:rPr lang="cs-CZ" dirty="0" smtClean="0"/>
              <a:t> staveb?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Čím je dnes </a:t>
            </a:r>
            <a:r>
              <a:rPr lang="cs-CZ" dirty="0" smtClean="0">
                <a:hlinkClick r:id="rId2" action="ppaction://hlinksldjump"/>
              </a:rPr>
              <a:t>ovlivňováno</a:t>
            </a:r>
            <a:r>
              <a:rPr lang="cs-CZ" dirty="0" smtClean="0"/>
              <a:t> navrhování staveb?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Co nám </a:t>
            </a:r>
            <a:r>
              <a:rPr lang="cs-CZ" dirty="0" smtClean="0">
                <a:hlinkClick r:id="rId3" action="ppaction://hlinksldjump"/>
              </a:rPr>
              <a:t>umožňuje</a:t>
            </a:r>
            <a:r>
              <a:rPr lang="cs-CZ" dirty="0" smtClean="0"/>
              <a:t> stavební mechanika?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Jak nazýváme v </a:t>
            </a:r>
            <a:r>
              <a:rPr lang="cs-CZ" dirty="0" smtClean="0">
                <a:hlinkClick r:id="rId4" action="ppaction://hlinksldjump"/>
              </a:rPr>
              <a:t>teoretických</a:t>
            </a:r>
            <a:r>
              <a:rPr lang="cs-CZ" dirty="0" smtClean="0"/>
              <a:t> úvahách libovolnou konstrukci?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Uveď </a:t>
            </a:r>
            <a:r>
              <a:rPr lang="cs-CZ" dirty="0" smtClean="0">
                <a:hlinkClick r:id="rId5" action="ppaction://hlinksldjump"/>
              </a:rPr>
              <a:t>základní</a:t>
            </a:r>
            <a:r>
              <a:rPr lang="cs-CZ" dirty="0" smtClean="0"/>
              <a:t> části stavební mechaniky.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456782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 obrázků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Pokud </a:t>
            </a:r>
            <a:r>
              <a:rPr lang="cs-CZ" dirty="0"/>
              <a:t>není uvedeno jinak </a:t>
            </a:r>
            <a:r>
              <a:rPr lang="cs-CZ" smtClean="0"/>
              <a:t>- autor</a:t>
            </a: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426269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495</TotalTime>
  <Words>280</Words>
  <Application>Microsoft Office PowerPoint</Application>
  <PresentationFormat>Předvádění na obrazovce (4:3)</PresentationFormat>
  <Paragraphs>55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Úvod do stavební mechaniky</vt:lpstr>
      <vt:lpstr>Význam a rozdělení stavební mechaniky</vt:lpstr>
      <vt:lpstr>Význam a rozdělení stavební mechaniky</vt:lpstr>
      <vt:lpstr>Význam a rozdělení stavební mechaniky</vt:lpstr>
      <vt:lpstr>Rozdělení stavební mechaniky</vt:lpstr>
      <vt:lpstr>Shrnutí</vt:lpstr>
      <vt:lpstr>Zdroj obrázků</vt:lpstr>
    </vt:vector>
  </TitlesOfParts>
  <Company>Hewlett-Packard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Vnitřní síly na přímém nosníku</dc:title>
  <dc:creator>Michal</dc:creator>
  <cp:lastModifiedBy>Michal</cp:lastModifiedBy>
  <cp:revision>74</cp:revision>
  <dcterms:created xsi:type="dcterms:W3CDTF">2013-12-26T09:05:21Z</dcterms:created>
  <dcterms:modified xsi:type="dcterms:W3CDTF">2014-01-16T19:30:52Z</dcterms:modified>
</cp:coreProperties>
</file>