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65" r:id="rId3"/>
    <p:sldId id="270" r:id="rId4"/>
    <p:sldId id="277" r:id="rId5"/>
    <p:sldId id="275" r:id="rId6"/>
    <p:sldId id="276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3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580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794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896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59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445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9082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0505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773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742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428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772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F785-BB63-4C71-BD20-E6B2961D6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707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7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13_Portrait_of_Robert_Hooke.JPG" TargetMode="External"/><Relationship Id="rId2" Type="http://schemas.openxmlformats.org/officeDocument/2006/relationships/hyperlink" Target="http://cs.wikipedia.org/wiki/Soubor:Galileo_by_leoni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GodfreyKneller-IsaacNewton-168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927975437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VY_32_INOVACE_06-02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mechanika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30. 8. 2013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56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Úvod do stavební mechaniky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Historie stavební mechaniky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6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Historie vzniku </a:t>
            </a:r>
            <a:r>
              <a:rPr lang="cs-CZ" sz="3600" b="1" dirty="0"/>
              <a:t>stavební mechaniky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507288" cy="547260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Statika i nauka o pružnosti a pevnosti jsou součástí mechaniky,</a:t>
            </a:r>
          </a:p>
          <a:p>
            <a:pPr marL="0" indent="0">
              <a:buNone/>
            </a:pPr>
            <a:r>
              <a:rPr lang="cs-CZ" dirty="0"/>
              <a:t>která je nejstarším odvětvím FYZIKY.</a:t>
            </a:r>
          </a:p>
          <a:p>
            <a:pPr marL="0" indent="0">
              <a:buNone/>
            </a:pPr>
            <a:r>
              <a:rPr lang="cs-CZ" dirty="0"/>
              <a:t>Statika je stará věda</a:t>
            </a:r>
            <a:r>
              <a:rPr lang="cs-CZ" dirty="0" smtClean="0"/>
              <a:t>. První </a:t>
            </a:r>
            <a:r>
              <a:rPr lang="cs-CZ" dirty="0"/>
              <a:t>spisy o teorii statiky se dochovaly ze 3</a:t>
            </a:r>
            <a:r>
              <a:rPr lang="cs-CZ" dirty="0" smtClean="0"/>
              <a:t>. stol. př. n. l</a:t>
            </a:r>
            <a:r>
              <a:rPr lang="cs-CZ" dirty="0"/>
              <a:t>. - </a:t>
            </a:r>
            <a:r>
              <a:rPr lang="cs-CZ" b="1" dirty="0"/>
              <a:t>řecký učenec Archimédes</a:t>
            </a:r>
          </a:p>
          <a:p>
            <a:pPr marL="0" indent="0">
              <a:buNone/>
            </a:pPr>
            <a:r>
              <a:rPr lang="cs-CZ" dirty="0"/>
              <a:t>Skutečný rozvoj statiky i nauky o pružnosti a pevnosti začíná v </a:t>
            </a:r>
            <a:r>
              <a:rPr lang="cs-CZ" dirty="0" smtClean="0"/>
              <a:t>novověku v 16. - 17. století.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Za </a:t>
            </a:r>
            <a:r>
              <a:rPr lang="cs-CZ" b="1" dirty="0"/>
              <a:t>zakladatele</a:t>
            </a:r>
            <a:r>
              <a:rPr lang="cs-CZ" dirty="0"/>
              <a:t> je považován italský vědec </a:t>
            </a: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Galileo </a:t>
            </a:r>
            <a:r>
              <a:rPr lang="cs-CZ" b="1" dirty="0"/>
              <a:t>Galilei </a:t>
            </a:r>
            <a:r>
              <a:rPr lang="cs-CZ" dirty="0"/>
              <a:t>(1564-1642).</a:t>
            </a:r>
          </a:p>
          <a:p>
            <a:pPr marL="0" indent="0">
              <a:buNone/>
            </a:pPr>
            <a:r>
              <a:rPr lang="cs-CZ" dirty="0"/>
              <a:t>Další kteří mají zásluhu na rozvoji stavební mechaniky jsou například :</a:t>
            </a:r>
          </a:p>
          <a:p>
            <a:pPr marL="0" indent="0">
              <a:buNone/>
            </a:pPr>
            <a:r>
              <a:rPr lang="cs-CZ" dirty="0"/>
              <a:t>Angličan Robert Hook (17</a:t>
            </a:r>
            <a:r>
              <a:rPr lang="cs-CZ" dirty="0" smtClean="0"/>
              <a:t>. stol</a:t>
            </a:r>
            <a:r>
              <a:rPr lang="cs-CZ" dirty="0"/>
              <a:t>.) a </a:t>
            </a:r>
            <a:r>
              <a:rPr lang="cs-CZ" dirty="0" err="1"/>
              <a:t>Issac</a:t>
            </a:r>
            <a:r>
              <a:rPr lang="cs-CZ" dirty="0"/>
              <a:t> Newton, Francouz </a:t>
            </a:r>
            <a:r>
              <a:rPr lang="cs-CZ" dirty="0" err="1"/>
              <a:t>Pierr</a:t>
            </a:r>
            <a:r>
              <a:rPr lang="cs-CZ" dirty="0"/>
              <a:t> </a:t>
            </a:r>
            <a:r>
              <a:rPr lang="cs-CZ" dirty="0" err="1"/>
              <a:t>Varingnon</a:t>
            </a:r>
            <a:r>
              <a:rPr lang="cs-CZ" dirty="0"/>
              <a:t> (17. a 18</a:t>
            </a:r>
            <a:r>
              <a:rPr lang="cs-CZ" dirty="0" smtClean="0"/>
              <a:t>. stol</a:t>
            </a:r>
            <a:r>
              <a:rPr lang="cs-CZ" dirty="0"/>
              <a:t>.), Švýcar </a:t>
            </a:r>
            <a:r>
              <a:rPr lang="cs-CZ" dirty="0" err="1"/>
              <a:t>Leonhard</a:t>
            </a:r>
            <a:r>
              <a:rPr lang="cs-CZ" dirty="0"/>
              <a:t> Euler (18</a:t>
            </a:r>
            <a:r>
              <a:rPr lang="cs-CZ" dirty="0" smtClean="0"/>
              <a:t>. stol</a:t>
            </a:r>
            <a:r>
              <a:rPr lang="cs-CZ" dirty="0"/>
              <a:t>.) a bratři </a:t>
            </a:r>
            <a:r>
              <a:rPr lang="cs-CZ" dirty="0" err="1"/>
              <a:t>Bernoulliovy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V 19</a:t>
            </a:r>
            <a:r>
              <a:rPr lang="cs-CZ" dirty="0" smtClean="0"/>
              <a:t>. a </a:t>
            </a:r>
            <a:r>
              <a:rPr lang="cs-CZ" dirty="0"/>
              <a:t>20</a:t>
            </a:r>
            <a:r>
              <a:rPr lang="cs-CZ" dirty="0" smtClean="0"/>
              <a:t>. stol</a:t>
            </a:r>
            <a:r>
              <a:rPr lang="cs-CZ" dirty="0"/>
              <a:t>. vynikly svými pracemi Francouz </a:t>
            </a:r>
            <a:r>
              <a:rPr lang="cs-CZ" dirty="0" err="1"/>
              <a:t>Clapeyron</a:t>
            </a:r>
            <a:r>
              <a:rPr lang="cs-CZ" dirty="0"/>
              <a:t> a </a:t>
            </a:r>
            <a:r>
              <a:rPr lang="cs-CZ" dirty="0" err="1"/>
              <a:t>Venant</a:t>
            </a:r>
            <a:r>
              <a:rPr lang="cs-CZ" dirty="0"/>
              <a:t>, Němec </a:t>
            </a:r>
            <a:r>
              <a:rPr lang="cs-CZ" dirty="0" err="1"/>
              <a:t>C.O.Mohr</a:t>
            </a:r>
            <a:r>
              <a:rPr lang="cs-CZ" dirty="0"/>
              <a:t> a Angličan </a:t>
            </a:r>
            <a:r>
              <a:rPr lang="cs-CZ" dirty="0" err="1"/>
              <a:t>J.C.Maxwell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/>
              <a:t>Galileo Galilei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800" dirty="0" smtClean="0"/>
              <a:t>(</a:t>
            </a:r>
            <a:r>
              <a:rPr lang="cs-CZ" sz="1800" dirty="0"/>
              <a:t>15. února </a:t>
            </a:r>
            <a:r>
              <a:rPr lang="cs-CZ" sz="1800" dirty="0" smtClean="0"/>
              <a:t>1564</a:t>
            </a:r>
            <a:r>
              <a:rPr lang="cs-CZ" sz="1800" dirty="0"/>
              <a:t> </a:t>
            </a:r>
            <a:r>
              <a:rPr lang="cs-CZ" sz="1800" dirty="0" smtClean="0"/>
              <a:t>– </a:t>
            </a:r>
            <a:r>
              <a:rPr lang="cs-CZ" sz="1800" dirty="0"/>
              <a:t>8. ledna </a:t>
            </a:r>
            <a:r>
              <a:rPr lang="cs-CZ" sz="1800" dirty="0" smtClean="0"/>
              <a:t>1642)</a:t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568950" cy="65403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Italský astronom a učenec, který se jako </a:t>
            </a:r>
            <a:r>
              <a:rPr lang="cs-CZ" sz="2400" b="1" dirty="0" smtClean="0"/>
              <a:t>první</a:t>
            </a:r>
            <a:r>
              <a:rPr lang="cs-CZ" sz="2400" dirty="0" smtClean="0"/>
              <a:t> začal zabývat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pružností a pevností </a:t>
            </a:r>
            <a:r>
              <a:rPr lang="cs-CZ" sz="2400" dirty="0" smtClean="0"/>
              <a:t>jako rovnocenným samostatným vědním oborem.</a:t>
            </a:r>
            <a:r>
              <a:rPr lang="cs-CZ" sz="2400" dirty="0"/>
              <a:t> Galileova teoretická a experimentální práce o pohybech těles spolu s prakticky nezávislou prací Keplera a Reného Descarta byla předchůdcem klasické mechaniky vytvořené Isaacem Newtonem. Byl </a:t>
            </a:r>
            <a:r>
              <a:rPr lang="cs-CZ" sz="2400" dirty="0" smtClean="0"/>
              <a:t>průkopníkem </a:t>
            </a:r>
            <a:r>
              <a:rPr lang="cs-CZ" sz="2400" dirty="0"/>
              <a:t>v provádění pečlivých experimentů a v trvání na matematickém popisu přírodních zákonů</a:t>
            </a:r>
            <a:r>
              <a:rPr lang="cs-CZ" sz="2400" dirty="0" smtClean="0"/>
              <a:t>.</a:t>
            </a:r>
            <a:r>
              <a:rPr lang="cs-CZ" sz="2400" dirty="0"/>
              <a:t> Určil správné matematické vyjádření zákona pro </a:t>
            </a:r>
            <a:r>
              <a:rPr lang="cs-CZ" sz="2400" dirty="0" smtClean="0"/>
              <a:t>zrychlení. Dokázal </a:t>
            </a:r>
            <a:r>
              <a:rPr lang="cs-CZ" sz="2400" dirty="0"/>
              <a:t>také, že objekty si </a:t>
            </a:r>
            <a:r>
              <a:rPr lang="cs-CZ" sz="2400" i="1" dirty="0"/>
              <a:t>udržují svou rychlost</a:t>
            </a:r>
            <a:r>
              <a:rPr lang="cs-CZ" sz="2400" dirty="0"/>
              <a:t>, </a:t>
            </a:r>
            <a:r>
              <a:rPr lang="cs-CZ" sz="2400" dirty="0" smtClean="0"/>
              <a:t>pokud </a:t>
            </a:r>
            <a:r>
              <a:rPr lang="cs-CZ" sz="2400" dirty="0"/>
              <a:t>na ně nepůsobí síla, nebo </a:t>
            </a:r>
            <a:r>
              <a:rPr lang="cs-CZ" sz="2400" dirty="0" smtClean="0"/>
              <a:t>tření. </a:t>
            </a:r>
            <a:r>
              <a:rPr lang="cs-CZ" sz="2400" dirty="0"/>
              <a:t>Tento princip zahrnul Newton do svých zákonů pohybu (1. zákon).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0281"/>
            <a:ext cx="304609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848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4000" dirty="0" smtClean="0"/>
              <a:t>Robert Hook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1400" dirty="0" smtClean="0"/>
              <a:t>(18</a:t>
            </a:r>
            <a:r>
              <a:rPr lang="cs-CZ" sz="1400" dirty="0"/>
              <a:t>. červenec </a:t>
            </a:r>
            <a:r>
              <a:rPr lang="cs-CZ" sz="1400" dirty="0" smtClean="0"/>
              <a:t>1635 – 3</a:t>
            </a:r>
            <a:r>
              <a:rPr lang="cs-CZ" sz="1400" dirty="0"/>
              <a:t>. březen </a:t>
            </a:r>
            <a:r>
              <a:rPr lang="cs-CZ" sz="1400" dirty="0" smtClean="0"/>
              <a:t>1703)</a:t>
            </a:r>
            <a:br>
              <a:rPr lang="cs-CZ" sz="1400" dirty="0" smtClean="0"/>
            </a:br>
            <a:endParaRPr lang="cs-CZ" sz="14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byl </a:t>
            </a:r>
            <a:r>
              <a:rPr lang="cs-CZ" dirty="0"/>
              <a:t>anglický </a:t>
            </a:r>
            <a:r>
              <a:rPr lang="cs-CZ" dirty="0" smtClean="0"/>
              <a:t>tzv</a:t>
            </a:r>
            <a:r>
              <a:rPr lang="cs-CZ" dirty="0"/>
              <a:t>. „renesanční muž“, jehož záběr byl </a:t>
            </a:r>
            <a:r>
              <a:rPr lang="cs-CZ" dirty="0" smtClean="0"/>
              <a:t>ohromný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Známý </a:t>
            </a:r>
            <a:r>
              <a:rPr lang="cs-CZ" dirty="0"/>
              <a:t>je jeho fyzikální zákon (</a:t>
            </a:r>
            <a:r>
              <a:rPr lang="cs-CZ" b="1" i="1" dirty="0" err="1"/>
              <a:t>Hookeův</a:t>
            </a:r>
            <a:r>
              <a:rPr lang="cs-CZ" b="1" i="1" dirty="0"/>
              <a:t> zákon</a:t>
            </a:r>
            <a:r>
              <a:rPr lang="cs-CZ" dirty="0"/>
              <a:t>) o přímé úměrnosti velikosti deformace a napětí v deformovaném tělese</a:t>
            </a:r>
            <a:r>
              <a:rPr lang="cs-CZ" dirty="0" smtClean="0"/>
              <a:t>.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Mezi </a:t>
            </a:r>
            <a:r>
              <a:rPr lang="cs-CZ" u="sng" dirty="0"/>
              <a:t>jeho vynálezy </a:t>
            </a:r>
            <a:r>
              <a:rPr lang="cs-CZ" u="sng" dirty="0" smtClean="0"/>
              <a:t>dnes běžně používané patří</a:t>
            </a:r>
            <a:r>
              <a:rPr lang="cs-CZ" u="sng" dirty="0"/>
              <a:t>: </a:t>
            </a: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anemometr</a:t>
            </a:r>
            <a:r>
              <a:rPr lang="cs-CZ" dirty="0"/>
              <a:t>, teploměr, univerzální kloub, vodováha, hodiny na pružinu a hodinový nepokoj, irisová clona, zaměřovací kříž u dalekohledu.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20" y="1484784"/>
            <a:ext cx="2994920" cy="357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854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/>
              <a:t>Isaac </a:t>
            </a:r>
            <a:r>
              <a:rPr lang="cs-CZ" sz="4000" dirty="0" smtClean="0"/>
              <a:t>Newton </a:t>
            </a:r>
            <a:br>
              <a:rPr lang="cs-CZ" sz="4000" dirty="0" smtClean="0"/>
            </a:br>
            <a:r>
              <a:rPr lang="cs-CZ" sz="1600" dirty="0" smtClean="0"/>
              <a:t>(4. ledna 1643 – 31. března 1727)</a:t>
            </a: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317430" cy="58531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Anglický matematik, fyzik a astronom. </a:t>
            </a:r>
          </a:p>
          <a:p>
            <a:pPr marL="0" indent="0">
              <a:buNone/>
            </a:pPr>
            <a:r>
              <a:rPr lang="cs-CZ" dirty="0" smtClean="0"/>
              <a:t>Zakladatel klasické mechaniky.</a:t>
            </a:r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mechanice především dokázal, že fyzikální zákony platí nejen na Zemi ale i ve vesmíru. Newtonovým nejznámějším objevem byly jeho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tři </a:t>
            </a:r>
            <a:r>
              <a:rPr lang="cs-CZ" b="1" dirty="0"/>
              <a:t>pohybové zákony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Zákon setrvačnosti</a:t>
            </a:r>
            <a:r>
              <a:rPr lang="cs-CZ" b="1" dirty="0"/>
              <a:t> </a:t>
            </a:r>
            <a:r>
              <a:rPr lang="cs-CZ" sz="1600" dirty="0" smtClean="0"/>
              <a:t>(1</a:t>
            </a:r>
            <a:r>
              <a:rPr lang="cs-CZ" sz="1600" dirty="0"/>
              <a:t>. pohybový </a:t>
            </a:r>
            <a:r>
              <a:rPr lang="cs-CZ" sz="1600" dirty="0" smtClean="0"/>
              <a:t>zákon) </a:t>
            </a:r>
            <a:endParaRPr lang="cs-CZ" sz="1600" dirty="0"/>
          </a:p>
          <a:p>
            <a:pPr marL="0" indent="0">
              <a:buNone/>
            </a:pPr>
            <a:r>
              <a:rPr lang="cs-CZ" b="1" dirty="0" smtClean="0"/>
              <a:t>Zákon síly </a:t>
            </a:r>
            <a:r>
              <a:rPr lang="cs-CZ" sz="1600" dirty="0" smtClean="0"/>
              <a:t>(2. </a:t>
            </a:r>
            <a:r>
              <a:rPr lang="cs-CZ" sz="1600" dirty="0"/>
              <a:t>pohybový zákon) </a:t>
            </a:r>
          </a:p>
          <a:p>
            <a:pPr marL="0" indent="0">
              <a:buNone/>
            </a:pPr>
            <a:r>
              <a:rPr lang="cs-CZ" b="1" dirty="0" smtClean="0"/>
              <a:t>Zákon </a:t>
            </a:r>
            <a:r>
              <a:rPr lang="cs-CZ" b="1" dirty="0"/>
              <a:t>akce a </a:t>
            </a:r>
            <a:r>
              <a:rPr lang="cs-CZ" b="1" dirty="0" smtClean="0"/>
              <a:t>reakce </a:t>
            </a:r>
            <a:r>
              <a:rPr lang="cs-CZ" sz="1600" dirty="0" smtClean="0"/>
              <a:t>(3. </a:t>
            </a:r>
            <a:r>
              <a:rPr lang="cs-CZ" sz="1600" dirty="0"/>
              <a:t>pohybový zákon) 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94622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2907506" cy="3993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72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Znáš nějakého učence z doby </a:t>
            </a:r>
            <a:r>
              <a:rPr lang="cs-CZ" dirty="0" smtClean="0">
                <a:hlinkClick r:id="rId2" action="ppaction://hlinksldjump"/>
              </a:rPr>
              <a:t>před</a:t>
            </a:r>
            <a:r>
              <a:rPr lang="cs-CZ" dirty="0" smtClean="0"/>
              <a:t> naším letopočtem?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 kterých </a:t>
            </a:r>
            <a:r>
              <a:rPr lang="cs-CZ" dirty="0" smtClean="0">
                <a:hlinkClick r:id="rId2" action="ppaction://hlinksldjump"/>
              </a:rPr>
              <a:t>stoletích</a:t>
            </a:r>
            <a:r>
              <a:rPr lang="cs-CZ" dirty="0" smtClean="0"/>
              <a:t> v novověku začíná rozvoj stavební mechaniky?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některé </a:t>
            </a:r>
            <a:r>
              <a:rPr lang="cs-CZ" dirty="0" smtClean="0">
                <a:hlinkClick r:id="rId2" action="ppaction://hlinksldjump"/>
              </a:rPr>
              <a:t>učence</a:t>
            </a:r>
            <a:r>
              <a:rPr lang="cs-CZ" dirty="0" smtClean="0"/>
              <a:t> z novověku a jejich významné objevy.</a:t>
            </a:r>
          </a:p>
        </p:txBody>
      </p:sp>
    </p:spTree>
    <p:extLst>
      <p:ext uri="{BB962C8B-B14F-4D97-AF65-F5344CB8AC3E}">
        <p14:creationId xmlns:p14="http://schemas.microsoft.com/office/powerpoint/2010/main" val="224567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WIKIPEDIA ARTICLE: EN:GALILEO GALILEI, </a:t>
            </a:r>
            <a:r>
              <a:rPr lang="cs-CZ" dirty="0" err="1"/>
              <a:t>Ottavio</a:t>
            </a:r>
            <a:r>
              <a:rPr lang="cs-CZ" dirty="0"/>
              <a:t> Leoni (1578–1630). </a:t>
            </a:r>
            <a:r>
              <a:rPr lang="cs-CZ" i="1" dirty="0" err="1"/>
              <a:t>wikipedia</a:t>
            </a:r>
            <a:r>
              <a:rPr lang="cs-CZ" dirty="0"/>
              <a:t> [online]. [cit. </a:t>
            </a:r>
            <a:r>
              <a:rPr lang="cs-CZ" dirty="0" smtClean="0"/>
              <a:t>30.8.2013]. </a:t>
            </a:r>
            <a:r>
              <a:rPr lang="cs-CZ" dirty="0"/>
              <a:t>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cs.wikipedia.org/wiki/Soubor:Galileo_by_leoni.jpg</a:t>
            </a:r>
            <a:endParaRPr lang="cs-CZ" dirty="0" smtClean="0"/>
          </a:p>
          <a:p>
            <a:r>
              <a:rPr lang="cs-CZ" dirty="0"/>
              <a:t>RITA GREER. </a:t>
            </a:r>
            <a:r>
              <a:rPr lang="cs-CZ" i="1" dirty="0" err="1"/>
              <a:t>wikipedia</a:t>
            </a:r>
            <a:r>
              <a:rPr lang="cs-CZ" dirty="0"/>
              <a:t> [online]. [cit. </a:t>
            </a:r>
            <a:r>
              <a:rPr lang="cs-CZ" dirty="0" smtClean="0"/>
              <a:t>30.8.2013]. </a:t>
            </a:r>
            <a:r>
              <a:rPr lang="cs-CZ" dirty="0"/>
              <a:t>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cs.wikipedia.org/wiki/Soubor:13_Portrait_of_Robert_Hooke.JPG</a:t>
            </a:r>
            <a:endParaRPr lang="cs-CZ" dirty="0"/>
          </a:p>
          <a:p>
            <a:r>
              <a:rPr lang="cs-CZ" dirty="0"/>
              <a:t>HTTP://WWW.NEWTON.CAM.AC.UK/ART/PORTRAIT.HTML, </a:t>
            </a:r>
            <a:r>
              <a:rPr lang="cs-CZ" dirty="0" err="1"/>
              <a:t>Godfrey</a:t>
            </a:r>
            <a:r>
              <a:rPr lang="cs-CZ" dirty="0"/>
              <a:t> </a:t>
            </a:r>
            <a:r>
              <a:rPr lang="cs-CZ" dirty="0" err="1"/>
              <a:t>Kneller</a:t>
            </a:r>
            <a:r>
              <a:rPr lang="cs-CZ" dirty="0"/>
              <a:t>. </a:t>
            </a:r>
            <a:r>
              <a:rPr lang="cs-CZ" i="1" dirty="0" err="1"/>
              <a:t>wikipedia</a:t>
            </a:r>
            <a:r>
              <a:rPr lang="cs-CZ" dirty="0"/>
              <a:t> [online]. [cit. </a:t>
            </a:r>
            <a:r>
              <a:rPr lang="cs-CZ" dirty="0" smtClean="0"/>
              <a:t>30.8.2013]. </a:t>
            </a:r>
            <a:r>
              <a:rPr lang="cs-CZ" dirty="0"/>
              <a:t>Dostupný na WWW: </a:t>
            </a:r>
            <a:r>
              <a:rPr lang="cs-CZ" dirty="0">
                <a:hlinkClick r:id="rId4"/>
              </a:rPr>
              <a:t>http://cs.wikipedia.org/wiki/Soubor:GodfreyKneller-IsaacNewton-1689.jpg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262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479</Words>
  <Application>Microsoft Office PowerPoint</Application>
  <PresentationFormat>Předvádění na obrazovce (4:3)</PresentationFormat>
  <Paragraphs>104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Úvod do stavební mechaniky</vt:lpstr>
      <vt:lpstr>Historie vzniku stavební mechaniky</vt:lpstr>
      <vt:lpstr>Galileo Galilei  (15. února 1564 – 8. ledna 1642) </vt:lpstr>
      <vt:lpstr>   Robert Hook (18. červenec 1635 – 3. březen 1703) </vt:lpstr>
      <vt:lpstr>Isaac Newton  (4. ledna 1643 – 31. března 1727) </vt:lpstr>
      <vt:lpstr>Shrnutí</vt:lpstr>
      <vt:lpstr>Zdroj obrázků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síly na přímém nosníku</dc:title>
  <dc:creator>Michal</dc:creator>
  <cp:lastModifiedBy>Michal</cp:lastModifiedBy>
  <cp:revision>80</cp:revision>
  <dcterms:created xsi:type="dcterms:W3CDTF">2013-12-26T09:05:21Z</dcterms:created>
  <dcterms:modified xsi:type="dcterms:W3CDTF">2014-01-16T19:31:07Z</dcterms:modified>
</cp:coreProperties>
</file>