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88" r:id="rId2"/>
    <p:sldId id="265" r:id="rId3"/>
    <p:sldId id="276" r:id="rId4"/>
    <p:sldId id="283" r:id="rId5"/>
    <p:sldId id="284" r:id="rId6"/>
    <p:sldId id="285" r:id="rId7"/>
    <p:sldId id="286" r:id="rId8"/>
    <p:sldId id="287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3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F6EACF-B1EE-48F8-A6E5-86D6D57A0F0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AB4A76-34CA-4DCD-BDE4-7796CB3117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802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806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794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969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59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445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0827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505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773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7421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2886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772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36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6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744487488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VY_32_INOVACE_06-07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– 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31.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6804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Řešení rovinných soustav sil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Úvod do řešení soustav sil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Základní pojmy a názvy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16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Úvod do řešení soustav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b="1" dirty="0" smtClean="0"/>
              <a:t>Soustava </a:t>
            </a:r>
            <a:r>
              <a:rPr lang="cs-CZ" b="1" dirty="0" smtClean="0"/>
              <a:t>sil (rovinná) </a:t>
            </a:r>
            <a:r>
              <a:rPr lang="cs-CZ" dirty="0" smtClean="0"/>
              <a:t>– dvě či více sil působících na stejné </a:t>
            </a:r>
            <a:r>
              <a:rPr lang="cs-CZ" dirty="0" smtClean="0"/>
              <a:t>těleso (v rovině)</a:t>
            </a:r>
            <a:endParaRPr lang="cs-CZ" dirty="0" smtClean="0"/>
          </a:p>
          <a:p>
            <a:r>
              <a:rPr lang="cs-CZ" b="1" dirty="0" smtClean="0"/>
              <a:t>Výslednice</a:t>
            </a:r>
            <a:r>
              <a:rPr lang="cs-CZ" dirty="0" smtClean="0"/>
              <a:t> – jedna síla, která nám nahrazuje   účinek soustavy sil. Dříve se značila </a:t>
            </a:r>
            <a:r>
              <a:rPr lang="cs-CZ" b="1" dirty="0" smtClean="0"/>
              <a:t>R</a:t>
            </a:r>
            <a:r>
              <a:rPr lang="cs-CZ" dirty="0" smtClean="0"/>
              <a:t> „resultanta“</a:t>
            </a:r>
          </a:p>
          <a:p>
            <a:r>
              <a:rPr lang="cs-CZ" b="1" dirty="0" smtClean="0"/>
              <a:t>Reakce</a:t>
            </a:r>
            <a:r>
              <a:rPr lang="cs-CZ" dirty="0" smtClean="0"/>
              <a:t> – jedna síla, která nám uvádí soustavu sil do rovnováhy. Je stejně veliká, působí na stejném určovacím paprsku, ale je opačné orientace (smyslu) než výslednice</a:t>
            </a:r>
          </a:p>
        </p:txBody>
      </p:sp>
    </p:spTree>
    <p:extLst>
      <p:ext uri="{BB962C8B-B14F-4D97-AF65-F5344CB8AC3E}">
        <p14:creationId xmlns:p14="http://schemas.microsoft.com/office/powerpoint/2010/main" val="1813254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Úvod do řešení soustav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b="1" dirty="0" smtClean="0"/>
              <a:t>Rovnovážná soustava sil </a:t>
            </a:r>
            <a:r>
              <a:rPr lang="cs-CZ" dirty="0" smtClean="0"/>
              <a:t>– soustava, která nemá výslednici. Síly jsou v rovnováze. Soustava nemá pohybový účinek. Působí-li však na pružné těleso, pak má účinek deformační či přetvárný</a:t>
            </a:r>
          </a:p>
          <a:p>
            <a:r>
              <a:rPr lang="cs-CZ" b="1" dirty="0" smtClean="0"/>
              <a:t>Nerovnovážná soustava </a:t>
            </a:r>
            <a:r>
              <a:rPr lang="cs-CZ" dirty="0" smtClean="0"/>
              <a:t>působící na pružné těleso má účinek pohybový i deformační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4478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Úvod do řešení soustav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Tuhá deska (těleso)</a:t>
            </a:r>
            <a:r>
              <a:rPr lang="cs-CZ" dirty="0" smtClean="0"/>
              <a:t> – výpočty konstrukcí se pro zjednodušení provádějí obvykle s rovinnými soustavami sil. To nám umožňuje zabývat se místo tělesem pouze tuhou deskou.</a:t>
            </a:r>
          </a:p>
          <a:p>
            <a:r>
              <a:rPr lang="cs-CZ" b="1" dirty="0" smtClean="0"/>
              <a:t>Dokonale tuhou deskou se rozumí: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dirty="0" smtClean="0"/>
              <a:t>- nedeformovatelná deska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zachovávající si hmotnost tuhého tělesa 	  jež nám představuje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má nulovou tloušťku</a:t>
            </a:r>
          </a:p>
          <a:p>
            <a:pPr marL="0" indent="0">
              <a:buNone/>
            </a:pPr>
            <a:r>
              <a:rPr lang="cs-CZ" b="1" dirty="0"/>
              <a:t>	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326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Úvod do řešení soustav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b="1" dirty="0" smtClean="0"/>
              <a:t>Skládání sil</a:t>
            </a:r>
            <a:r>
              <a:rPr lang="cs-CZ" dirty="0" smtClean="0"/>
              <a:t> – je nahrazení účinku dvou nebo více sil účinkem jedné síly – tzv. výslednice</a:t>
            </a:r>
          </a:p>
          <a:p>
            <a:r>
              <a:rPr lang="cs-CZ" b="1" dirty="0" smtClean="0"/>
              <a:t>Rozklad sil</a:t>
            </a:r>
            <a:r>
              <a:rPr lang="cs-CZ" dirty="0" smtClean="0"/>
              <a:t> – jde o nahrazení účinku jedné síly účinkem více (obvykle dvou) sil </a:t>
            </a:r>
          </a:p>
          <a:p>
            <a:r>
              <a:rPr lang="cs-CZ" b="1" dirty="0" smtClean="0"/>
              <a:t>Šikmá síla</a:t>
            </a:r>
            <a:r>
              <a:rPr lang="cs-CZ" dirty="0" smtClean="0"/>
              <a:t> – není vodorovná ani svislá. Šikmou sílu rozkládáme do dvou kolmých sil. Většinou na vodorovnou a svislou složku.</a:t>
            </a:r>
          </a:p>
          <a:p>
            <a:r>
              <a:rPr lang="cs-CZ" b="1" dirty="0" smtClean="0"/>
              <a:t>Řešení sil</a:t>
            </a:r>
            <a:r>
              <a:rPr lang="cs-CZ" dirty="0" smtClean="0"/>
              <a:t> – název pro výše uvedené úkony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668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skládání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907704" y="2492896"/>
            <a:ext cx="2376264" cy="648072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07704" y="3140968"/>
            <a:ext cx="1656184" cy="1512168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907704" y="3140968"/>
            <a:ext cx="3981501" cy="86409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508715" y="4005064"/>
            <a:ext cx="2376264" cy="648072"/>
          </a:xfrm>
          <a:prstGeom prst="straightConnector1">
            <a:avLst/>
          </a:prstGeom>
          <a:ln w="3175">
            <a:solidFill>
              <a:srgbClr val="00206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233021" y="2492896"/>
            <a:ext cx="1656184" cy="1512168"/>
          </a:xfrm>
          <a:prstGeom prst="straightConnector1">
            <a:avLst/>
          </a:prstGeom>
          <a:ln w="3175">
            <a:solidFill>
              <a:srgbClr val="00206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ál 25"/>
          <p:cNvSpPr>
            <a:spLocks noChangeAspect="1"/>
          </p:cNvSpPr>
          <p:nvPr/>
        </p:nvSpPr>
        <p:spPr>
          <a:xfrm>
            <a:off x="1834208" y="3066100"/>
            <a:ext cx="182880" cy="1828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3718624" y="1908121"/>
            <a:ext cx="15808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F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1</a:t>
            </a:r>
            <a:r>
              <a:rPr lang="cs-CZ" sz="3200" b="1" dirty="0" smtClean="0">
                <a:solidFill>
                  <a:srgbClr val="002060"/>
                </a:solidFill>
              </a:rPr>
              <a:t>= 6 kN</a:t>
            </a:r>
            <a:endParaRPr lang="cs-CZ" sz="3200" b="1" baseline="-25000" dirty="0">
              <a:solidFill>
                <a:srgbClr val="00206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09798" y="4557311"/>
            <a:ext cx="15808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F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2</a:t>
            </a:r>
            <a:r>
              <a:rPr lang="cs-CZ" sz="3200" b="1" dirty="0" smtClean="0">
                <a:solidFill>
                  <a:srgbClr val="002060"/>
                </a:solidFill>
              </a:rPr>
              <a:t>= 5 kN</a:t>
            </a:r>
            <a:endParaRPr lang="cs-CZ" sz="3200" b="1" baseline="-25000" dirty="0">
              <a:solidFill>
                <a:srgbClr val="00206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889205" y="3650939"/>
            <a:ext cx="20938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F</a:t>
            </a:r>
            <a:r>
              <a:rPr lang="cs-CZ" sz="3200" b="1" baseline="-25000" dirty="0" err="1" smtClean="0">
                <a:solidFill>
                  <a:srgbClr val="FF0000"/>
                </a:solidFill>
              </a:rPr>
              <a:t>v</a:t>
            </a:r>
            <a:r>
              <a:rPr lang="cs-CZ" sz="3200" b="1" dirty="0" smtClean="0">
                <a:solidFill>
                  <a:srgbClr val="FF0000"/>
                </a:solidFill>
              </a:rPr>
              <a:t>= 9,54 kN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  <p:sp>
        <p:nvSpPr>
          <p:cNvPr id="30" name="Oblouk 29"/>
          <p:cNvSpPr>
            <a:spLocks noChangeAspect="1"/>
          </p:cNvSpPr>
          <p:nvPr/>
        </p:nvSpPr>
        <p:spPr>
          <a:xfrm rot="4500000">
            <a:off x="2072678" y="2968274"/>
            <a:ext cx="1042416" cy="1042416"/>
          </a:xfrm>
          <a:prstGeom prst="arc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/>
          <p:cNvSpPr>
            <a:spLocks noChangeAspect="1"/>
          </p:cNvSpPr>
          <p:nvPr/>
        </p:nvSpPr>
        <p:spPr>
          <a:xfrm rot="3600000">
            <a:off x="1333750" y="2471739"/>
            <a:ext cx="1371600" cy="1371600"/>
          </a:xfrm>
          <a:prstGeom prst="arc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/>
          <p:nvPr/>
        </p:nvCxnSpPr>
        <p:spPr>
          <a:xfrm>
            <a:off x="2123728" y="2708920"/>
            <a:ext cx="350560" cy="3571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2246919" y="3747673"/>
            <a:ext cx="454738" cy="2534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1801756" y="2427442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60°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44512" y="3820398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33°</a:t>
            </a:r>
            <a:endParaRPr lang="cs-CZ" dirty="0"/>
          </a:p>
        </p:txBody>
      </p:sp>
      <p:sp>
        <p:nvSpPr>
          <p:cNvPr id="39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smtClean="0"/>
              <a:t> </a:t>
            </a:r>
            <a:endParaRPr lang="cs-CZ" dirty="0"/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762000" y="19050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3262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Přímá spojnice se šipkou 23"/>
          <p:cNvCxnSpPr/>
          <p:nvPr/>
        </p:nvCxnSpPr>
        <p:spPr>
          <a:xfrm flipV="1">
            <a:off x="2409668" y="1928330"/>
            <a:ext cx="0" cy="2204458"/>
          </a:xfrm>
          <a:prstGeom prst="straightConnector1">
            <a:avLst/>
          </a:prstGeom>
          <a:ln w="5715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428209" y="4132789"/>
            <a:ext cx="2863871" cy="1246"/>
          </a:xfrm>
          <a:prstGeom prst="straightConnector1">
            <a:avLst/>
          </a:prstGeom>
          <a:ln w="5715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rozkladu šikmé síly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474288" y="1974709"/>
            <a:ext cx="2817792" cy="2107109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409668" y="1974709"/>
            <a:ext cx="2882412" cy="0"/>
          </a:xfrm>
          <a:prstGeom prst="straightConnector1">
            <a:avLst/>
          </a:prstGeom>
          <a:ln w="3175">
            <a:solidFill>
              <a:srgbClr val="00206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292080" y="1974709"/>
            <a:ext cx="0" cy="2158079"/>
          </a:xfrm>
          <a:prstGeom prst="straightConnector1">
            <a:avLst/>
          </a:prstGeom>
          <a:ln w="3175">
            <a:solidFill>
              <a:srgbClr val="002060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ál 25"/>
          <p:cNvSpPr>
            <a:spLocks noChangeAspect="1"/>
          </p:cNvSpPr>
          <p:nvPr/>
        </p:nvSpPr>
        <p:spPr>
          <a:xfrm>
            <a:off x="2327574" y="4042595"/>
            <a:ext cx="182880" cy="1828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904407" y="1404065"/>
            <a:ext cx="15808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F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1</a:t>
            </a:r>
            <a:r>
              <a:rPr lang="cs-CZ" sz="3200" b="1" dirty="0" smtClean="0">
                <a:solidFill>
                  <a:srgbClr val="002060"/>
                </a:solidFill>
              </a:rPr>
              <a:t>= 5 kN</a:t>
            </a:r>
            <a:endParaRPr lang="cs-CZ" sz="3200" b="1" baseline="-25000" dirty="0">
              <a:solidFill>
                <a:srgbClr val="00206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480380" y="1389934"/>
            <a:ext cx="20498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F</a:t>
            </a:r>
            <a:r>
              <a:rPr lang="cs-CZ" sz="3200" b="1" baseline="-25000" dirty="0" err="1" smtClean="0">
                <a:solidFill>
                  <a:srgbClr val="FF0000"/>
                </a:solidFill>
              </a:rPr>
              <a:t>svislá</a:t>
            </a:r>
            <a:r>
              <a:rPr lang="cs-CZ" sz="3200" b="1" dirty="0" smtClean="0">
                <a:solidFill>
                  <a:srgbClr val="FF0000"/>
                </a:solidFill>
              </a:rPr>
              <a:t>= 3 kN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  <p:sp>
        <p:nvSpPr>
          <p:cNvPr id="30" name="Oblouk 29"/>
          <p:cNvSpPr>
            <a:spLocks noChangeAspect="1"/>
          </p:cNvSpPr>
          <p:nvPr/>
        </p:nvSpPr>
        <p:spPr>
          <a:xfrm rot="1800000">
            <a:off x="2517400" y="2490093"/>
            <a:ext cx="2345436" cy="2345436"/>
          </a:xfrm>
          <a:prstGeom prst="arc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/>
          <p:cNvSpPr>
            <a:spLocks noChangeAspect="1"/>
          </p:cNvSpPr>
          <p:nvPr/>
        </p:nvSpPr>
        <p:spPr>
          <a:xfrm>
            <a:off x="955974" y="2924944"/>
            <a:ext cx="2743200" cy="2743200"/>
          </a:xfrm>
          <a:prstGeom prst="arc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2627784" y="3276156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067944" y="3400601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30°</a:t>
            </a:r>
            <a:endParaRPr lang="cs-CZ" dirty="0"/>
          </a:p>
        </p:txBody>
      </p:sp>
      <p:sp>
        <p:nvSpPr>
          <p:cNvPr id="39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smtClean="0"/>
              <a:t> </a:t>
            </a:r>
            <a:endParaRPr lang="cs-CZ" dirty="0"/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762000" y="19050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smtClean="0"/>
              <a:t> 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724400" y="4225475"/>
            <a:ext cx="2664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F</a:t>
            </a:r>
            <a:r>
              <a:rPr lang="cs-CZ" sz="3200" b="1" baseline="-25000" dirty="0" err="1" smtClean="0">
                <a:solidFill>
                  <a:srgbClr val="FF0000"/>
                </a:solidFill>
              </a:rPr>
              <a:t>vodorovná</a:t>
            </a:r>
            <a:r>
              <a:rPr lang="cs-CZ" sz="3200" b="1" dirty="0" smtClean="0">
                <a:solidFill>
                  <a:srgbClr val="FF0000"/>
                </a:solidFill>
              </a:rPr>
              <a:t>= 3 kN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062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</a:t>
            </a:r>
            <a:r>
              <a:rPr lang="cs-CZ" dirty="0" smtClean="0"/>
              <a:t>rovinná </a:t>
            </a:r>
            <a:r>
              <a:rPr lang="cs-CZ" dirty="0" smtClean="0">
                <a:hlinkClick r:id="rId2" action="ppaction://hlinksldjump"/>
              </a:rPr>
              <a:t>soustava</a:t>
            </a:r>
            <a:r>
              <a:rPr lang="cs-CZ" dirty="0" smtClean="0"/>
              <a:t> </a:t>
            </a:r>
            <a:r>
              <a:rPr lang="cs-CZ" dirty="0" smtClean="0"/>
              <a:t>sil?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to je </a:t>
            </a:r>
            <a:r>
              <a:rPr lang="cs-CZ" dirty="0" smtClean="0">
                <a:hlinkClick r:id="rId2" action="ppaction://hlinksldjump"/>
              </a:rPr>
              <a:t>výslednice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</a:t>
            </a:r>
            <a:r>
              <a:rPr lang="cs-CZ" dirty="0" smtClean="0">
                <a:hlinkClick r:id="rId2" action="ppaction://hlinksldjump"/>
              </a:rPr>
              <a:t>reakce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Uveďte jaký je </a:t>
            </a:r>
            <a:r>
              <a:rPr lang="cs-CZ" dirty="0" smtClean="0">
                <a:hlinkClick r:id="rId2" action="ppaction://hlinksldjump"/>
              </a:rPr>
              <a:t>rozdíl</a:t>
            </a:r>
            <a:r>
              <a:rPr lang="cs-CZ" dirty="0" smtClean="0"/>
              <a:t> mezi výslednicí a reakcí.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</a:t>
            </a:r>
            <a:r>
              <a:rPr lang="cs-CZ" dirty="0" smtClean="0">
                <a:hlinkClick r:id="rId3" action="ppaction://hlinksldjump"/>
              </a:rPr>
              <a:t>rovnovážná</a:t>
            </a:r>
            <a:r>
              <a:rPr lang="cs-CZ" dirty="0" smtClean="0"/>
              <a:t> soustava?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Má rovnovážná soustava </a:t>
            </a:r>
            <a:r>
              <a:rPr lang="cs-CZ" dirty="0" smtClean="0">
                <a:hlinkClick r:id="rId3" action="ppaction://hlinksldjump"/>
              </a:rPr>
              <a:t>pohybový</a:t>
            </a:r>
            <a:r>
              <a:rPr lang="cs-CZ" dirty="0" smtClean="0"/>
              <a:t> účinek?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</a:t>
            </a:r>
            <a:r>
              <a:rPr lang="cs-CZ" dirty="0" smtClean="0">
                <a:hlinkClick r:id="rId3" action="ppaction://hlinksldjump"/>
              </a:rPr>
              <a:t>nerovnovážná</a:t>
            </a:r>
            <a:r>
              <a:rPr lang="cs-CZ" dirty="0" smtClean="0"/>
              <a:t> soustava a jaký má </a:t>
            </a:r>
            <a:r>
              <a:rPr lang="cs-CZ" dirty="0" smtClean="0">
                <a:hlinkClick r:id="rId3" action="ppaction://hlinksldjump"/>
              </a:rPr>
              <a:t>účinek</a:t>
            </a:r>
            <a:r>
              <a:rPr lang="cs-CZ" dirty="0" smtClean="0"/>
              <a:t> na tuhé těleso?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 co a jaké vlastnosti má </a:t>
            </a:r>
            <a:r>
              <a:rPr lang="cs-CZ" dirty="0" smtClean="0">
                <a:hlinkClick r:id="rId4" action="ppaction://hlinksldjump"/>
              </a:rPr>
              <a:t>tuhá</a:t>
            </a:r>
            <a:r>
              <a:rPr lang="cs-CZ" dirty="0" smtClean="0"/>
              <a:t> deska.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</a:t>
            </a:r>
            <a:r>
              <a:rPr lang="cs-CZ" dirty="0" smtClean="0">
                <a:hlinkClick r:id="rId5" action="ppaction://hlinksldjump"/>
              </a:rPr>
              <a:t>skládán</a:t>
            </a:r>
            <a:r>
              <a:rPr lang="cs-CZ" dirty="0" smtClean="0"/>
              <a:t>í sil?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</a:t>
            </a:r>
            <a:r>
              <a:rPr lang="cs-CZ" dirty="0" smtClean="0">
                <a:hlinkClick r:id="rId5" action="ppaction://hlinksldjump"/>
              </a:rPr>
              <a:t>rozklad</a:t>
            </a:r>
            <a:r>
              <a:rPr lang="cs-CZ" dirty="0" smtClean="0"/>
              <a:t> síly?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67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Zdroje </a:t>
            </a:r>
            <a:r>
              <a:rPr lang="cs-CZ" dirty="0" smtClean="0"/>
              <a:t>obrázků:</a:t>
            </a:r>
          </a:p>
          <a:p>
            <a:pPr marL="0" indent="0">
              <a:buNone/>
            </a:pPr>
            <a:r>
              <a:rPr lang="cs-CZ" dirty="0" smtClean="0"/>
              <a:t>Pokud </a:t>
            </a:r>
            <a:r>
              <a:rPr lang="cs-CZ" dirty="0"/>
              <a:t>není uvedeno jinak </a:t>
            </a:r>
            <a:r>
              <a:rPr lang="cs-CZ" dirty="0" smtClean="0"/>
              <a:t>- autor</a:t>
            </a:r>
          </a:p>
          <a:p>
            <a:r>
              <a:rPr lang="cs-CZ" dirty="0"/>
              <a:t>Zdroj </a:t>
            </a:r>
            <a:r>
              <a:rPr lang="cs-CZ" dirty="0" smtClean="0"/>
              <a:t>textů: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JELÍNEK, Lubomír; ČERVENÝ, Petr; DOUL, Ladislav. </a:t>
            </a:r>
            <a:r>
              <a:rPr lang="cs-CZ" i="1" dirty="0"/>
              <a:t>Stavební mechanika</a:t>
            </a:r>
            <a:r>
              <a:rPr lang="cs-CZ" dirty="0"/>
              <a:t>. Volyně: VOŠ a SPŠ, Volyně, 2012, ISBN 978-80-86837-45-1.</a:t>
            </a:r>
          </a:p>
        </p:txBody>
      </p:sp>
    </p:spTree>
    <p:extLst>
      <p:ext uri="{BB962C8B-B14F-4D97-AF65-F5344CB8AC3E}">
        <p14:creationId xmlns:p14="http://schemas.microsoft.com/office/powerpoint/2010/main" val="184262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416</TotalTime>
  <Words>468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Řešení rovinných soustav sil</vt:lpstr>
      <vt:lpstr>Úvod do řešení soustav sil</vt:lpstr>
      <vt:lpstr>Úvod do řešení soustav sil</vt:lpstr>
      <vt:lpstr>Úvod do řešení soustav sil</vt:lpstr>
      <vt:lpstr>Úvod do řešení soustav sil</vt:lpstr>
      <vt:lpstr>Příklad skládání sil</vt:lpstr>
      <vt:lpstr>Příklad rozkladu šikmé síly</vt:lpstr>
      <vt:lpstr>Shrnutí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síly na přímém nosníku</dc:title>
  <dc:creator>Michal</dc:creator>
  <cp:lastModifiedBy>Michal</cp:lastModifiedBy>
  <cp:revision>67</cp:revision>
  <dcterms:created xsi:type="dcterms:W3CDTF">2013-12-26T09:05:21Z</dcterms:created>
  <dcterms:modified xsi:type="dcterms:W3CDTF">2014-01-16T20:04:05Z</dcterms:modified>
</cp:coreProperties>
</file>