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92" r:id="rId2"/>
    <p:sldId id="265" r:id="rId3"/>
    <p:sldId id="288" r:id="rId4"/>
    <p:sldId id="290" r:id="rId5"/>
    <p:sldId id="291" r:id="rId6"/>
    <p:sldId id="26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34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F6EACF-B1EE-48F8-A6E5-86D6D57A0F03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AB4A76-34CA-4DCD-BDE4-7796CB3117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4802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85806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67947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18969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7593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2445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90827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0505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5773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87421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42886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37729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EF785-BB63-4C71-BD20-E6B2961D6B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8221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76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490818119"/>
              </p:ext>
            </p:extLst>
          </p:nvPr>
        </p:nvGraphicFramePr>
        <p:xfrm>
          <a:off x="1331913" y="1196975"/>
          <a:ext cx="6707187" cy="3879851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VY_32_INOVACE_06-08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alt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Michal Kronika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Stavební mechanika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 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8. 2013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názorný výklad  nové látky a  okamžité procvičení</a:t>
                      </a:r>
                      <a:endParaRPr kumimoji="0" lang="cs-CZ" alt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prezentace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výkladová prezentace na interaktivní tabuli nebo projektor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8775">
                <a:tc gridSpan="2"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1182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Řešení rovinných soustav sil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Řešení soustavy sil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 jedné přímce</a:t>
            </a:r>
            <a:endParaRPr lang="cs-CZ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167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Řešení </a:t>
            </a:r>
            <a:r>
              <a:rPr lang="cs-CZ" b="1" dirty="0" smtClean="0"/>
              <a:t>soustavy sil v </a:t>
            </a:r>
            <a:r>
              <a:rPr lang="cs-CZ" b="1" dirty="0"/>
              <a:t>jedné </a:t>
            </a:r>
            <a:r>
              <a:rPr lang="cs-CZ" b="1" dirty="0" smtClean="0"/>
              <a:t>přímce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363272" cy="4525963"/>
              </a:xfrm>
            </p:spPr>
            <p:txBody>
              <a:bodyPr>
                <a:normAutofit fontScale="85000" lnSpcReduction="10000"/>
              </a:bodyPr>
              <a:lstStyle/>
              <a:p>
                <a:pPr marL="0" indent="0">
                  <a:buNone/>
                </a:pPr>
                <a:r>
                  <a:rPr lang="cs-CZ" sz="2800" dirty="0" smtClean="0"/>
                  <a:t>Jde </a:t>
                </a:r>
                <a:r>
                  <a:rPr lang="cs-CZ" sz="2800" dirty="0"/>
                  <a:t>o rovinnou soustavu sil, které mají společný určovací paprsek</a:t>
                </a:r>
                <a:r>
                  <a:rPr lang="cs-CZ" sz="2800" dirty="0" smtClean="0"/>
                  <a:t>.</a:t>
                </a:r>
              </a:p>
              <a:p>
                <a:pPr marL="0" indent="0">
                  <a:buNone/>
                </a:pPr>
                <a:r>
                  <a:rPr lang="cs-CZ" sz="2800" dirty="0" smtClean="0"/>
                  <a:t>Řešení může být početní a grafické. Obě musí vyjít shodně.</a:t>
                </a:r>
                <a:endParaRPr lang="cs-CZ" sz="2800" dirty="0"/>
              </a:p>
              <a:p>
                <a:pPr marL="0" indent="0">
                  <a:buNone/>
                </a:pPr>
                <a:r>
                  <a:rPr lang="cs-CZ" b="1" dirty="0" smtClean="0"/>
                  <a:t>1. </a:t>
                </a:r>
                <a:r>
                  <a:rPr lang="cs-CZ" b="1" dirty="0"/>
                  <a:t>U</a:t>
                </a:r>
                <a:r>
                  <a:rPr lang="cs-CZ" b="1" dirty="0" smtClean="0"/>
                  <a:t>rčení </a:t>
                </a:r>
                <a:r>
                  <a:rPr lang="cs-CZ" b="1" dirty="0"/>
                  <a:t>výslednice</a:t>
                </a:r>
                <a:r>
                  <a:rPr lang="cs-CZ" dirty="0"/>
                  <a:t> (značme ji V jako výslednice) </a:t>
                </a:r>
              </a:p>
              <a:p>
                <a:r>
                  <a:rPr lang="cs-CZ" dirty="0"/>
                  <a:t>Určovací paprsek </a:t>
                </a:r>
                <a:r>
                  <a:rPr lang="cs-CZ" dirty="0" smtClean="0"/>
                  <a:t> výslednice je </a:t>
                </a:r>
                <a:r>
                  <a:rPr lang="cs-CZ" dirty="0"/>
                  <a:t>totožný s určovacím </a:t>
                </a:r>
                <a:r>
                  <a:rPr lang="cs-CZ" dirty="0" smtClean="0"/>
                  <a:t>paprskem soustavy sil</a:t>
                </a:r>
                <a:endParaRPr lang="cs-CZ" dirty="0"/>
              </a:p>
              <a:p>
                <a:r>
                  <a:rPr lang="cs-CZ" dirty="0"/>
                  <a:t>Velikost a smysl výslednice </a:t>
                </a:r>
                <a:r>
                  <a:rPr lang="cs-CZ" b="1" dirty="0"/>
                  <a:t>V</a:t>
                </a:r>
                <a:r>
                  <a:rPr lang="cs-CZ" dirty="0"/>
                  <a:t> sil působících v jedné přímce jsou dány algebraickým součtem všech sil </a:t>
                </a:r>
                <a:r>
                  <a:rPr lang="cs-CZ" dirty="0" err="1"/>
                  <a:t>F</a:t>
                </a:r>
                <a:r>
                  <a:rPr lang="cs-CZ" baseline="-25000" dirty="0" err="1"/>
                  <a:t>i</a:t>
                </a:r>
                <a:r>
                  <a:rPr lang="cs-CZ" dirty="0"/>
                  <a:t> .</a:t>
                </a:r>
              </a:p>
              <a:p>
                <a:r>
                  <a:rPr lang="cs-CZ" dirty="0"/>
                  <a:t>V =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limLoc m:val="undOvr"/>
                        <m:subHide m:val="on"/>
                        <m:supHide m:val="on"/>
                        <m:ctrlPr>
                          <a:rPr lang="cs-CZ" i="1"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r>
                          <m:rPr>
                            <m:nor/>
                          </m:rPr>
                          <a:rPr lang="cs-CZ" dirty="0"/>
                          <m:t>F</m:t>
                        </m:r>
                        <m:r>
                          <m:rPr>
                            <m:nor/>
                          </m:rPr>
                          <a:rPr lang="cs-CZ" baseline="-25000" dirty="0"/>
                          <m:t>i</m:t>
                        </m:r>
                        <m:r>
                          <m:rPr>
                            <m:nor/>
                          </m:rPr>
                          <a:rPr lang="cs-CZ" dirty="0"/>
                          <m:t> </m:t>
                        </m:r>
                      </m:e>
                    </m:nary>
                  </m:oMath>
                </a14:m>
                <a:r>
                  <a:rPr lang="cs-CZ" dirty="0" smtClean="0"/>
                  <a:t> </a:t>
                </a:r>
              </a:p>
              <a:p>
                <a:r>
                  <a:rPr lang="cs-CZ" dirty="0" smtClean="0"/>
                  <a:t>Algebraický </a:t>
                </a:r>
                <a:r>
                  <a:rPr lang="cs-CZ" dirty="0"/>
                  <a:t>součet je součet s ohledem na znaménka. </a:t>
                </a:r>
              </a:p>
              <a:p>
                <a:r>
                  <a:rPr lang="cs-CZ" dirty="0"/>
                  <a:t>Je třeba </a:t>
                </a:r>
                <a:r>
                  <a:rPr lang="cs-CZ" dirty="0" smtClean="0"/>
                  <a:t>si zvolit </a:t>
                </a:r>
                <a:r>
                  <a:rPr lang="cs-CZ" dirty="0"/>
                  <a:t>kladný smysl </a:t>
                </a:r>
                <a:r>
                  <a:rPr lang="cs-CZ" dirty="0" smtClean="0"/>
                  <a:t>sil</a:t>
                </a: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363272" cy="4525963"/>
              </a:xfrm>
              <a:blipFill rotWithShape="1">
                <a:blip r:embed="rId2"/>
                <a:stretch>
                  <a:fillRect l="-1312" t="-18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1698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211" y="1826433"/>
            <a:ext cx="5779509" cy="1969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/>
              <a:t>Řešení soustav </a:t>
            </a:r>
            <a:r>
              <a:rPr lang="cs-CZ" sz="2800" b="1" dirty="0" smtClean="0"/>
              <a:t>sil v </a:t>
            </a:r>
            <a:r>
              <a:rPr lang="cs-CZ" sz="2800" b="1" dirty="0"/>
              <a:t>jedné </a:t>
            </a:r>
            <a:r>
              <a:rPr lang="cs-CZ" sz="2800" b="1" dirty="0" smtClean="0"/>
              <a:t>přímce - </a:t>
            </a:r>
            <a:r>
              <a:rPr lang="cs-CZ" sz="2800" b="1" dirty="0" smtClean="0">
                <a:solidFill>
                  <a:srgbClr val="002060"/>
                </a:solidFill>
              </a:rPr>
              <a:t>a) početní řešení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363272" cy="5688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/>
              <a:t>Příklad. </a:t>
            </a:r>
          </a:p>
          <a:p>
            <a:pPr marL="0" indent="0">
              <a:buNone/>
            </a:pPr>
            <a:r>
              <a:rPr lang="cs-CZ" sz="2000" dirty="0"/>
              <a:t>Určete výslednici (značme ji V jako výslednice) tří vodorovných sil o společném působišti, ale různého smyslu - orientace.</a:t>
            </a:r>
          </a:p>
          <a:p>
            <a:pPr marL="0" indent="0">
              <a:buNone/>
            </a:pPr>
            <a:r>
              <a:rPr lang="cs-CZ" sz="2000" dirty="0"/>
              <a:t>Zadání sil : 	</a:t>
            </a:r>
          </a:p>
          <a:p>
            <a:pPr marL="0" indent="0">
              <a:buNone/>
            </a:pPr>
            <a:r>
              <a:rPr lang="cs-CZ" sz="2000" dirty="0"/>
              <a:t>F   = velikost - orientace</a:t>
            </a:r>
          </a:p>
          <a:p>
            <a:pPr marL="0" indent="0">
              <a:buNone/>
            </a:pPr>
            <a:r>
              <a:rPr lang="cs-CZ" sz="2000" dirty="0"/>
              <a:t>F</a:t>
            </a:r>
            <a:r>
              <a:rPr lang="cs-CZ" sz="2000" baseline="-25000" dirty="0"/>
              <a:t>1</a:t>
            </a:r>
            <a:r>
              <a:rPr lang="cs-CZ" sz="2000" dirty="0"/>
              <a:t> =  500 N     - vpravo</a:t>
            </a:r>
          </a:p>
          <a:p>
            <a:pPr marL="0" indent="0">
              <a:buNone/>
            </a:pPr>
            <a:r>
              <a:rPr lang="cs-CZ" sz="2000" dirty="0"/>
              <a:t>F</a:t>
            </a:r>
            <a:r>
              <a:rPr lang="cs-CZ" sz="2000" baseline="-25000" dirty="0"/>
              <a:t>2</a:t>
            </a:r>
            <a:r>
              <a:rPr lang="cs-CZ" sz="2000" dirty="0"/>
              <a:t> =  700 N     - vpravo</a:t>
            </a:r>
          </a:p>
          <a:p>
            <a:pPr marL="0" indent="0">
              <a:buNone/>
            </a:pPr>
            <a:r>
              <a:rPr lang="cs-CZ" sz="2000" dirty="0"/>
              <a:t>F</a:t>
            </a:r>
            <a:r>
              <a:rPr lang="cs-CZ" sz="2000" baseline="-25000" dirty="0"/>
              <a:t>3</a:t>
            </a:r>
            <a:r>
              <a:rPr lang="cs-CZ" sz="2000" dirty="0"/>
              <a:t> =  300 N     - vlevo</a:t>
            </a:r>
          </a:p>
          <a:p>
            <a:pPr marL="0" indent="0">
              <a:buNone/>
            </a:pPr>
            <a:r>
              <a:rPr lang="cs-CZ" sz="2000" dirty="0"/>
              <a:t>Volba kladného smyslu – doprava  </a:t>
            </a:r>
          </a:p>
          <a:p>
            <a:pPr marL="0" indent="0">
              <a:buNone/>
            </a:pPr>
            <a:r>
              <a:rPr lang="cs-CZ" sz="2000" b="1" dirty="0">
                <a:solidFill>
                  <a:srgbClr val="002060"/>
                </a:solidFill>
              </a:rPr>
              <a:t>a) početní řešení</a:t>
            </a:r>
          </a:p>
          <a:p>
            <a:pPr marL="0" indent="0">
              <a:buNone/>
            </a:pPr>
            <a:r>
              <a:rPr lang="cs-CZ" sz="2000" dirty="0"/>
              <a:t>	V = F</a:t>
            </a:r>
            <a:r>
              <a:rPr lang="cs-CZ" sz="2000" baseline="-25000" dirty="0"/>
              <a:t>1</a:t>
            </a:r>
            <a:r>
              <a:rPr lang="cs-CZ" sz="2000" dirty="0"/>
              <a:t>    + F</a:t>
            </a:r>
            <a:r>
              <a:rPr lang="cs-CZ" sz="2000" baseline="-25000" dirty="0"/>
              <a:t>2</a:t>
            </a:r>
            <a:r>
              <a:rPr lang="cs-CZ" sz="2000" dirty="0"/>
              <a:t>    - F</a:t>
            </a:r>
            <a:r>
              <a:rPr lang="cs-CZ" sz="2000" baseline="-25000" dirty="0"/>
              <a:t>3 </a:t>
            </a:r>
            <a:r>
              <a:rPr lang="cs-CZ" sz="2000" dirty="0"/>
              <a:t>= </a:t>
            </a:r>
          </a:p>
          <a:p>
            <a:pPr marL="0" indent="0">
              <a:buNone/>
            </a:pPr>
            <a:r>
              <a:rPr lang="cs-CZ" sz="2000" dirty="0"/>
              <a:t>	V = 500 + 700 - 300 = 900 N</a:t>
            </a:r>
          </a:p>
          <a:p>
            <a:pPr marL="0" indent="0">
              <a:buNone/>
            </a:pPr>
            <a:r>
              <a:rPr lang="cs-CZ" sz="2000" dirty="0"/>
              <a:t>	V = 900 N </a:t>
            </a:r>
          </a:p>
          <a:p>
            <a:pPr marL="0" indent="0">
              <a:buNone/>
            </a:pPr>
            <a:r>
              <a:rPr lang="cs-CZ" sz="2000" dirty="0"/>
              <a:t>Výsledek můžeme zapsat i ve zkráceném tvaru V = 0,9 </a:t>
            </a:r>
            <a:r>
              <a:rPr lang="cs-CZ" sz="2000" dirty="0" smtClean="0"/>
              <a:t>kN</a:t>
            </a:r>
            <a:endParaRPr lang="cs-CZ" sz="2000" dirty="0"/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683568" y="4653136"/>
            <a:ext cx="648072" cy="0"/>
          </a:xfrm>
          <a:prstGeom prst="straightConnector1">
            <a:avLst/>
          </a:prstGeom>
          <a:ln w="57150">
            <a:solidFill>
              <a:srgbClr val="00206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562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/>
              <a:t>Řešení soustav </a:t>
            </a:r>
            <a:r>
              <a:rPr lang="cs-CZ" sz="2800" b="1" dirty="0" smtClean="0"/>
              <a:t>sil v </a:t>
            </a:r>
            <a:r>
              <a:rPr lang="cs-CZ" sz="2800" b="1" dirty="0"/>
              <a:t>jedné </a:t>
            </a:r>
            <a:r>
              <a:rPr lang="cs-CZ" sz="2800" b="1" dirty="0" smtClean="0"/>
              <a:t>přímce - </a:t>
            </a:r>
            <a:r>
              <a:rPr lang="cs-CZ" sz="2800" b="1" dirty="0">
                <a:solidFill>
                  <a:srgbClr val="002060"/>
                </a:solidFill>
              </a:rPr>
              <a:t>b) grafické </a:t>
            </a:r>
            <a:r>
              <a:rPr lang="cs-CZ" sz="2800" b="1" dirty="0" smtClean="0">
                <a:solidFill>
                  <a:srgbClr val="002060"/>
                </a:solidFill>
              </a:rPr>
              <a:t>řešení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363272" cy="5688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Vždy je třeba si na začátku zvolit vhodné měřítko – takové, aby se nám obrázek vešel na papír a byl čitelný. Sestrojíme si tzv. </a:t>
            </a:r>
            <a:r>
              <a:rPr lang="cs-CZ" sz="2000" b="1" dirty="0" smtClean="0">
                <a:solidFill>
                  <a:srgbClr val="002060"/>
                </a:solidFill>
              </a:rPr>
              <a:t>složkový obrazec</a:t>
            </a:r>
            <a:r>
              <a:rPr lang="cs-CZ" sz="2000" dirty="0" smtClean="0"/>
              <a:t>:</a:t>
            </a:r>
          </a:p>
          <a:p>
            <a:r>
              <a:rPr lang="cs-CZ" sz="2000" dirty="0" smtClean="0"/>
              <a:t>Zvolme si počátek působení </a:t>
            </a:r>
            <a:r>
              <a:rPr lang="cs-CZ" sz="2000" b="1" dirty="0" smtClean="0">
                <a:solidFill>
                  <a:srgbClr val="002060"/>
                </a:solidFill>
              </a:rPr>
              <a:t>P</a:t>
            </a:r>
          </a:p>
          <a:p>
            <a:r>
              <a:rPr lang="cs-CZ" sz="2000" dirty="0" smtClean="0"/>
              <a:t>Z bodu P vyneseme (seřadíme) dle zvoleného měřítka postupně za sebou všechny síly dle jejich směru (zde vodorovně)a  orientace (smyslu)</a:t>
            </a:r>
          </a:p>
          <a:p>
            <a:r>
              <a:rPr lang="cs-CZ" sz="2000" dirty="0" smtClean="0"/>
              <a:t>Nezáleží na pořadí</a:t>
            </a:r>
          </a:p>
          <a:p>
            <a:r>
              <a:rPr lang="cs-CZ" sz="2000" dirty="0" smtClean="0"/>
              <a:t>Konec poslední síly označíme </a:t>
            </a:r>
            <a:r>
              <a:rPr lang="cs-CZ" sz="2000" b="1" dirty="0" smtClean="0">
                <a:solidFill>
                  <a:srgbClr val="002060"/>
                </a:solidFill>
              </a:rPr>
              <a:t>K</a:t>
            </a:r>
            <a:r>
              <a:rPr lang="cs-CZ" sz="2000" dirty="0" smtClean="0"/>
              <a:t> (jako konec)</a:t>
            </a:r>
          </a:p>
          <a:p>
            <a:r>
              <a:rPr lang="cs-CZ" sz="2000" dirty="0" smtClean="0"/>
              <a:t>Spojíme počátek </a:t>
            </a:r>
            <a:r>
              <a:rPr lang="cs-CZ" sz="2000" b="1" dirty="0" smtClean="0">
                <a:solidFill>
                  <a:srgbClr val="002060"/>
                </a:solidFill>
              </a:rPr>
              <a:t>P</a:t>
            </a:r>
            <a:r>
              <a:rPr lang="cs-CZ" sz="2000" dirty="0" smtClean="0"/>
              <a:t> a konec obrazce </a:t>
            </a:r>
            <a:r>
              <a:rPr lang="cs-CZ" sz="2000" b="1" dirty="0" smtClean="0">
                <a:solidFill>
                  <a:srgbClr val="002060"/>
                </a:solidFill>
              </a:rPr>
              <a:t>K</a:t>
            </a:r>
            <a:endParaRPr lang="cs-CZ" sz="2000" dirty="0"/>
          </a:p>
          <a:p>
            <a:r>
              <a:rPr lang="cs-CZ" sz="2000" dirty="0" smtClean="0"/>
              <a:t>Tím jsme získali výslednici </a:t>
            </a:r>
            <a:r>
              <a:rPr lang="cs-CZ" sz="2000" b="1" dirty="0" smtClean="0">
                <a:solidFill>
                  <a:srgbClr val="002060"/>
                </a:solidFill>
              </a:rPr>
              <a:t>V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Změříme ji a dle zvoleného měřítka převedeme na kN či N 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V = 900 N = 0,9 kN</a:t>
            </a:r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445772"/>
            <a:ext cx="5364163" cy="196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09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Zdroje </a:t>
            </a:r>
            <a:r>
              <a:rPr lang="cs-CZ" dirty="0" smtClean="0"/>
              <a:t>obrázků:</a:t>
            </a:r>
          </a:p>
          <a:p>
            <a:pPr marL="0" indent="0">
              <a:buNone/>
            </a:pPr>
            <a:r>
              <a:rPr lang="cs-CZ" dirty="0" smtClean="0"/>
              <a:t>Pokud </a:t>
            </a:r>
            <a:r>
              <a:rPr lang="cs-CZ" dirty="0"/>
              <a:t>není uvedeno jinak </a:t>
            </a:r>
            <a:r>
              <a:rPr lang="cs-CZ" dirty="0" smtClean="0"/>
              <a:t>- autor</a:t>
            </a:r>
          </a:p>
          <a:p>
            <a:r>
              <a:rPr lang="cs-CZ" dirty="0"/>
              <a:t>Zdroj </a:t>
            </a:r>
            <a:r>
              <a:rPr lang="cs-CZ" dirty="0" smtClean="0"/>
              <a:t>textů: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JELÍNEK, Lubomír; ČERVENÝ, Petr; DOUL, Ladislav. </a:t>
            </a:r>
            <a:r>
              <a:rPr lang="cs-CZ" i="1" dirty="0"/>
              <a:t>Stavební mechanika</a:t>
            </a:r>
            <a:r>
              <a:rPr lang="cs-CZ" dirty="0"/>
              <a:t>. Volyně: VOŠ a SPŠ, Volyně, 2012, ISBN 978-80-86837-45-1.</a:t>
            </a:r>
          </a:p>
        </p:txBody>
      </p:sp>
    </p:spTree>
    <p:extLst>
      <p:ext uri="{BB962C8B-B14F-4D97-AF65-F5344CB8AC3E}">
        <p14:creationId xmlns:p14="http://schemas.microsoft.com/office/powerpoint/2010/main" val="184262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468</TotalTime>
  <Words>361</Words>
  <Application>Microsoft Office PowerPoint</Application>
  <PresentationFormat>Předvádění na obrazovce (4:3)</PresentationFormat>
  <Paragraphs>62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Řešení rovinných soustav sil</vt:lpstr>
      <vt:lpstr>Řešení soustavy sil v jedné přímce</vt:lpstr>
      <vt:lpstr>Řešení soustav sil v jedné přímce - a) početní řešení</vt:lpstr>
      <vt:lpstr>Řešení soustav sil v jedné přímce - b) grafické řešení</vt:lpstr>
      <vt:lpstr>Zdroje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Vnitřní síly na přímém nosníku</dc:title>
  <dc:creator>Michal</dc:creator>
  <cp:lastModifiedBy>Michal</cp:lastModifiedBy>
  <cp:revision>76</cp:revision>
  <dcterms:created xsi:type="dcterms:W3CDTF">2013-12-26T09:05:21Z</dcterms:created>
  <dcterms:modified xsi:type="dcterms:W3CDTF">2014-01-16T20:02:12Z</dcterms:modified>
</cp:coreProperties>
</file>