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65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3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8580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6794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18969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593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445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9082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0505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5773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742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4288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772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EF785-BB63-4C71-BD20-E6B2961D6B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4934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146AE-7D1C-4209-AE40-256F1E7297AB}" type="datetimeFigureOut">
              <a:rPr lang="cs-CZ" smtClean="0"/>
              <a:t>16. 1. 2014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60AD6-5912-40A9-94C8-B8DC2BD4677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76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482415635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VY_32_INOVACE_06-09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mechanika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455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Úvod do výpočtu vnitřních sil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Vnější síly a vnitřní síly na přímém nosníku </a:t>
            </a:r>
            <a:endParaRPr lang="cs-CZ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6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Vnější síly na přímém nosníku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Přímé nosníky jsou zvláštním případem tuhé desky</a:t>
            </a:r>
          </a:p>
          <a:p>
            <a:r>
              <a:rPr lang="cs-CZ" dirty="0" smtClean="0"/>
              <a:t>Určení reakcí jsme se naučili v minulých hodinách</a:t>
            </a:r>
          </a:p>
          <a:p>
            <a:r>
              <a:rPr lang="cs-CZ" dirty="0" smtClean="0"/>
              <a:t>Na nosníky působí zatížení – vnější síly</a:t>
            </a:r>
          </a:p>
        </p:txBody>
      </p:sp>
    </p:spTree>
    <p:extLst>
      <p:ext uri="{BB962C8B-B14F-4D97-AF65-F5344CB8AC3E}">
        <p14:creationId xmlns:p14="http://schemas.microsoft.com/office/powerpoint/2010/main" val="36930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Co jsou vnější síly působící na nosník?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osamělá břemena 	</a:t>
            </a:r>
            <a:r>
              <a:rPr lang="cs-CZ" dirty="0" smtClean="0"/>
              <a:t>(sloupy, příčky)	</a:t>
            </a:r>
          </a:p>
          <a:p>
            <a:pPr marL="0" indent="0">
              <a:buNone/>
            </a:pPr>
            <a:r>
              <a:rPr lang="cs-CZ" dirty="0" smtClean="0"/>
              <a:t>				- svislá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- šikmá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spojitá zatížení </a:t>
            </a:r>
            <a:r>
              <a:rPr lang="cs-CZ" dirty="0" smtClean="0"/>
              <a:t>	(vlastní váha nosníku, 	sníh)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- rovnoměrná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- šikmá – trojúhelníková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reakce</a:t>
            </a:r>
            <a:r>
              <a:rPr lang="cs-CZ" dirty="0" smtClean="0"/>
              <a:t> 	(síly působící na nosník od podpor)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362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Ukázka vnějších sil</a:t>
            </a:r>
            <a:endParaRPr lang="cs-CZ" b="1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44824"/>
            <a:ext cx="8554648" cy="2740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671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Vnitřní síly na přímém nosníku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Každé zatížení vyvolá v konstrukci přitížení, kterému odpovídají vnitřní síly , výslednice vnitřních sil</a:t>
            </a:r>
          </a:p>
          <a:p>
            <a:r>
              <a:rPr lang="cs-CZ" dirty="0" smtClean="0"/>
              <a:t>Výslednice vnitřních sil v libovolném řezu nosníku můžeme nahradit 4 základními složkami, které zaujímají vzhledem k řezu zvláštní polohu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96952"/>
            <a:ext cx="2721490" cy="328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671" y="1412776"/>
            <a:ext cx="3902075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132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Normálová síla – </a:t>
            </a:r>
            <a:r>
              <a:rPr lang="cs-CZ" sz="6000" b="1" dirty="0" smtClean="0"/>
              <a:t>N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Značíme ji velkým </a:t>
            </a:r>
            <a:r>
              <a:rPr lang="cs-CZ" b="1" dirty="0" smtClean="0"/>
              <a:t>N</a:t>
            </a:r>
          </a:p>
          <a:p>
            <a:r>
              <a:rPr lang="cs-CZ" dirty="0" smtClean="0"/>
              <a:t>Jednotky  - </a:t>
            </a:r>
            <a:r>
              <a:rPr lang="cs-CZ" b="1" dirty="0" smtClean="0"/>
              <a:t>N; kN</a:t>
            </a:r>
          </a:p>
          <a:p>
            <a:r>
              <a:rPr lang="cs-CZ" dirty="0" smtClean="0"/>
              <a:t>Působí kolmo k rovině řezu v těžišťové ose nosníku (v ose y)</a:t>
            </a:r>
          </a:p>
          <a:p>
            <a:r>
              <a:rPr lang="cs-CZ" dirty="0" smtClean="0"/>
              <a:t>Síla směřující do průřezu způsobuje tlak, značíme znaménkem (</a:t>
            </a:r>
            <a:r>
              <a:rPr lang="cs-CZ" b="1" dirty="0" smtClean="0"/>
              <a:t>-</a:t>
            </a:r>
            <a:r>
              <a:rPr lang="cs-CZ" dirty="0" smtClean="0"/>
              <a:t>)</a:t>
            </a:r>
          </a:p>
          <a:p>
            <a:r>
              <a:rPr lang="cs-CZ" dirty="0" smtClean="0"/>
              <a:t>Síla směřující z průřezu způsobuje tah, značíme znaménkem (</a:t>
            </a:r>
            <a:r>
              <a:rPr lang="cs-CZ" b="1" dirty="0" smtClean="0"/>
              <a:t>+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96952"/>
            <a:ext cx="2721490" cy="328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671" y="1412776"/>
            <a:ext cx="3902075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5076056" y="4869160"/>
            <a:ext cx="1080120" cy="115212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5352834" y="5135066"/>
            <a:ext cx="1080120" cy="1152128"/>
          </a:xfrm>
          <a:prstGeom prst="straightConnector1">
            <a:avLst/>
          </a:prstGeom>
          <a:ln w="57150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463305" y="5600486"/>
            <a:ext cx="518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Tah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74611" y="6279360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Tlak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5421864" y="2204864"/>
            <a:ext cx="647640" cy="0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6069504" y="2420888"/>
            <a:ext cx="590728" cy="0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5254991" y="1758474"/>
            <a:ext cx="386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N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591652" y="2420888"/>
            <a:ext cx="3866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61746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Posouvající síla – </a:t>
            </a:r>
            <a:r>
              <a:rPr lang="cs-CZ" sz="6000" b="1" dirty="0" smtClean="0"/>
              <a:t>V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Značíme ji velkým </a:t>
            </a:r>
            <a:r>
              <a:rPr lang="cs-CZ" b="1" dirty="0" smtClean="0"/>
              <a:t>V</a:t>
            </a:r>
          </a:p>
          <a:p>
            <a:r>
              <a:rPr lang="cs-CZ" dirty="0" smtClean="0"/>
              <a:t>Dříve se značívala T, Q</a:t>
            </a:r>
          </a:p>
          <a:p>
            <a:r>
              <a:rPr lang="cs-CZ" dirty="0" smtClean="0"/>
              <a:t>Jednotky  - </a:t>
            </a:r>
            <a:r>
              <a:rPr lang="cs-CZ" b="1" dirty="0" smtClean="0"/>
              <a:t>N; kN</a:t>
            </a:r>
          </a:p>
          <a:p>
            <a:r>
              <a:rPr lang="cs-CZ" dirty="0" smtClean="0"/>
              <a:t>Působí v rovině řezu kolmo k těžišťové ose nosníku ve svislém směru (v ose z)</a:t>
            </a:r>
          </a:p>
          <a:p>
            <a:r>
              <a:rPr lang="cs-CZ" dirty="0" smtClean="0"/>
              <a:t>Síla způsobuje smyk</a:t>
            </a:r>
          </a:p>
          <a:p>
            <a:endParaRPr lang="cs-CZ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96952"/>
            <a:ext cx="2721490" cy="328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671" y="1412776"/>
            <a:ext cx="3902075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6263315" y="3356992"/>
            <a:ext cx="0" cy="1648405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6281753" y="5108748"/>
            <a:ext cx="36877" cy="1522858"/>
          </a:xfrm>
          <a:prstGeom prst="straightConnector1">
            <a:avLst/>
          </a:prstGeom>
          <a:ln w="57150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5724128" y="3283838"/>
            <a:ext cx="367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V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126" y="6211887"/>
            <a:ext cx="55403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Přímá spojnice se šipkou 19"/>
          <p:cNvCxnSpPr/>
          <p:nvPr/>
        </p:nvCxnSpPr>
        <p:spPr>
          <a:xfrm flipV="1">
            <a:off x="5907832" y="1635434"/>
            <a:ext cx="0" cy="683010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6257957" y="2318444"/>
            <a:ext cx="5358" cy="668307"/>
          </a:xfrm>
          <a:prstGeom prst="straightConnector1">
            <a:avLst/>
          </a:prstGeom>
          <a:ln w="57150">
            <a:solidFill>
              <a:srgbClr val="00206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5479324" y="1502728"/>
            <a:ext cx="367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V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339736" y="2660227"/>
            <a:ext cx="367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V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2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Ohybové momenty – </a:t>
            </a:r>
            <a:r>
              <a:rPr lang="cs-CZ" sz="6000" b="1" dirty="0" smtClean="0"/>
              <a:t>M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Značíme je velkým </a:t>
            </a:r>
            <a:r>
              <a:rPr lang="cs-CZ" b="1" dirty="0" smtClean="0"/>
              <a:t>M</a:t>
            </a:r>
          </a:p>
          <a:p>
            <a:r>
              <a:rPr lang="cs-CZ" dirty="0" smtClean="0"/>
              <a:t>Jednotky  - </a:t>
            </a:r>
            <a:r>
              <a:rPr lang="cs-CZ" b="1" dirty="0" smtClean="0"/>
              <a:t>Nm; kNm</a:t>
            </a:r>
          </a:p>
          <a:p>
            <a:r>
              <a:rPr lang="cs-CZ" dirty="0" smtClean="0"/>
              <a:t>Ohybová dvojice sil </a:t>
            </a:r>
            <a:r>
              <a:rPr lang="cs-CZ" dirty="0"/>
              <a:t>působí v rovině os y-z kolmo </a:t>
            </a:r>
            <a:r>
              <a:rPr lang="cs-CZ" dirty="0" smtClean="0"/>
              <a:t>k rovině řezu</a:t>
            </a:r>
          </a:p>
          <a:p>
            <a:r>
              <a:rPr lang="cs-CZ" dirty="0" smtClean="0"/>
              <a:t>Způsobuje ohyb nosníku</a:t>
            </a:r>
            <a:endParaRPr lang="cs-CZ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96952"/>
            <a:ext cx="2721490" cy="328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671" y="1412776"/>
            <a:ext cx="3902075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hnutá šipka 3"/>
          <p:cNvSpPr>
            <a:spLocks noChangeAspect="1"/>
          </p:cNvSpPr>
          <p:nvPr/>
        </p:nvSpPr>
        <p:spPr>
          <a:xfrm rot="19344618">
            <a:off x="5979486" y="4588198"/>
            <a:ext cx="407188" cy="434638"/>
          </a:xfrm>
          <a:prstGeom prst="ben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2060"/>
              </a:solidFill>
            </a:endParaRPr>
          </a:p>
        </p:txBody>
      </p:sp>
      <p:sp>
        <p:nvSpPr>
          <p:cNvPr id="10" name="Ohnutá šipka 9"/>
          <p:cNvSpPr>
            <a:spLocks noChangeAspect="1"/>
          </p:cNvSpPr>
          <p:nvPr/>
        </p:nvSpPr>
        <p:spPr>
          <a:xfrm rot="19344618">
            <a:off x="5688330" y="1995911"/>
            <a:ext cx="407188" cy="434638"/>
          </a:xfrm>
          <a:prstGeom prst="ben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64939" y="4426846"/>
            <a:ext cx="453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</a:rPr>
              <a:t>M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360742" y="1751565"/>
            <a:ext cx="453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138380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Kroutící momenty – </a:t>
            </a:r>
            <a:r>
              <a:rPr lang="cs-CZ" sz="6000" b="1" dirty="0" err="1" smtClean="0"/>
              <a:t>M</a:t>
            </a:r>
            <a:r>
              <a:rPr lang="cs-CZ" sz="6000" b="1" baseline="-25000" dirty="0" err="1" smtClean="0"/>
              <a:t>k</a:t>
            </a:r>
            <a:endParaRPr lang="cs-CZ" sz="6000" baseline="-2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Značíme je velkým</a:t>
            </a:r>
            <a:endParaRPr lang="cs-CZ" b="1" dirty="0" smtClean="0"/>
          </a:p>
          <a:p>
            <a:r>
              <a:rPr lang="cs-CZ" dirty="0" smtClean="0"/>
              <a:t>Jednotky  - </a:t>
            </a:r>
            <a:r>
              <a:rPr lang="cs-CZ" b="1" dirty="0" smtClean="0"/>
              <a:t>Nm; kNm</a:t>
            </a:r>
          </a:p>
          <a:p>
            <a:r>
              <a:rPr lang="cs-CZ" dirty="0" smtClean="0"/>
              <a:t>Ohybová dvojice sil </a:t>
            </a:r>
            <a:r>
              <a:rPr lang="cs-CZ" dirty="0"/>
              <a:t>působí v rovině os </a:t>
            </a:r>
            <a:r>
              <a:rPr lang="cs-CZ" dirty="0" smtClean="0"/>
              <a:t>x-z       v rovině řezu</a:t>
            </a:r>
          </a:p>
          <a:p>
            <a:r>
              <a:rPr lang="cs-CZ" dirty="0" smtClean="0"/>
              <a:t>Způsobuje kroucení nosníku</a:t>
            </a:r>
          </a:p>
          <a:p>
            <a:r>
              <a:rPr lang="cs-CZ" dirty="0"/>
              <a:t>T</a:t>
            </a:r>
            <a:r>
              <a:rPr lang="cs-CZ" dirty="0" smtClean="0"/>
              <a:t>outo silou se </a:t>
            </a:r>
            <a:r>
              <a:rPr lang="cs-CZ" dirty="0"/>
              <a:t>dál zabývat nebudeme</a:t>
            </a:r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96952"/>
            <a:ext cx="2721490" cy="3282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671" y="1412776"/>
            <a:ext cx="3902075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hnutá šipka 3"/>
          <p:cNvSpPr>
            <a:spLocks noChangeAspect="1"/>
          </p:cNvSpPr>
          <p:nvPr/>
        </p:nvSpPr>
        <p:spPr>
          <a:xfrm rot="7114234">
            <a:off x="6270446" y="4718550"/>
            <a:ext cx="407188" cy="434638"/>
          </a:xfrm>
          <a:prstGeom prst="ben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2060"/>
              </a:solidFill>
            </a:endParaRPr>
          </a:p>
        </p:txBody>
      </p:sp>
      <p:sp>
        <p:nvSpPr>
          <p:cNvPr id="5" name="Zahnutá šipka dolů 4"/>
          <p:cNvSpPr/>
          <p:nvPr/>
        </p:nvSpPr>
        <p:spPr>
          <a:xfrm>
            <a:off x="5828995" y="1844824"/>
            <a:ext cx="677713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5832140" y="2318444"/>
            <a:ext cx="18002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70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znáš </a:t>
            </a:r>
            <a:r>
              <a:rPr lang="cs-CZ" dirty="0" smtClean="0">
                <a:hlinkClick r:id="rId2" action="ppaction://hlinksldjump"/>
              </a:rPr>
              <a:t>vnější</a:t>
            </a:r>
            <a:r>
              <a:rPr lang="cs-CZ" dirty="0" smtClean="0"/>
              <a:t> síly působící na nosník?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Nakresli jak </a:t>
            </a:r>
            <a:r>
              <a:rPr lang="cs-CZ" dirty="0" smtClean="0">
                <a:hlinkClick r:id="rId3" action="ppaction://hlinksldjump"/>
              </a:rPr>
              <a:t>zakreslujeme</a:t>
            </a:r>
            <a:r>
              <a:rPr lang="cs-CZ" dirty="0"/>
              <a:t> </a:t>
            </a:r>
            <a:r>
              <a:rPr lang="cs-CZ" dirty="0" smtClean="0"/>
              <a:t>vnější síly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znáš vnitřní síly působící v nosníku?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567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</a:t>
            </a:r>
            <a:r>
              <a:rPr lang="cs-CZ" dirty="0"/>
              <a:t>není uvedeno jinak – archiv autora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262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</TotalTime>
  <Words>349</Words>
  <Application>Microsoft Office PowerPoint</Application>
  <PresentationFormat>Předvádění na obrazovce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Úvod do výpočtu vnitřních sil</vt:lpstr>
      <vt:lpstr>Vnější síly na přímém nosníku</vt:lpstr>
      <vt:lpstr>Co jsou vnější síly působící na nosník?</vt:lpstr>
      <vt:lpstr>Ukázka vnějších sil</vt:lpstr>
      <vt:lpstr>Vnitřní síly na přímém nosníku</vt:lpstr>
      <vt:lpstr>Normálová síla – N</vt:lpstr>
      <vt:lpstr>Posouvající síla – V</vt:lpstr>
      <vt:lpstr>Ohybové momenty – M</vt:lpstr>
      <vt:lpstr>Kroutící momenty – Mk</vt:lpstr>
      <vt:lpstr>Shrnutí</vt:lpstr>
      <vt:lpstr>Zdroj obrázků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síly na přímém nosníku</dc:title>
  <dc:creator>Michal</dc:creator>
  <cp:lastModifiedBy>Michal</cp:lastModifiedBy>
  <cp:revision>38</cp:revision>
  <dcterms:created xsi:type="dcterms:W3CDTF">2013-12-26T09:05:21Z</dcterms:created>
  <dcterms:modified xsi:type="dcterms:W3CDTF">2014-01-16T20:06:34Z</dcterms:modified>
</cp:coreProperties>
</file>