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69" r:id="rId3"/>
    <p:sldId id="260" r:id="rId4"/>
    <p:sldId id="265" r:id="rId5"/>
    <p:sldId id="264" r:id="rId6"/>
    <p:sldId id="261" r:id="rId7"/>
    <p:sldId id="266" r:id="rId8"/>
    <p:sldId id="268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5806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794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969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593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445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0827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505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773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7421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2886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772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0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6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8.xml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425289178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VY_32_INOVACE_06-10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– 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20. 8. 2013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720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Vnitřní síly – V, M, N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Znaménková dohoda, </a:t>
            </a:r>
          </a:p>
          <a:p>
            <a:r>
              <a:rPr lang="cs-CZ" b="1" smtClean="0">
                <a:solidFill>
                  <a:srgbClr val="002060"/>
                </a:solidFill>
              </a:rPr>
              <a:t>postup </a:t>
            </a:r>
            <a:r>
              <a:rPr lang="cs-CZ" b="1" dirty="0" smtClean="0">
                <a:solidFill>
                  <a:srgbClr val="002060"/>
                </a:solidFill>
              </a:rPr>
              <a:t>výpočtu a vynášení vnitřních sil V, M, N do obrazců 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9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Znaménková dohoda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Rozdělíme-li nosník řezem kolmým k ose prutu na dvě vzájemně nesouvisející části, musíme nahradit účinek odňaté části vnitřními silami         složkami reakcí ve vnitřním vetknutí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907704" y="4437112"/>
            <a:ext cx="457200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24744"/>
            <a:ext cx="3902075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3193" y="2132856"/>
            <a:ext cx="4038600" cy="3060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132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Znaménková dohoda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Postupujeme-li při výpočtu z levé strany (zleva) mají vnitřní síly kladný smysl podle této znaménkové úmluvy takto viz obrázek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836712"/>
            <a:ext cx="4389437" cy="3475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504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Znaménková dohoda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Postupujeme-li při výpočtu z </a:t>
            </a:r>
            <a:r>
              <a:rPr lang="cs-CZ" dirty="0" smtClean="0"/>
              <a:t>pravé </a:t>
            </a:r>
            <a:r>
              <a:rPr lang="cs-CZ" dirty="0"/>
              <a:t>strany (</a:t>
            </a:r>
            <a:r>
              <a:rPr lang="cs-CZ" dirty="0" smtClean="0"/>
              <a:t>zprava</a:t>
            </a:r>
            <a:r>
              <a:rPr lang="cs-CZ" dirty="0"/>
              <a:t>) mají vnitřní </a:t>
            </a:r>
            <a:r>
              <a:rPr lang="cs-CZ" dirty="0" smtClean="0"/>
              <a:t>síly kladný </a:t>
            </a:r>
            <a:r>
              <a:rPr lang="cs-CZ" dirty="0"/>
              <a:t>smysl podle této znaménkové </a:t>
            </a:r>
            <a:r>
              <a:rPr lang="cs-CZ" dirty="0" smtClean="0"/>
              <a:t>úmluvy takto viz obrázek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72816"/>
            <a:ext cx="4322763" cy="406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9041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Výpočet posouvající síly a vynášení do obrazce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21744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Velikost posouvající síly v určitém místě nosníku získáme algebraickým součtem všech příčných složek sil, působících od počátku nosníku až k vyšetřovanému průřezu</a:t>
            </a:r>
          </a:p>
          <a:p>
            <a:r>
              <a:rPr lang="cs-CZ" dirty="0" smtClean="0"/>
              <a:t>Do obrazce vynášíme kladný smysl k horním vláknům a záporný ke spodním</a:t>
            </a:r>
          </a:p>
          <a:p>
            <a:r>
              <a:rPr lang="cs-CZ" dirty="0" smtClean="0"/>
              <a:t>Pro vynášení sil si musíme zvolit vhodné měřítko – takové, aby se nám obrazec vešel na „papír“ 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214" y="692696"/>
            <a:ext cx="2731245" cy="1709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189" y="692696"/>
            <a:ext cx="990076" cy="1735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578" y="2340804"/>
            <a:ext cx="3857883" cy="3507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720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Výpočet momentů a vynášení do obrazce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6064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Velikost ohybového momentu v určitém místě nosníku získáme algebraickým součtem statických momentů všech příčných složek sil, působících od počátku nosníku až k vyšetřovanému průřezu</a:t>
            </a:r>
          </a:p>
          <a:p>
            <a:r>
              <a:rPr lang="cs-CZ" dirty="0" smtClean="0"/>
              <a:t>Do obrazce vynášíme ohybový moment vždy k taženým vláknům</a:t>
            </a:r>
          </a:p>
          <a:p>
            <a:r>
              <a:rPr lang="cs-CZ" dirty="0" smtClean="0"/>
              <a:t>Je-li ohybový moment kladný, jsou tažena spodní vlákna</a:t>
            </a:r>
          </a:p>
          <a:p>
            <a:r>
              <a:rPr lang="cs-CZ" dirty="0" smtClean="0"/>
              <a:t>Je-li M záporný jsou tažena horní vlákna</a:t>
            </a:r>
          </a:p>
          <a:p>
            <a:r>
              <a:rPr lang="cs-CZ" dirty="0"/>
              <a:t>Pro vynášení </a:t>
            </a:r>
            <a:r>
              <a:rPr lang="cs-CZ" dirty="0" smtClean="0"/>
              <a:t>momentů </a:t>
            </a:r>
            <a:r>
              <a:rPr lang="cs-CZ" dirty="0"/>
              <a:t>si musíme zvolit vhodné měřítko – takové, aby se nám obrazec vešel na „papír“ </a:t>
            </a:r>
          </a:p>
          <a:p>
            <a:endParaRPr lang="cs-CZ" dirty="0" smtClean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214" y="764704"/>
            <a:ext cx="2731245" cy="1637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463" y="1123794"/>
            <a:ext cx="404200" cy="43163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1080000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156176" y="1127683"/>
            <a:ext cx="407987" cy="433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96236"/>
            <a:ext cx="3828010" cy="3426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033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b="1" dirty="0"/>
              <a:t>Výpočet </a:t>
            </a:r>
            <a:r>
              <a:rPr lang="cs-CZ" sz="3200" b="1" dirty="0" smtClean="0"/>
              <a:t>normálových </a:t>
            </a:r>
            <a:r>
              <a:rPr lang="cs-CZ" sz="3200" b="1" dirty="0"/>
              <a:t>sil a vynášení do obrazce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21744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Velikost normálové síly v určitém místě nosníku získáme algebraickým součtem všech podélných složek sil, působících od počátku nosníku až k vyšetřovanému průřezu</a:t>
            </a:r>
          </a:p>
          <a:p>
            <a:r>
              <a:rPr lang="cs-CZ" dirty="0" smtClean="0"/>
              <a:t>Do obrazce vynášíme kladný smysl k horním vláknům a záporný ke spodním</a:t>
            </a:r>
          </a:p>
          <a:p>
            <a:r>
              <a:rPr lang="cs-CZ" dirty="0"/>
              <a:t>Pro vynášení sil si musíme zvolit vhodné měřítko – takové, aby se nám obrazec vešel na „papír“ </a:t>
            </a:r>
          </a:p>
          <a:p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214" y="692696"/>
            <a:ext cx="2731245" cy="1709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8168" y="2276872"/>
            <a:ext cx="3785335" cy="323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>
            <a:cxnSpLocks/>
          </p:cNvCxnSpPr>
          <p:nvPr/>
        </p:nvCxnSpPr>
        <p:spPr>
          <a:xfrm rot="16200000">
            <a:off x="7026482" y="1354658"/>
            <a:ext cx="0" cy="687776"/>
          </a:xfrm>
          <a:prstGeom prst="straightConnector1">
            <a:avLst/>
          </a:prstGeom>
          <a:noFill/>
          <a:ln w="38100" cap="flat" cmpd="sng" algn="ctr">
            <a:solidFill>
              <a:schemeClr val="tx2"/>
            </a:solidFill>
            <a:prstDash val="solid"/>
            <a:tailEnd type="arrow"/>
          </a:ln>
          <a:effectLst/>
        </p:spPr>
      </p:cxnSp>
      <p:cxnSp>
        <p:nvCxnSpPr>
          <p:cNvPr id="7" name="Přímá spojnice se šipkou 6"/>
          <p:cNvCxnSpPr>
            <a:cxnSpLocks/>
          </p:cNvCxnSpPr>
          <p:nvPr/>
        </p:nvCxnSpPr>
        <p:spPr>
          <a:xfrm rot="5400000">
            <a:off x="6284040" y="1068888"/>
            <a:ext cx="0" cy="687776"/>
          </a:xfrm>
          <a:prstGeom prst="straightConnector1">
            <a:avLst/>
          </a:prstGeom>
          <a:noFill/>
          <a:ln w="38100" cap="flat" cmpd="sng" algn="ctr">
            <a:solidFill>
              <a:schemeClr val="tx2"/>
            </a:solidFill>
            <a:prstDash val="solid"/>
            <a:tailEnd type="arrow"/>
          </a:ln>
          <a:effectLst/>
        </p:spPr>
      </p:cxnSp>
      <p:sp>
        <p:nvSpPr>
          <p:cNvPr id="4" name="TextovéPole 3"/>
          <p:cNvSpPr txBox="1"/>
          <p:nvPr/>
        </p:nvSpPr>
        <p:spPr>
          <a:xfrm>
            <a:off x="6859609" y="1701994"/>
            <a:ext cx="33374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N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7167" y="1014388"/>
            <a:ext cx="33374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N</a:t>
            </a:r>
            <a:endParaRPr lang="cs-CZ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508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Shrnutí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604867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Nakresli </a:t>
            </a:r>
            <a:r>
              <a:rPr lang="cs-CZ" dirty="0" smtClean="0">
                <a:hlinkClick r:id="rId2" action="ppaction://hlinksldjump"/>
              </a:rPr>
              <a:t>obrazec</a:t>
            </a:r>
            <a:r>
              <a:rPr lang="cs-CZ" dirty="0" smtClean="0"/>
              <a:t> znaménkové dohody.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zjistíme velikost </a:t>
            </a:r>
            <a:r>
              <a:rPr lang="cs-CZ" dirty="0" smtClean="0">
                <a:hlinkClick r:id="rId3" action="ppaction://hlinksldjump"/>
              </a:rPr>
              <a:t>posouvajících</a:t>
            </a:r>
            <a:r>
              <a:rPr lang="cs-CZ" dirty="0" smtClean="0"/>
              <a:t> sil v určitém místě nosníku?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Kam vynášíme v obrazci kladný smysl </a:t>
            </a:r>
            <a:r>
              <a:rPr lang="cs-CZ" dirty="0" smtClean="0">
                <a:hlinkClick r:id="rId3" action="ppaction://hlinksldjump"/>
              </a:rPr>
              <a:t>posouvajících</a:t>
            </a:r>
            <a:r>
              <a:rPr lang="cs-CZ" dirty="0" smtClean="0"/>
              <a:t> sil?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Jak zjistíme velikost </a:t>
            </a:r>
            <a:r>
              <a:rPr lang="cs-CZ" dirty="0" smtClean="0">
                <a:hlinkClick r:id="rId4" action="ppaction://hlinksldjump"/>
              </a:rPr>
              <a:t>momentů</a:t>
            </a:r>
            <a:r>
              <a:rPr lang="cs-CZ" dirty="0" smtClean="0"/>
              <a:t> v </a:t>
            </a:r>
            <a:r>
              <a:rPr lang="cs-CZ" dirty="0"/>
              <a:t>určitém místě </a:t>
            </a:r>
            <a:r>
              <a:rPr lang="cs-CZ" dirty="0" smtClean="0"/>
              <a:t>nosníku?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Kam vynášíme v obrazci kladný smysl </a:t>
            </a:r>
            <a:r>
              <a:rPr lang="cs-CZ" dirty="0" smtClean="0">
                <a:hlinkClick r:id="rId4" action="ppaction://hlinksldjump"/>
              </a:rPr>
              <a:t>momentů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Jak zjistíme velikost </a:t>
            </a:r>
            <a:r>
              <a:rPr lang="cs-CZ" dirty="0" smtClean="0">
                <a:hlinkClick r:id="rId5" action="ppaction://hlinksldjump"/>
              </a:rPr>
              <a:t>normálových</a:t>
            </a:r>
            <a:r>
              <a:rPr lang="cs-CZ" dirty="0" smtClean="0"/>
              <a:t> </a:t>
            </a:r>
            <a:r>
              <a:rPr lang="cs-CZ" dirty="0"/>
              <a:t>sil v určitém místě nosníku?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Kam vynášíme v obrazci kladný smysl </a:t>
            </a:r>
            <a:r>
              <a:rPr lang="cs-CZ" dirty="0">
                <a:hlinkClick r:id="rId5" action="ppaction://hlinksldjump"/>
              </a:rPr>
              <a:t>normálových</a:t>
            </a:r>
            <a:r>
              <a:rPr lang="cs-CZ" dirty="0" smtClean="0"/>
              <a:t> </a:t>
            </a:r>
            <a:r>
              <a:rPr lang="cs-CZ" dirty="0"/>
              <a:t>sil</a:t>
            </a:r>
            <a:r>
              <a:rPr lang="cs-CZ" dirty="0" smtClean="0"/>
              <a:t>?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0508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</a:t>
            </a:r>
            <a:r>
              <a:rPr lang="cs-CZ" dirty="0"/>
              <a:t>není uvedeno jinak – archiv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53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281</TotalTime>
  <Words>442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Vnitřní síly – V, M, N</vt:lpstr>
      <vt:lpstr>Znaménková dohoda</vt:lpstr>
      <vt:lpstr>Znaménková dohoda</vt:lpstr>
      <vt:lpstr>Znaménková dohoda</vt:lpstr>
      <vt:lpstr>Výpočet posouvající síly a vynášení do obrazce </vt:lpstr>
      <vt:lpstr>Výpočet momentů a vynášení do obrazce</vt:lpstr>
      <vt:lpstr>Výpočet normálových sil a vynášení do obrazce</vt:lpstr>
      <vt:lpstr>Shrnutí</vt:lpstr>
      <vt:lpstr>Zdroj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síly na přímém nosníku</dc:title>
  <dc:creator>Michal</dc:creator>
  <cp:lastModifiedBy>Michal</cp:lastModifiedBy>
  <cp:revision>50</cp:revision>
  <dcterms:created xsi:type="dcterms:W3CDTF">2013-12-26T09:05:21Z</dcterms:created>
  <dcterms:modified xsi:type="dcterms:W3CDTF">2014-01-16T20:07:47Z</dcterms:modified>
</cp:coreProperties>
</file>