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87" r:id="rId2"/>
    <p:sldId id="284" r:id="rId3"/>
    <p:sldId id="282" r:id="rId4"/>
    <p:sldId id="283" r:id="rId5"/>
    <p:sldId id="279" r:id="rId6"/>
    <p:sldId id="276" r:id="rId7"/>
    <p:sldId id="285" r:id="rId8"/>
    <p:sldId id="28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69" autoAdjust="0"/>
  </p:normalViewPr>
  <p:slideViewPr>
    <p:cSldViewPr>
      <p:cViewPr>
        <p:scale>
          <a:sx n="110" d="100"/>
          <a:sy n="110" d="100"/>
        </p:scale>
        <p:origin x="-216" y="7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70" d="100"/>
          <a:sy n="70" d="100"/>
        </p:scale>
        <p:origin x="-3294" y="-90"/>
      </p:cViewPr>
      <p:guideLst>
        <p:guide orient="horz" pos="2880"/>
        <p:guide pos="2160"/>
      </p:guideLst>
    </p:cSldViewPr>
  </p:notesViewPr>
  <p:gridSpacing cx="90012" cy="90012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CD20A2-E079-4F78-A176-F419513CBBC1}" type="datetimeFigureOut">
              <a:rPr lang="cs-CZ" smtClean="0"/>
              <a:t>20.1.2014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055294-E477-4926-873F-B4E68661479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7652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20.1.2014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58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20.1.2014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86961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20.1.2014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4638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20.1.2014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39966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20.1.2014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0779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20.1.2014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3083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20.1.2014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42968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20.1.2014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3901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20.1.2014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0714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20.1.2014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12326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20.1.2014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6387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EF785-BB63-4C71-BD20-E6B2961D6B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0873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35F768-3835-4913-99C4-3361F5EB10F6}" type="datetimeFigureOut">
              <a:rPr lang="cs-CZ" smtClean="0"/>
              <a:t>20.1.2014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7921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085674612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VY_32_INOVACE_06-11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Michal Kronika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mechanika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 – 3.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20. 8. 2013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  nové látky a  okamžité procvičení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1713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Postup výpočtu vnitřních sil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Prostý nosník zatížený jedním osamělým břemenem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167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1460" y="274638"/>
            <a:ext cx="8165340" cy="54401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Zadání příkladu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3792" y="818652"/>
            <a:ext cx="8528784" cy="62108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Prostý nosník délky 5 m je zatížen osamělou silou F1 o velikosti 15 kN. Síla leží ve vzdálenosti 2 m od levé podpory. Levá podpora je pevný kloub.</a:t>
            </a:r>
          </a:p>
          <a:p>
            <a:pPr marL="0" indent="0">
              <a:buNone/>
            </a:pPr>
            <a:r>
              <a:rPr lang="cs-CZ" dirty="0" smtClean="0"/>
              <a:t>					Na nosníku vypočtěte: 					reakce Az, Ay, Bz, 						posouvající síly V, 						přechodný průřez P.P., 					momenty M, 							normálové síly N.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Velikosti vnitřních sil 						vyneste do obrazců.					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460" y="2528880"/>
            <a:ext cx="3895725" cy="1884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5823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26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1. Popis zadání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88688"/>
            <a:ext cx="4038600" cy="503747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818652"/>
            <a:ext cx="4424400" cy="530751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Zatížení </a:t>
            </a:r>
            <a:r>
              <a:rPr lang="cs-CZ" dirty="0"/>
              <a:t>nám nosník rozděluje </a:t>
            </a:r>
            <a:r>
              <a:rPr lang="cs-CZ" dirty="0" smtClean="0"/>
              <a:t>na jednotlivé intervaly. </a:t>
            </a:r>
          </a:p>
          <a:p>
            <a:pPr marL="0" indent="0">
              <a:buNone/>
            </a:pPr>
            <a:r>
              <a:rPr lang="cs-CZ" dirty="0" smtClean="0"/>
              <a:t>V koncových bodech intervalu budeme vyšetřovat velikosti vnitřních sil.</a:t>
            </a:r>
          </a:p>
          <a:p>
            <a:pPr marL="0" indent="0">
              <a:buNone/>
            </a:pPr>
            <a:r>
              <a:rPr lang="cs-CZ" dirty="0" smtClean="0"/>
              <a:t>Tyto body si očíslujeme. </a:t>
            </a:r>
          </a:p>
          <a:p>
            <a:pPr marL="0" indent="0">
              <a:buNone/>
            </a:pPr>
            <a:r>
              <a:rPr lang="cs-CZ" dirty="0" smtClean="0"/>
              <a:t>Zde </a:t>
            </a:r>
            <a:r>
              <a:rPr lang="cs-CZ" dirty="0"/>
              <a:t>pod silou F1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Podpory si označíme malými písmeny a, b. </a:t>
            </a:r>
          </a:p>
          <a:p>
            <a:pPr marL="0" indent="0">
              <a:buNone/>
            </a:pPr>
            <a:r>
              <a:rPr lang="cs-CZ" dirty="0" smtClean="0"/>
              <a:t>Dále zakreslíme reakce se šipkami předpokládaných výsledných směrů.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60" y="2633490"/>
            <a:ext cx="4803775" cy="2157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506" y="818652"/>
            <a:ext cx="3895725" cy="1884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311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26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2. Výpočet reakcí Az, Ay, Bz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88688"/>
            <a:ext cx="4038600" cy="5037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648200" y="818652"/>
                <a:ext cx="4424400" cy="5940792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dirty="0" smtClean="0">
                    <a:solidFill>
                      <a:schemeClr val="tx1"/>
                    </a:solidFill>
                  </a:rPr>
                  <a:t>a: F1 . 2 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– 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Bz . (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2+3) = 0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tx1"/>
                    </a:solidFill>
                  </a:rPr>
                  <a:t> 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Bz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𝐹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1 .  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(2+3)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15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.  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30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 </a:t>
                </a:r>
                <a:r>
                  <a:rPr lang="cs-CZ" u="sng" dirty="0" smtClean="0">
                    <a:solidFill>
                      <a:srgbClr val="FF0000"/>
                    </a:solidFill>
                  </a:rPr>
                  <a:t>6 kN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tx1"/>
                    </a:solidFill>
                  </a:rPr>
                  <a:t>    Az – F1 + Bz = 0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Az</a:t>
                </a:r>
                <a:r>
                  <a:rPr lang="cs-CZ" dirty="0" smtClean="0"/>
                  <a:t>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=</a:t>
                </a:r>
                <a:r>
                  <a:rPr lang="cs-CZ" dirty="0" smtClean="0"/>
                  <a:t> F1 -  Bz = 15 - 6 = </a:t>
                </a:r>
                <a:r>
                  <a:rPr lang="cs-CZ" u="sng" dirty="0" smtClean="0">
                    <a:solidFill>
                      <a:srgbClr val="FF0000"/>
                    </a:solidFill>
                  </a:rPr>
                  <a:t>9 kN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Ay = 0 kN</a:t>
                </a:r>
              </a:p>
              <a:p>
                <a:pPr marL="0" indent="0">
                  <a:buNone/>
                </a:pPr>
                <a:r>
                  <a:rPr lang="cs-CZ" dirty="0" smtClean="0"/>
                  <a:t>Svislá reakce v levé podpoře </a:t>
                </a:r>
              </a:p>
              <a:p>
                <a:pPr marL="0" indent="0">
                  <a:buNone/>
                </a:pPr>
                <a:r>
                  <a:rPr lang="cs-CZ" dirty="0" smtClean="0"/>
                  <a:t>Az = 9 kN a směřuje nahoru. V pravé Bz = 6 kN a také směřuje nahoru. Vodorovná reakce Ay = 0 kN.</a:t>
                </a:r>
                <a:endParaRPr lang="cs-CZ" dirty="0"/>
              </a:p>
            </p:txBody>
          </p:sp>
        </mc:Choice>
        <mc:Fallback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648200" y="818652"/>
                <a:ext cx="4424400" cy="5940792"/>
              </a:xfrm>
              <a:blipFill rotWithShape="1">
                <a:blip r:embed="rId2"/>
                <a:stretch>
                  <a:fillRect l="-2897" t="-923" r="-20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68712"/>
            <a:ext cx="4803775" cy="2157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4945392" y="2189458"/>
            <a:ext cx="0" cy="360048"/>
          </a:xfrm>
          <a:prstGeom prst="straightConnector1">
            <a:avLst/>
          </a:prstGeom>
          <a:ln w="28575">
            <a:solidFill>
              <a:schemeClr val="tx1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hnutá šipka 6"/>
          <p:cNvSpPr>
            <a:spLocks noChangeAspect="1"/>
          </p:cNvSpPr>
          <p:nvPr/>
        </p:nvSpPr>
        <p:spPr>
          <a:xfrm>
            <a:off x="4616895" y="826727"/>
            <a:ext cx="237680" cy="253705"/>
          </a:xfrm>
          <a:prstGeom prst="bentArrow">
            <a:avLst/>
          </a:prstGeom>
          <a:solidFill>
            <a:schemeClr val="tx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616895" y="3426125"/>
            <a:ext cx="398056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385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26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3. Výpočet a obrazec posouvajících sil</a:t>
            </a: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161412" y="908664"/>
            <a:ext cx="4038600" cy="567075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211016" y="1088690"/>
            <a:ext cx="4771572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Val  = 0 kN</a:t>
            </a:r>
          </a:p>
          <a:p>
            <a:pPr marL="0" indent="0">
              <a:buNone/>
            </a:pPr>
            <a:r>
              <a:rPr lang="cs-CZ" dirty="0" smtClean="0"/>
              <a:t>Vap = Val + Az = 0 + 9 = 9 kN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V1l = Vap = 9 kN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V1p = V1l – F1 = 9 – 15 = - 6 kN</a:t>
            </a:r>
          </a:p>
          <a:p>
            <a:pPr marL="0" indent="0">
              <a:buNone/>
            </a:pPr>
            <a:r>
              <a:rPr lang="cs-CZ" dirty="0" smtClean="0"/>
              <a:t>Vbl = V1p = - 6 kN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Vbp = Vbl + Bz = - 6 + 6 = 0 kN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600" i="1" u="sng" dirty="0" smtClean="0"/>
              <a:t>Vysvětlení značení posouvajících sil:</a:t>
            </a:r>
            <a:endParaRPr lang="cs-CZ" sz="2600" i="1" u="sng" dirty="0"/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Val   - </a:t>
            </a:r>
            <a:r>
              <a:rPr lang="cs-CZ" sz="2400" dirty="0" smtClean="0">
                <a:solidFill>
                  <a:schemeClr val="tx1"/>
                </a:solidFill>
              </a:rPr>
              <a:t>posouvající síla v bodě „a“ zleva</a:t>
            </a:r>
          </a:p>
          <a:p>
            <a:pPr marL="0" indent="0">
              <a:buNone/>
            </a:pPr>
            <a:r>
              <a:rPr lang="cs-CZ" dirty="0" smtClean="0"/>
              <a:t>V1p - </a:t>
            </a:r>
            <a:r>
              <a:rPr lang="cs-CZ" sz="2400" dirty="0"/>
              <a:t>posouvající síla v bodě </a:t>
            </a:r>
            <a:r>
              <a:rPr lang="cs-CZ" sz="2400" dirty="0" smtClean="0"/>
              <a:t>„1“ zprava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252" y="2442368"/>
            <a:ext cx="3832766" cy="2239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25" y="715831"/>
            <a:ext cx="4298784" cy="16833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2563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26"/>
          </a:xfrm>
        </p:spPr>
        <p:txBody>
          <a:bodyPr>
            <a:normAutofit/>
          </a:bodyPr>
          <a:lstStyle/>
          <a:p>
            <a:pPr algn="l"/>
            <a:r>
              <a:rPr lang="cs-CZ" sz="3200" dirty="0"/>
              <a:t>4. Přechodný průřez P.P.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161412" y="908664"/>
            <a:ext cx="4038600" cy="56707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211016" y="1088690"/>
            <a:ext cx="468062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Přechodný průřez se nachází v místě kde je posouvající síla rovna „0“.</a:t>
            </a:r>
          </a:p>
          <a:p>
            <a:pPr marL="0" indent="0">
              <a:buNone/>
            </a:pPr>
            <a:r>
              <a:rPr lang="cs-CZ" dirty="0"/>
              <a:t>V </a:t>
            </a:r>
            <a:r>
              <a:rPr lang="cs-CZ" dirty="0" smtClean="0"/>
              <a:t>přechodném </a:t>
            </a:r>
            <a:r>
              <a:rPr lang="cs-CZ" dirty="0"/>
              <a:t>průřezu se nachází maximální moment.</a:t>
            </a:r>
          </a:p>
          <a:p>
            <a:pPr marL="0" indent="0">
              <a:buNone/>
            </a:pPr>
            <a:r>
              <a:rPr lang="cs-CZ" dirty="0"/>
              <a:t>V tomto řešení se P.P. nachází pod silou F1.</a:t>
            </a:r>
          </a:p>
          <a:p>
            <a:pPr marL="0" indent="0">
              <a:buNone/>
            </a:pPr>
            <a:r>
              <a:rPr lang="cs-CZ" dirty="0"/>
              <a:t>P.P. leží ve vzdálenosti 2 m napravo od podpory „a“.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252" y="2442368"/>
            <a:ext cx="3832766" cy="2239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25" y="715831"/>
            <a:ext cx="4298784" cy="16833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9010" y="3315382"/>
            <a:ext cx="603250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1991" y="3428206"/>
            <a:ext cx="554037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7573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26"/>
          </a:xfrm>
        </p:spPr>
        <p:txBody>
          <a:bodyPr>
            <a:normAutofit/>
          </a:bodyPr>
          <a:lstStyle/>
          <a:p>
            <a:pPr algn="l"/>
            <a:r>
              <a:rPr lang="cs-CZ" sz="3200" dirty="0"/>
              <a:t>5. Výpočet a obrazec momentů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161412" y="908664"/>
            <a:ext cx="4038600" cy="56707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211016" y="1088690"/>
            <a:ext cx="468062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Ma = 0 kN, Mb = 0 kN</a:t>
            </a:r>
          </a:p>
          <a:p>
            <a:pPr marL="0" indent="0">
              <a:buNone/>
            </a:pPr>
            <a:r>
              <a:rPr lang="cs-CZ" dirty="0"/>
              <a:t>Velikost momentu v bodě „1“ musí být při výpočtu zleva i zprava shodná.</a:t>
            </a:r>
          </a:p>
          <a:p>
            <a:pPr marL="0" indent="0">
              <a:buNone/>
            </a:pPr>
            <a:r>
              <a:rPr lang="cs-CZ" dirty="0"/>
              <a:t>Moment v bodě 1 zleva:</a:t>
            </a:r>
          </a:p>
          <a:p>
            <a:pPr marL="0" indent="0">
              <a:buNone/>
            </a:pPr>
            <a:r>
              <a:rPr lang="cs-CZ" dirty="0"/>
              <a:t>M1 = </a:t>
            </a:r>
            <a:r>
              <a:rPr lang="cs-CZ" dirty="0" err="1" smtClean="0"/>
              <a:t>Az</a:t>
            </a:r>
            <a:r>
              <a:rPr lang="cs-CZ" dirty="0" smtClean="0"/>
              <a:t> . 2 </a:t>
            </a:r>
            <a:r>
              <a:rPr lang="cs-CZ" dirty="0"/>
              <a:t>= </a:t>
            </a:r>
            <a:r>
              <a:rPr lang="cs-CZ" dirty="0" smtClean="0"/>
              <a:t>9 . 2 </a:t>
            </a:r>
            <a:r>
              <a:rPr lang="cs-CZ" dirty="0"/>
              <a:t>= 18 kNm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Moment v bodě 1 zprava:</a:t>
            </a:r>
          </a:p>
          <a:p>
            <a:pPr marL="0" indent="0">
              <a:buNone/>
            </a:pPr>
            <a:r>
              <a:rPr lang="cs-CZ" dirty="0"/>
              <a:t>M1 = </a:t>
            </a:r>
            <a:r>
              <a:rPr lang="cs-CZ" dirty="0" smtClean="0"/>
              <a:t>Bz . 3 </a:t>
            </a:r>
            <a:r>
              <a:rPr lang="cs-CZ"/>
              <a:t>= </a:t>
            </a:r>
            <a:r>
              <a:rPr lang="cs-CZ" smtClean="0"/>
              <a:t>6 . 3 </a:t>
            </a:r>
            <a:r>
              <a:rPr lang="cs-CZ" dirty="0"/>
              <a:t>= 18 kNm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25" y="715831"/>
            <a:ext cx="4298784" cy="16833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412" y="2438868"/>
            <a:ext cx="3970669" cy="223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72000" y="4959204"/>
            <a:ext cx="244475" cy="261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hnutá šipka 10"/>
          <p:cNvSpPr>
            <a:spLocks noChangeAspect="1"/>
          </p:cNvSpPr>
          <p:nvPr/>
        </p:nvSpPr>
        <p:spPr>
          <a:xfrm>
            <a:off x="4217869" y="3429508"/>
            <a:ext cx="237680" cy="253705"/>
          </a:xfrm>
          <a:prstGeom prst="bentArrow">
            <a:avLst/>
          </a:prstGeom>
          <a:solidFill>
            <a:schemeClr val="tx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0121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329</TotalTime>
  <Words>480</Words>
  <Application>Microsoft Office PowerPoint</Application>
  <PresentationFormat>Předvádění na obrazovce (4:3)</PresentationFormat>
  <Paragraphs>71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Postup výpočtu vnitřních sil</vt:lpstr>
      <vt:lpstr>Zadání příkladu</vt:lpstr>
      <vt:lpstr>1. Popis zadání</vt:lpstr>
      <vt:lpstr>2. Výpočet reakcí Az, Ay, Bz</vt:lpstr>
      <vt:lpstr>3. Výpočet a obrazec posouvajících sil</vt:lpstr>
      <vt:lpstr>4. Přechodný průřez P.P.</vt:lpstr>
      <vt:lpstr>5. Výpočet a obrazec momentů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Michal</dc:creator>
  <cp:lastModifiedBy>Ludmila Moličová</cp:lastModifiedBy>
  <cp:revision>61</cp:revision>
  <dcterms:created xsi:type="dcterms:W3CDTF">2013-12-25T18:40:48Z</dcterms:created>
  <dcterms:modified xsi:type="dcterms:W3CDTF">2014-01-20T14:00:14Z</dcterms:modified>
</cp:coreProperties>
</file>