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69" r:id="rId3"/>
    <p:sldId id="272" r:id="rId4"/>
    <p:sldId id="264" r:id="rId5"/>
    <p:sldId id="273" r:id="rId6"/>
    <p:sldId id="274" r:id="rId7"/>
    <p:sldId id="275" r:id="rId8"/>
    <p:sldId id="276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38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676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20.1.2014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823389039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VY_32_INOVACE_06-17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10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Konzola - vnitřní síly – V, M, 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Osamělé </a:t>
            </a:r>
            <a:r>
              <a:rPr lang="cs-CZ" b="1" dirty="0" smtClean="0">
                <a:solidFill>
                  <a:srgbClr val="002060"/>
                </a:solidFill>
              </a:rPr>
              <a:t>břemeno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a vynášení vnitřních sil V, M, N 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do obrazců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9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Konzola – konzolový nosník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Konzola je nosník přímý dokonale vetknutý na jednom a volný na druhém konci</a:t>
            </a:r>
          </a:p>
          <a:p>
            <a:r>
              <a:rPr lang="cs-CZ" dirty="0" smtClean="0"/>
              <a:t>Vnitřní síly V, M, N se počítají zpravidla vždy od volného konce</a:t>
            </a:r>
          </a:p>
          <a:p>
            <a:r>
              <a:rPr lang="cs-CZ" dirty="0" smtClean="0"/>
              <a:t>V tomto případě nemusíme řešit předem hodnoty složek reakcí</a:t>
            </a:r>
          </a:p>
          <a:p>
            <a:r>
              <a:rPr lang="cs-CZ" dirty="0" smtClean="0"/>
              <a:t>Reakce nosníku ve vetknutí jsou stejně veliké jako hodnoty V, M, N v průřezu ležícím nekonečně blízko vetknutí a uvádějí je do rovnováhy</a:t>
            </a:r>
          </a:p>
        </p:txBody>
      </p:sp>
    </p:spTree>
    <p:extLst>
      <p:ext uri="{BB962C8B-B14F-4D97-AF65-F5344CB8AC3E}">
        <p14:creationId xmlns:p14="http://schemas.microsoft.com/office/powerpoint/2010/main" val="428674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Znaménková dohoda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Postupujeme-li při výpočtu z </a:t>
            </a:r>
            <a:r>
              <a:rPr lang="cs-CZ" dirty="0" smtClean="0"/>
              <a:t>pravé </a:t>
            </a:r>
            <a:r>
              <a:rPr lang="cs-CZ" dirty="0"/>
              <a:t>strany (</a:t>
            </a:r>
            <a:r>
              <a:rPr lang="cs-CZ" dirty="0" smtClean="0"/>
              <a:t>zprava</a:t>
            </a:r>
            <a:r>
              <a:rPr lang="cs-CZ" dirty="0"/>
              <a:t>) mají vnitřní </a:t>
            </a:r>
            <a:r>
              <a:rPr lang="cs-CZ" dirty="0" smtClean="0"/>
              <a:t>síly kladný </a:t>
            </a:r>
            <a:r>
              <a:rPr lang="cs-CZ" dirty="0"/>
              <a:t>smysl podle této znaménkové </a:t>
            </a:r>
            <a:r>
              <a:rPr lang="cs-CZ" dirty="0" smtClean="0"/>
              <a:t>úmluvy takto viz obrázek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3494087" cy="437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904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Určete průběh vnitřních sil V, M, N na konzole vyložené 4 m. </a:t>
            </a:r>
          </a:p>
          <a:p>
            <a:pPr marL="0" indent="0">
              <a:buNone/>
            </a:pPr>
            <a:r>
              <a:rPr lang="cs-CZ" dirty="0" smtClean="0"/>
              <a:t>Zatížena je  jedním osamělým břemenem o velikosti 3 kN.</a:t>
            </a:r>
          </a:p>
          <a:p>
            <a:pPr marL="0" indent="0">
              <a:buNone/>
            </a:pPr>
            <a:r>
              <a:rPr lang="cs-CZ" dirty="0" smtClean="0"/>
              <a:t>Břemeno je  umístěné 3 m od vetknutí.</a:t>
            </a:r>
            <a:endParaRPr lang="cs-CZ" dirty="0"/>
          </a:p>
        </p:txBody>
      </p:sp>
      <p:cxnSp>
        <p:nvCxnSpPr>
          <p:cNvPr id="5" name="Přímá spojnice 4"/>
          <p:cNvCxnSpPr>
            <a:cxnSpLocks/>
          </p:cNvCxnSpPr>
          <p:nvPr/>
        </p:nvCxnSpPr>
        <p:spPr>
          <a:xfrm>
            <a:off x="960036" y="1912687"/>
            <a:ext cx="0" cy="1715627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headEnd type="none" w="med" len="med"/>
            <a:tailEnd type="none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6" name="Přímá spojnice 5"/>
          <p:cNvCxnSpPr>
            <a:cxnSpLocks/>
          </p:cNvCxnSpPr>
          <p:nvPr/>
        </p:nvCxnSpPr>
        <p:spPr>
          <a:xfrm>
            <a:off x="963857" y="2671314"/>
            <a:ext cx="2880384" cy="0"/>
          </a:xfrm>
          <a:prstGeom prst="line">
            <a:avLst/>
          </a:prstGeom>
          <a:noFill/>
          <a:ln w="38100" cap="flat" cmpd="sng" algn="ctr">
            <a:solidFill>
              <a:schemeClr val="tx1"/>
            </a:solidFill>
            <a:prstDash val="solid"/>
            <a:headEnd type="diamond" w="med" len="med"/>
            <a:tailEnd type="diamond" w="med" len="me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</p:cxnSp>
      <p:cxnSp>
        <p:nvCxnSpPr>
          <p:cNvPr id="7" name="Přímá spojnice 6"/>
          <p:cNvCxnSpPr>
            <a:cxnSpLocks/>
          </p:cNvCxnSpPr>
          <p:nvPr/>
        </p:nvCxnSpPr>
        <p:spPr>
          <a:xfrm flipV="1">
            <a:off x="914578" y="3368161"/>
            <a:ext cx="3033803" cy="1992"/>
          </a:xfrm>
          <a:prstGeom prst="line">
            <a:avLst/>
          </a:prstGeom>
          <a:noFill/>
          <a:ln w="1905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8" name="Přímá spojnice 7"/>
          <p:cNvCxnSpPr>
            <a:cxnSpLocks/>
          </p:cNvCxnSpPr>
          <p:nvPr/>
        </p:nvCxnSpPr>
        <p:spPr>
          <a:xfrm>
            <a:off x="3844241" y="3124302"/>
            <a:ext cx="0" cy="357777"/>
          </a:xfrm>
          <a:prstGeom prst="line">
            <a:avLst/>
          </a:prstGeom>
          <a:noFill/>
          <a:ln w="1905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9" name="Přímá spojnice 8"/>
          <p:cNvCxnSpPr>
            <a:cxnSpLocks/>
          </p:cNvCxnSpPr>
          <p:nvPr/>
        </p:nvCxnSpPr>
        <p:spPr>
          <a:xfrm flipH="1">
            <a:off x="855896" y="3286417"/>
            <a:ext cx="208280" cy="167470"/>
          </a:xfrm>
          <a:prstGeom prst="line">
            <a:avLst/>
          </a:prstGeom>
          <a:noFill/>
          <a:ln w="1905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0" name="Přímá spojnice 9"/>
          <p:cNvCxnSpPr>
            <a:cxnSpLocks/>
          </p:cNvCxnSpPr>
          <p:nvPr/>
        </p:nvCxnSpPr>
        <p:spPr>
          <a:xfrm flipH="1">
            <a:off x="3740101" y="3274901"/>
            <a:ext cx="208280" cy="167470"/>
          </a:xfrm>
          <a:prstGeom prst="line">
            <a:avLst/>
          </a:prstGeom>
          <a:noFill/>
          <a:ln w="1905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1" name="Přímá spojnice se šipkou 10"/>
          <p:cNvCxnSpPr>
            <a:cxnSpLocks/>
          </p:cNvCxnSpPr>
          <p:nvPr/>
        </p:nvCxnSpPr>
        <p:spPr>
          <a:xfrm>
            <a:off x="3124145" y="1983538"/>
            <a:ext cx="0" cy="687776"/>
          </a:xfrm>
          <a:prstGeom prst="straightConnector1">
            <a:avLst/>
          </a:prstGeom>
          <a:noFill/>
          <a:ln w="38100" cap="flat" cmpd="sng" algn="ctr">
            <a:solidFill>
              <a:schemeClr val="tx2"/>
            </a:solidFill>
            <a:prstDash val="solid"/>
            <a:tailEnd type="arrow"/>
          </a:ln>
          <a:effectLst/>
        </p:spPr>
      </p:cxnSp>
      <p:sp>
        <p:nvSpPr>
          <p:cNvPr id="12" name="TextovéPole 11"/>
          <p:cNvSpPr txBox="1"/>
          <p:nvPr/>
        </p:nvSpPr>
        <p:spPr>
          <a:xfrm>
            <a:off x="3124145" y="1935521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sz="1000" b="1" dirty="0" smtClean="0"/>
              <a:t>1</a:t>
            </a:r>
            <a:r>
              <a:rPr lang="cs-CZ" b="1" dirty="0" smtClean="0"/>
              <a:t>= 3 kN</a:t>
            </a:r>
            <a:endParaRPr lang="cs-CZ" b="1" dirty="0"/>
          </a:p>
        </p:txBody>
      </p:sp>
      <p:cxnSp>
        <p:nvCxnSpPr>
          <p:cNvPr id="13" name="Přímá spojnice 12"/>
          <p:cNvCxnSpPr/>
          <p:nvPr/>
        </p:nvCxnSpPr>
        <p:spPr>
          <a:xfrm rot="2700000">
            <a:off x="825706" y="1886090"/>
            <a:ext cx="0" cy="390749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4" name="Přímá spojnice 13"/>
          <p:cNvCxnSpPr/>
          <p:nvPr/>
        </p:nvCxnSpPr>
        <p:spPr>
          <a:xfrm rot="2700000">
            <a:off x="821886" y="2185067"/>
            <a:ext cx="0" cy="390749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5" name="Přímá spojnice 14"/>
          <p:cNvCxnSpPr/>
          <p:nvPr/>
        </p:nvCxnSpPr>
        <p:spPr>
          <a:xfrm rot="2700000">
            <a:off x="825706" y="2458442"/>
            <a:ext cx="0" cy="390749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6" name="Přímá spojnice 15"/>
          <p:cNvCxnSpPr/>
          <p:nvPr/>
        </p:nvCxnSpPr>
        <p:spPr>
          <a:xfrm rot="2700000">
            <a:off x="818044" y="2744969"/>
            <a:ext cx="0" cy="390749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7" name="Přímá spojnice 16"/>
          <p:cNvCxnSpPr/>
          <p:nvPr/>
        </p:nvCxnSpPr>
        <p:spPr>
          <a:xfrm rot="2700000">
            <a:off x="818043" y="3036627"/>
            <a:ext cx="0" cy="390749"/>
          </a:xfrm>
          <a:prstGeom prst="line">
            <a:avLst/>
          </a:prstGeom>
          <a:noFill/>
          <a:ln w="28575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8" name="Přímá spojnice 17"/>
          <p:cNvCxnSpPr>
            <a:cxnSpLocks/>
          </p:cNvCxnSpPr>
          <p:nvPr/>
        </p:nvCxnSpPr>
        <p:spPr>
          <a:xfrm flipH="1">
            <a:off x="3020005" y="3286489"/>
            <a:ext cx="208280" cy="167470"/>
          </a:xfrm>
          <a:prstGeom prst="line">
            <a:avLst/>
          </a:prstGeom>
          <a:noFill/>
          <a:ln w="19050" cap="flat" cmpd="sng" algn="ctr">
            <a:solidFill>
              <a:schemeClr val="tx1"/>
            </a:solidFill>
            <a:prstDash val="solid"/>
          </a:ln>
          <a:effectLst/>
        </p:spPr>
      </p:cxnSp>
      <p:cxnSp>
        <p:nvCxnSpPr>
          <p:cNvPr id="19" name="Přímá spojnice 18"/>
          <p:cNvCxnSpPr>
            <a:cxnSpLocks/>
          </p:cNvCxnSpPr>
          <p:nvPr/>
        </p:nvCxnSpPr>
        <p:spPr>
          <a:xfrm>
            <a:off x="3124145" y="3135890"/>
            <a:ext cx="0" cy="357777"/>
          </a:xfrm>
          <a:prstGeom prst="line">
            <a:avLst/>
          </a:prstGeom>
          <a:noFill/>
          <a:ln w="19050" cap="flat" cmpd="sng" algn="ctr">
            <a:solidFill>
              <a:schemeClr val="tx1"/>
            </a:solidFill>
            <a:prstDash val="solid"/>
          </a:ln>
          <a:effectLst/>
        </p:spPr>
      </p:cxnSp>
      <p:sp>
        <p:nvSpPr>
          <p:cNvPr id="20" name="TextovéPole 19"/>
          <p:cNvSpPr txBox="1"/>
          <p:nvPr/>
        </p:nvSpPr>
        <p:spPr>
          <a:xfrm>
            <a:off x="1734243" y="2933859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28285" y="293385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1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1. Popis zadání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4038600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18652"/>
            <a:ext cx="442440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Číslování je vhodné začít od volného konce.</a:t>
            </a:r>
          </a:p>
          <a:p>
            <a:pPr marL="0" indent="0">
              <a:buNone/>
            </a:pPr>
            <a:r>
              <a:rPr lang="cs-CZ" dirty="0" smtClean="0"/>
              <a:t>Vetknutí </a:t>
            </a:r>
            <a:r>
              <a:rPr lang="cs-CZ" dirty="0"/>
              <a:t>si označíme </a:t>
            </a:r>
            <a:r>
              <a:rPr lang="cs-CZ" dirty="0" smtClean="0"/>
              <a:t>malým písmenem a.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Dále zakreslíme reakce se šipkami předpokládaných výsledných směrů.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20" y="3308980"/>
            <a:ext cx="3913187" cy="181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04" y="1196752"/>
            <a:ext cx="3462337" cy="180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3793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2. Výpočet a obrazec posouvajících sil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7715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V1p   = 0 kN</a:t>
            </a:r>
          </a:p>
          <a:p>
            <a:pPr marL="0" indent="0">
              <a:buNone/>
            </a:pPr>
            <a:r>
              <a:rPr lang="cs-CZ" dirty="0" smtClean="0"/>
              <a:t>V1l = V1p = 0 kN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V2p  = V1l = 0 kN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V2l = V2p + F1 = 0 + 3 = 3 kN</a:t>
            </a:r>
          </a:p>
          <a:p>
            <a:pPr marL="0" indent="0">
              <a:buNone/>
            </a:pPr>
            <a:r>
              <a:rPr lang="cs-CZ" dirty="0" smtClean="0"/>
              <a:t>Val   = V2p = 3 kN</a:t>
            </a:r>
          </a:p>
          <a:p>
            <a:pPr marL="0" indent="0">
              <a:buNone/>
            </a:pPr>
            <a:r>
              <a:rPr lang="cs-CZ" dirty="0" smtClean="0"/>
              <a:t>Reakce </a:t>
            </a:r>
            <a:r>
              <a:rPr lang="cs-CZ" dirty="0"/>
              <a:t>Az musí uvést soustavu do </a:t>
            </a:r>
            <a:r>
              <a:rPr lang="cs-CZ" dirty="0" smtClean="0"/>
              <a:t>rovnováhy tzn. Vap = 0: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Vap = Val </a:t>
            </a:r>
            <a:r>
              <a:rPr lang="cs-CZ" dirty="0"/>
              <a:t>-</a:t>
            </a:r>
            <a:r>
              <a:rPr lang="cs-CZ" dirty="0" smtClean="0">
                <a:solidFill>
                  <a:schemeClr val="tx1"/>
                </a:solidFill>
              </a:rPr>
              <a:t> Az = 0 kN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Val = </a:t>
            </a:r>
            <a:r>
              <a:rPr lang="cs-CZ" dirty="0" smtClean="0">
                <a:solidFill>
                  <a:srgbClr val="FF0000"/>
                </a:solidFill>
              </a:rPr>
              <a:t>Az =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3 kN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3913187" cy="343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1316"/>
            <a:ext cx="1746656" cy="2185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077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2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3. </a:t>
            </a:r>
            <a:r>
              <a:rPr lang="cs-CZ" sz="3200" dirty="0"/>
              <a:t>Výpočet a obrazec momentů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61412" y="908664"/>
            <a:ext cx="4038600" cy="56707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211016" y="1088690"/>
            <a:ext cx="468062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M1 </a:t>
            </a:r>
            <a:r>
              <a:rPr lang="cs-CZ" dirty="0"/>
              <a:t>= 0 </a:t>
            </a:r>
            <a:r>
              <a:rPr lang="cs-CZ" dirty="0" smtClean="0"/>
              <a:t>kNm</a:t>
            </a:r>
          </a:p>
          <a:p>
            <a:pPr marL="0" indent="0">
              <a:buNone/>
            </a:pPr>
            <a:r>
              <a:rPr lang="cs-CZ" dirty="0" smtClean="0"/>
              <a:t>M2 </a:t>
            </a:r>
            <a:r>
              <a:rPr lang="cs-CZ" dirty="0"/>
              <a:t>= 0 </a:t>
            </a:r>
            <a:r>
              <a:rPr lang="cs-CZ" dirty="0" err="1" smtClean="0"/>
              <a:t>kNm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Moment </a:t>
            </a:r>
            <a:r>
              <a:rPr lang="cs-CZ" dirty="0"/>
              <a:t>v bodě </a:t>
            </a:r>
            <a:r>
              <a:rPr lang="cs-CZ" dirty="0" smtClean="0"/>
              <a:t>a zprava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 smtClean="0"/>
              <a:t>Map </a:t>
            </a:r>
            <a:r>
              <a:rPr lang="cs-CZ" dirty="0"/>
              <a:t>= </a:t>
            </a:r>
            <a:r>
              <a:rPr lang="cs-CZ" dirty="0" smtClean="0"/>
              <a:t>- F1 . 3 </a:t>
            </a:r>
            <a:r>
              <a:rPr lang="cs-CZ" dirty="0"/>
              <a:t>= </a:t>
            </a:r>
            <a:r>
              <a:rPr lang="cs-CZ" dirty="0" smtClean="0"/>
              <a:t>3 . 3 </a:t>
            </a:r>
            <a:r>
              <a:rPr lang="cs-CZ" dirty="0"/>
              <a:t>= </a:t>
            </a:r>
            <a:r>
              <a:rPr lang="cs-CZ" dirty="0" smtClean="0"/>
              <a:t>- 9 </a:t>
            </a:r>
            <a:r>
              <a:rPr lang="cs-CZ" dirty="0"/>
              <a:t>kNm</a:t>
            </a:r>
          </a:p>
          <a:p>
            <a:pPr marL="0" indent="0">
              <a:buNone/>
            </a:pPr>
            <a:r>
              <a:rPr lang="cs-CZ" dirty="0" smtClean="0"/>
              <a:t>Moment Ma </a:t>
            </a:r>
            <a:r>
              <a:rPr lang="cs-CZ" dirty="0"/>
              <a:t>musí uvést soustavu do rovnováhy tzn. </a:t>
            </a:r>
            <a:r>
              <a:rPr lang="cs-CZ" dirty="0" err="1" smtClean="0"/>
              <a:t>Mal</a:t>
            </a:r>
            <a:r>
              <a:rPr lang="cs-CZ" dirty="0" smtClean="0"/>
              <a:t> </a:t>
            </a:r>
            <a:r>
              <a:rPr lang="cs-CZ" dirty="0"/>
              <a:t>= 0:</a:t>
            </a:r>
          </a:p>
          <a:p>
            <a:pPr marL="0" indent="0">
              <a:buNone/>
            </a:pPr>
            <a:r>
              <a:rPr lang="cs-CZ" dirty="0" err="1" smtClean="0"/>
              <a:t>Mal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Map </a:t>
            </a:r>
            <a:r>
              <a:rPr lang="cs-CZ" dirty="0"/>
              <a:t>- </a:t>
            </a:r>
            <a:r>
              <a:rPr lang="cs-CZ" dirty="0" smtClean="0"/>
              <a:t>Ma </a:t>
            </a:r>
            <a:r>
              <a:rPr lang="cs-CZ" dirty="0"/>
              <a:t>= 0 </a:t>
            </a:r>
            <a:r>
              <a:rPr lang="cs-CZ" dirty="0" smtClean="0"/>
              <a:t>kNm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</a:t>
            </a:r>
            <a:r>
              <a:rPr lang="cs-CZ" dirty="0" smtClean="0"/>
              <a:t>Map </a:t>
            </a:r>
            <a:r>
              <a:rPr lang="cs-CZ" dirty="0"/>
              <a:t>= </a:t>
            </a:r>
            <a:r>
              <a:rPr lang="cs-CZ" dirty="0" smtClean="0">
                <a:solidFill>
                  <a:srgbClr val="FF0000"/>
                </a:solidFill>
              </a:rPr>
              <a:t>Ma </a:t>
            </a:r>
            <a:r>
              <a:rPr lang="cs-CZ" dirty="0">
                <a:solidFill>
                  <a:srgbClr val="FF0000"/>
                </a:solidFill>
              </a:rPr>
              <a:t>= </a:t>
            </a:r>
            <a:r>
              <a:rPr lang="cs-CZ" u="sng" dirty="0" smtClean="0">
                <a:solidFill>
                  <a:srgbClr val="FF0000"/>
                </a:solidFill>
              </a:rPr>
              <a:t>- 9 kNm</a:t>
            </a:r>
            <a:endParaRPr lang="cs-CZ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06122"/>
            <a:ext cx="3913187" cy="446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67262" y="2586156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5243"/>
            <a:ext cx="1743075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3237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Shrnutí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zjistíme velikost </a:t>
            </a:r>
            <a:r>
              <a:rPr lang="cs-CZ" dirty="0" smtClean="0">
                <a:hlinkClick r:id="rId2" action="ppaction://hlinksldjump"/>
              </a:rPr>
              <a:t>reakcí</a:t>
            </a:r>
            <a:r>
              <a:rPr lang="cs-CZ" dirty="0" smtClean="0"/>
              <a:t> na konzole?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</a:t>
            </a:r>
            <a:r>
              <a:rPr lang="cs-CZ" dirty="0" smtClean="0">
                <a:hlinkClick r:id="rId3" action="ppaction://hlinksldjump"/>
              </a:rPr>
              <a:t>obrazec</a:t>
            </a:r>
            <a:r>
              <a:rPr lang="cs-CZ" dirty="0" smtClean="0"/>
              <a:t> znaménkové dohody pro postup výpočtu z pravé strany.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vynášíme v obrazci kladný smysl </a:t>
            </a:r>
            <a:r>
              <a:rPr lang="cs-CZ" dirty="0" smtClean="0">
                <a:hlinkClick r:id="rId4" action="ppaction://hlinksldjump"/>
              </a:rPr>
              <a:t>posouvajících</a:t>
            </a:r>
            <a:r>
              <a:rPr lang="cs-CZ" dirty="0" smtClean="0"/>
              <a:t>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Kam </a:t>
            </a:r>
            <a:r>
              <a:rPr lang="cs-CZ" dirty="0"/>
              <a:t>vynášíme v obrazci kladný smysl </a:t>
            </a:r>
            <a:r>
              <a:rPr lang="cs-CZ" dirty="0" smtClean="0">
                <a:hlinkClick r:id="rId5" action="ppaction://hlinksldjump"/>
              </a:rPr>
              <a:t>momentů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050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– 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449</TotalTime>
  <Words>431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Konzola - vnitřní síly – V, M, N</vt:lpstr>
      <vt:lpstr>Konzola – konzolový nosník</vt:lpstr>
      <vt:lpstr>Znaménková dohoda</vt:lpstr>
      <vt:lpstr>Zadání příkladu</vt:lpstr>
      <vt:lpstr>1. Popis zadání</vt:lpstr>
      <vt:lpstr>2. Výpočet a obrazec posouvajících sil</vt:lpstr>
      <vt:lpstr>3. Výpočet a obrazec momentů</vt:lpstr>
      <vt:lpstr>Shrnutí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Ludmila Moličová</cp:lastModifiedBy>
  <cp:revision>67</cp:revision>
  <dcterms:created xsi:type="dcterms:W3CDTF">2013-12-26T09:05:21Z</dcterms:created>
  <dcterms:modified xsi:type="dcterms:W3CDTF">2014-01-20T14:15:45Z</dcterms:modified>
</cp:coreProperties>
</file>