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3" r:id="rId3"/>
    <p:sldId id="256" r:id="rId4"/>
    <p:sldId id="257" r:id="rId5"/>
    <p:sldId id="258" r:id="rId6"/>
    <p:sldId id="259" r:id="rId7"/>
    <p:sldId id="261" r:id="rId8"/>
    <p:sldId id="287" r:id="rId9"/>
    <p:sldId id="263" r:id="rId10"/>
    <p:sldId id="264" r:id="rId11"/>
    <p:sldId id="298" r:id="rId12"/>
    <p:sldId id="299" r:id="rId13"/>
    <p:sldId id="305" r:id="rId14"/>
    <p:sldId id="306" r:id="rId15"/>
    <p:sldId id="265" r:id="rId16"/>
    <p:sldId id="273" r:id="rId17"/>
    <p:sldId id="283" r:id="rId18"/>
    <p:sldId id="290" r:id="rId19"/>
    <p:sldId id="301" r:id="rId20"/>
    <p:sldId id="266" r:id="rId21"/>
    <p:sldId id="267" r:id="rId22"/>
    <p:sldId id="268" r:id="rId23"/>
    <p:sldId id="269" r:id="rId24"/>
    <p:sldId id="275" r:id="rId25"/>
    <p:sldId id="271" r:id="rId26"/>
    <p:sldId id="274" r:id="rId27"/>
    <p:sldId id="278" r:id="rId28"/>
    <p:sldId id="279" r:id="rId29"/>
    <p:sldId id="280" r:id="rId30"/>
    <p:sldId id="281" r:id="rId31"/>
    <p:sldId id="277" r:id="rId32"/>
    <p:sldId id="276" r:id="rId33"/>
    <p:sldId id="284" r:id="rId34"/>
    <p:sldId id="286" r:id="rId35"/>
    <p:sldId id="288" r:id="rId36"/>
    <p:sldId id="289" r:id="rId37"/>
    <p:sldId id="291" r:id="rId38"/>
    <p:sldId id="292" r:id="rId39"/>
    <p:sldId id="293" r:id="rId40"/>
    <p:sldId id="294" r:id="rId41"/>
    <p:sldId id="297" r:id="rId42"/>
    <p:sldId id="296" r:id="rId43"/>
    <p:sldId id="302" r:id="rId44"/>
    <p:sldId id="300" r:id="rId45"/>
    <p:sldId id="307" r:id="rId4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604" autoAdjust="0"/>
  </p:normalViewPr>
  <p:slideViewPr>
    <p:cSldViewPr>
      <p:cViewPr varScale="1">
        <p:scale>
          <a:sx n="79" d="100"/>
          <a:sy n="79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7550-0B3F-4A04-BC00-3EC54064C79A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8E68B-A2FF-46C1-890F-D807874EE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0.xml"/><Relationship Id="rId4" Type="http://schemas.openxmlformats.org/officeDocument/2006/relationships/slide" Target="slide2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0.xml"/><Relationship Id="rId4" Type="http://schemas.openxmlformats.org/officeDocument/2006/relationships/slide" Target="slide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9.xml"/><Relationship Id="rId4" Type="http://schemas.openxmlformats.org/officeDocument/2006/relationships/slide" Target="slide3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7" Type="http://schemas.openxmlformats.org/officeDocument/2006/relationships/slide" Target="slide45.xml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4.xml"/><Relationship Id="rId5" Type="http://schemas.openxmlformats.org/officeDocument/2006/relationships/slide" Target="slide43.xml"/><Relationship Id="rId4" Type="http://schemas.openxmlformats.org/officeDocument/2006/relationships/slide" Target="slide4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a/AfricaCIA-HiRes.jpg" TargetMode="External"/><Relationship Id="rId2" Type="http://schemas.openxmlformats.org/officeDocument/2006/relationships/hyperlink" Target="http://commons.wikimedia.org/wiki/File:WLA_metmuseum_Helmet_Mask_Bamum.jpg?uselang=c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Apedemak-Louvre-E11157_mg_7709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Nok-map.png" TargetMode="External"/><Relationship Id="rId2" Type="http://schemas.openxmlformats.org/officeDocument/2006/relationships/hyperlink" Target="http://commons.wikimedia.org/wiki/File:Ethio_w3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gungun_Society_dancer,_Yoruba_-_African_objects_in_the_American_Museum_of_Natural_History_-_DSC06001.JPG?uselang=cs" TargetMode="External"/><Relationship Id="rId2" Type="http://schemas.openxmlformats.org/officeDocument/2006/relationships/hyperlink" Target="http://commons.wikimedia.org/wiki/File:Bundesarchiv_Bild_105-DOA0816,_Deutsch-Ostafrika,_Massai.jpg?uselang=cs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c/cb/Kwarastatedrummers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2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5090715"/>
              </p:ext>
            </p:extLst>
          </p:nvPr>
        </p:nvGraphicFramePr>
        <p:xfrm>
          <a:off x="614363" y="2816225"/>
          <a:ext cx="8137525" cy="296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8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Gymnázium</a:t>
                      </a:r>
                      <a:r>
                        <a:rPr lang="cs-CZ" sz="1800" baseline="0" dirty="0" smtClean="0"/>
                        <a:t> Lovosice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Radmila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Vorasická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64011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5C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_06_Dějiny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TÉMA: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Indické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/1.5.00/34.1073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22.12.2013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</a:tbl>
          </a:graphicData>
        </a:graphic>
      </p:graphicFrame>
      <p:sp>
        <p:nvSpPr>
          <p:cNvPr id="6" name="Nadpis 1"/>
          <p:cNvSpPr txBox="1">
            <a:spLocks/>
          </p:cNvSpPr>
          <p:nvPr/>
        </p:nvSpPr>
        <p:spPr>
          <a:xfrm>
            <a:off x="683568" y="213285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1369368" y="3888631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381" y="910481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5090715"/>
              </p:ext>
            </p:extLst>
          </p:nvPr>
        </p:nvGraphicFramePr>
        <p:xfrm>
          <a:off x="612131" y="2818656"/>
          <a:ext cx="8137525" cy="296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8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Gymnázium</a:t>
                      </a:r>
                      <a:r>
                        <a:rPr lang="cs-CZ" sz="1800" baseline="0" dirty="0" smtClean="0"/>
                        <a:t> Lovosice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Radmila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Vorasická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64011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5C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_08_Africké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TÉMA: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Dějiny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/1.5.00/34.1073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5.1.2014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Materiál slouží jako osnova výkladu učitele, podklad k tvorbě zápisků žáka, pro utřídění a strukturaci poznatků. </a:t>
            </a:r>
          </a:p>
          <a:p>
            <a:r>
              <a:rPr lang="cs-CZ" dirty="0" smtClean="0"/>
              <a:t>Interaktivní odkazy jsou funkční i bez on-line připojení, kliknutím na obrázek se vrátíte zpět do prezentace.</a:t>
            </a:r>
          </a:p>
          <a:p>
            <a:r>
              <a:rPr lang="cs-CZ" dirty="0" smtClean="0"/>
              <a:t>K některým obrázkům je formou animace připojen text.</a:t>
            </a:r>
          </a:p>
          <a:p>
            <a:r>
              <a:rPr lang="cs-CZ" dirty="0" smtClean="0"/>
              <a:t>Materiál je zakončen krátkým testem – správné odpovědi se zabarví zeleně, špatné červeně - a poznávací soutěží.</a:t>
            </a:r>
          </a:p>
          <a:p>
            <a:r>
              <a:rPr lang="cs-CZ" dirty="0" smtClean="0"/>
              <a:t>Podporuje mezipředmětové vztahy (výtvarná výchova, český jazyk, dějepis, zeměpis).</a:t>
            </a:r>
          </a:p>
          <a:p>
            <a:r>
              <a:rPr lang="cs-CZ" dirty="0" smtClean="0"/>
              <a:t>Je primárně určen pro předmět výtvarná výchova v 1. a 2. ročníku gymnázia a kvintě a sextě.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484783"/>
          </a:xfrm>
        </p:spPr>
        <p:txBody>
          <a:bodyPr/>
          <a:lstStyle/>
          <a:p>
            <a:r>
              <a:rPr lang="cs-CZ" dirty="0" smtClean="0"/>
              <a:t>Africké umění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 descr="400px-WLA_metmuseum_Helmet_Mask_Bamum.jpg"/>
          <p:cNvPicPr>
            <a:picLocks noChangeAspect="1"/>
          </p:cNvPicPr>
          <p:nvPr/>
        </p:nvPicPr>
        <p:blipFill>
          <a:blip r:embed="rId2" cstate="print"/>
          <a:srcRect b="4110"/>
          <a:stretch>
            <a:fillRect/>
          </a:stretch>
        </p:blipFill>
        <p:spPr>
          <a:xfrm>
            <a:off x="2411760" y="1124744"/>
            <a:ext cx="4032448" cy="532859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188641"/>
            <a:ext cx="8136904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Přilbová maska </a:t>
            </a:r>
            <a:r>
              <a:rPr lang="cs-CZ" sz="2400" dirty="0" smtClean="0"/>
              <a:t>- před rokem 1880, Kamerun, </a:t>
            </a:r>
            <a:r>
              <a:rPr lang="cs-CZ" sz="2400" dirty="0" err="1" smtClean="0"/>
              <a:t>Bamum</a:t>
            </a:r>
            <a:r>
              <a:rPr lang="cs-CZ" sz="2400" dirty="0" smtClean="0"/>
              <a:t>, dřevo, měď, skleněné korálky, lastury (66 x 35.6 x 27.3 cm)</a:t>
            </a:r>
          </a:p>
          <a:p>
            <a:r>
              <a:rPr lang="cs-CZ" sz="2400" dirty="0" smtClean="0"/>
              <a:t>Metropolitní muzeum umění, New York,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Skalní malby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cs-CZ" dirty="0" smtClean="0"/>
              <a:t>Nejstarší památky - </a:t>
            </a:r>
            <a:r>
              <a:rPr lang="cs-CZ" b="1" dirty="0" smtClean="0"/>
              <a:t>skalní malby a </a:t>
            </a:r>
            <a:r>
              <a:rPr lang="cs-CZ" b="1" dirty="0" err="1" smtClean="0"/>
              <a:t>petroglyfy</a:t>
            </a:r>
            <a:r>
              <a:rPr lang="cs-CZ" b="1" dirty="0" smtClean="0"/>
              <a:t> </a:t>
            </a:r>
            <a:r>
              <a:rPr lang="cs-CZ" dirty="0" smtClean="0"/>
              <a:t>– Zambie, Mosambik, jižní Afrika</a:t>
            </a:r>
          </a:p>
          <a:p>
            <a:r>
              <a:rPr lang="cs-CZ" b="1" dirty="0" err="1" smtClean="0"/>
              <a:t>petroglyfy</a:t>
            </a:r>
            <a:r>
              <a:rPr lang="cs-CZ" dirty="0" smtClean="0"/>
              <a:t> – rytiny – </a:t>
            </a:r>
            <a:r>
              <a:rPr lang="cs-CZ" dirty="0" smtClean="0">
                <a:hlinkClick r:id="rId2" action="ppaction://hlinksldjump"/>
              </a:rPr>
              <a:t>zvířata</a:t>
            </a:r>
            <a:r>
              <a:rPr lang="cs-CZ" dirty="0" smtClean="0"/>
              <a:t>, </a:t>
            </a:r>
            <a:r>
              <a:rPr lang="cs-CZ" dirty="0" smtClean="0">
                <a:hlinkClick r:id="rId3" action="ppaction://hlinksldjump"/>
              </a:rPr>
              <a:t>lidé při tanci a lovu</a:t>
            </a:r>
            <a:r>
              <a:rPr lang="cs-CZ" dirty="0" smtClean="0"/>
              <a:t>, rituální meditaci, </a:t>
            </a:r>
            <a:r>
              <a:rPr lang="cs-CZ" dirty="0" smtClean="0">
                <a:hlinkClick r:id="rId4" action="ppaction://hlinksldjump"/>
              </a:rPr>
              <a:t>při pastvě</a:t>
            </a:r>
            <a:r>
              <a:rPr lang="cs-CZ" dirty="0" smtClean="0"/>
              <a:t>,  později i abstraktní symboly</a:t>
            </a:r>
          </a:p>
          <a:p>
            <a:r>
              <a:rPr lang="cs-CZ" dirty="0" smtClean="0"/>
              <a:t>Nejstarší obrazy – asi 8000 př.n.l.</a:t>
            </a:r>
          </a:p>
          <a:p>
            <a:r>
              <a:rPr lang="cs-CZ" dirty="0" smtClean="0"/>
              <a:t>Přírodní barviva</a:t>
            </a:r>
          </a:p>
          <a:p>
            <a:r>
              <a:rPr lang="cs-CZ" dirty="0" smtClean="0">
                <a:hlinkClick r:id="rId5" action="ppaction://hlinksldjump"/>
              </a:rPr>
              <a:t>Afrika – mapa (2011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cs-CZ" b="1" dirty="0" smtClean="0"/>
              <a:t>Núbijské a staroegyptské umění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Údolí horního Nilu v </a:t>
            </a:r>
            <a:r>
              <a:rPr lang="cs-CZ" dirty="0" err="1" smtClean="0"/>
              <a:t>předfaraonském</a:t>
            </a:r>
            <a:r>
              <a:rPr lang="cs-CZ" dirty="0" smtClean="0"/>
              <a:t> období – vrchol 3000 př.n.l.</a:t>
            </a:r>
          </a:p>
          <a:p>
            <a:r>
              <a:rPr lang="cs-CZ" dirty="0" smtClean="0"/>
              <a:t>Výroba keramiky, hliněných sošek</a:t>
            </a:r>
          </a:p>
          <a:p>
            <a:r>
              <a:rPr lang="cs-CZ" dirty="0" smtClean="0"/>
              <a:t>Zánik civilizace v důsledku vzestupu moci egyptských dynastií</a:t>
            </a:r>
          </a:p>
          <a:p>
            <a:r>
              <a:rPr lang="cs-CZ" dirty="0" smtClean="0"/>
              <a:t>Později vzniká další núbijská civilizace – pohřební sochy, keramika, sošky </a:t>
            </a:r>
            <a:r>
              <a:rPr lang="cs-CZ" smtClean="0"/>
              <a:t>z bronzu,  </a:t>
            </a:r>
            <a:r>
              <a:rPr lang="cs-CZ" smtClean="0">
                <a:hlinkClick r:id="rId2" action="ppaction://hlinksldjump"/>
              </a:rPr>
              <a:t>kamene</a:t>
            </a:r>
            <a:r>
              <a:rPr lang="cs-CZ" smtClean="0"/>
              <a:t> </a:t>
            </a:r>
            <a:r>
              <a:rPr lang="cs-CZ" dirty="0" smtClean="0"/>
              <a:t>a terakoty, </a:t>
            </a:r>
            <a:r>
              <a:rPr lang="cs-CZ" dirty="0" smtClean="0">
                <a:hlinkClick r:id="rId3" action="ppaction://hlinksldjump"/>
              </a:rPr>
              <a:t>šperky</a:t>
            </a:r>
            <a:r>
              <a:rPr lang="cs-CZ" dirty="0" smtClean="0"/>
              <a:t>, v křesťanském období ilustrované rukopisy </a:t>
            </a:r>
          </a:p>
          <a:p>
            <a:r>
              <a:rPr lang="cs-CZ" dirty="0" smtClean="0">
                <a:hlinkClick r:id="rId4" action="ppaction://hlinksldjump"/>
              </a:rPr>
              <a:t>Chrámy</a:t>
            </a:r>
            <a:r>
              <a:rPr lang="cs-CZ" dirty="0" smtClean="0"/>
              <a:t> – </a:t>
            </a:r>
            <a:r>
              <a:rPr lang="cs-CZ" dirty="0" err="1" smtClean="0"/>
              <a:t>Apedemakův</a:t>
            </a:r>
            <a:r>
              <a:rPr lang="cs-CZ" dirty="0" smtClean="0"/>
              <a:t> chrám</a:t>
            </a:r>
          </a:p>
          <a:p>
            <a:r>
              <a:rPr lang="cs-CZ" dirty="0" smtClean="0"/>
              <a:t>náhrobní kameny</a:t>
            </a:r>
          </a:p>
          <a:p>
            <a:r>
              <a:rPr lang="cs-CZ" dirty="0" smtClean="0"/>
              <a:t>Sochařství  - příslušníci šlechty – znázorňováni v podobě ptáků</a:t>
            </a:r>
          </a:p>
          <a:p>
            <a:r>
              <a:rPr lang="cs-CZ" dirty="0" smtClean="0"/>
              <a:t>Egyptské umění  - viz DUM Egypt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Aksum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Další středisko starověkého umění </a:t>
            </a:r>
          </a:p>
          <a:p>
            <a:r>
              <a:rPr lang="cs-CZ" dirty="0" smtClean="0"/>
              <a:t>Koncem 1. tis. př.n.l. vzniká velká říše s vlastním jazykem a kulturou – trvá do 6. stol.n.l.</a:t>
            </a:r>
          </a:p>
          <a:p>
            <a:r>
              <a:rPr lang="cs-CZ" dirty="0" smtClean="0">
                <a:hlinkClick r:id="rId2" action="ppaction://hlinksldjump"/>
              </a:rPr>
              <a:t>Paláce</a:t>
            </a:r>
            <a:r>
              <a:rPr lang="cs-CZ" dirty="0" smtClean="0"/>
              <a:t>, podzemní hrobky, obydlí</a:t>
            </a:r>
          </a:p>
          <a:p>
            <a:r>
              <a:rPr lang="cs-CZ" dirty="0" smtClean="0">
                <a:hlinkClick r:id="rId3" action="ppaction://hlinksldjump"/>
              </a:rPr>
              <a:t>Sochy</a:t>
            </a:r>
            <a:endParaRPr lang="cs-CZ" dirty="0" smtClean="0"/>
          </a:p>
          <a:p>
            <a:r>
              <a:rPr lang="cs-CZ" b="1" dirty="0" smtClean="0">
                <a:hlinkClick r:id="rId4" action="ppaction://hlinksldjump"/>
              </a:rPr>
              <a:t>Stély</a:t>
            </a:r>
            <a:r>
              <a:rPr lang="cs-CZ" dirty="0" smtClean="0"/>
              <a:t> – až </a:t>
            </a:r>
            <a:r>
              <a:rPr lang="cs-CZ" dirty="0" err="1" smtClean="0"/>
              <a:t>33m</a:t>
            </a:r>
            <a:r>
              <a:rPr lang="cs-CZ" dirty="0" smtClean="0"/>
              <a:t> vysoké, často zdobené nápisy</a:t>
            </a:r>
          </a:p>
          <a:p>
            <a:r>
              <a:rPr lang="cs-CZ" dirty="0" smtClean="0"/>
              <a:t>Keramika, korálky, kovové předměty</a:t>
            </a:r>
          </a:p>
          <a:p>
            <a:r>
              <a:rPr lang="cs-CZ" dirty="0" smtClean="0"/>
              <a:t>V pozdně </a:t>
            </a:r>
            <a:r>
              <a:rPr lang="cs-CZ" dirty="0" err="1" smtClean="0"/>
              <a:t>aksumském</a:t>
            </a:r>
            <a:r>
              <a:rPr lang="cs-CZ" dirty="0" smtClean="0"/>
              <a:t> období vzniká tradice </a:t>
            </a:r>
            <a:r>
              <a:rPr lang="cs-CZ" b="1" dirty="0" smtClean="0">
                <a:hlinkClick r:id="rId5" action="ppaction://hlinksldjump"/>
              </a:rPr>
              <a:t>koptských rukopisů </a:t>
            </a:r>
            <a:r>
              <a:rPr lang="cs-CZ" dirty="0" smtClean="0"/>
              <a:t>(křesťanství)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Tradiční (klasické) sochařství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Období začínající před asi 9 000 lety do 19. století</a:t>
            </a:r>
          </a:p>
          <a:p>
            <a:r>
              <a:rPr lang="cs-CZ" dirty="0" smtClean="0"/>
              <a:t>Západní Afrika – povodí Konga, střední Afrika, Nigérie</a:t>
            </a:r>
          </a:p>
          <a:p>
            <a:r>
              <a:rPr lang="cs-CZ" b="1" dirty="0" err="1" smtClean="0">
                <a:hlinkClick r:id="rId2" action="ppaction://hlinksldjump"/>
              </a:rPr>
              <a:t>Nocká</a:t>
            </a:r>
            <a:r>
              <a:rPr lang="cs-CZ" b="1" dirty="0" smtClean="0">
                <a:hlinkClick r:id="rId2" action="ppaction://hlinksldjump"/>
              </a:rPr>
              <a:t> kultura </a:t>
            </a:r>
            <a:r>
              <a:rPr lang="cs-CZ" dirty="0" smtClean="0"/>
              <a:t>– asi 2 500 let staré sochy – terakota, železo – první na světě, bronz</a:t>
            </a:r>
          </a:p>
          <a:p>
            <a:r>
              <a:rPr lang="cs-CZ" dirty="0" smtClean="0">
                <a:hlinkClick r:id="rId3" action="ppaction://hlinksldjump"/>
              </a:rPr>
              <a:t>Stylizované lidské postavy </a:t>
            </a:r>
            <a:r>
              <a:rPr lang="cs-CZ" dirty="0" smtClean="0"/>
              <a:t>(zákaz zobrazování žijících lidí – detaily obličeje jsou geometrické útvary), naturalistická zvířata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Igbo</a:t>
            </a:r>
            <a:r>
              <a:rPr lang="cs-CZ" b="1" dirty="0" smtClean="0"/>
              <a:t> - </a:t>
            </a:r>
            <a:r>
              <a:rPr lang="cs-CZ" b="1" dirty="0" err="1" smtClean="0"/>
              <a:t>Ukwu</a:t>
            </a:r>
            <a:r>
              <a:rPr lang="cs-CZ" b="1" dirty="0" smtClean="0"/>
              <a:t>, </a:t>
            </a:r>
            <a:r>
              <a:rPr lang="cs-CZ" b="1" dirty="0" err="1" smtClean="0"/>
              <a:t>Ife</a:t>
            </a:r>
            <a:r>
              <a:rPr lang="cs-CZ" b="1" dirty="0" smtClean="0"/>
              <a:t>, </a:t>
            </a:r>
            <a:r>
              <a:rPr lang="cs-CZ" b="1" dirty="0" err="1" smtClean="0"/>
              <a:t>Bini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err="1" smtClean="0"/>
              <a:t>Igbo</a:t>
            </a:r>
            <a:r>
              <a:rPr lang="cs-CZ" b="1" dirty="0" smtClean="0"/>
              <a:t> - </a:t>
            </a:r>
            <a:r>
              <a:rPr lang="cs-CZ" b="1" dirty="0" err="1" smtClean="0"/>
              <a:t>Ukwu</a:t>
            </a:r>
            <a:r>
              <a:rPr lang="cs-CZ" dirty="0" smtClean="0"/>
              <a:t> – království v západní Africe – kol. 9. stol.n.l.</a:t>
            </a:r>
          </a:p>
          <a:p>
            <a:r>
              <a:rPr lang="cs-CZ" dirty="0" smtClean="0">
                <a:hlinkClick r:id="rId2" action="ppaction://hlinksldjump"/>
              </a:rPr>
              <a:t>Bronzové nádoby </a:t>
            </a:r>
            <a:r>
              <a:rPr lang="cs-CZ" dirty="0" smtClean="0"/>
              <a:t>a předměty- detailní zpracování – naturalismus se stylizací </a:t>
            </a:r>
          </a:p>
          <a:p>
            <a:r>
              <a:rPr lang="cs-CZ" b="1" dirty="0" err="1" smtClean="0">
                <a:hlinkClick r:id="rId3" action="ppaction://hlinksldjump"/>
              </a:rPr>
              <a:t>Ife</a:t>
            </a:r>
            <a:r>
              <a:rPr lang="cs-CZ" dirty="0" smtClean="0"/>
              <a:t> – centrum </a:t>
            </a:r>
            <a:r>
              <a:rPr lang="cs-CZ" dirty="0" err="1" smtClean="0"/>
              <a:t>Jorubů</a:t>
            </a:r>
            <a:r>
              <a:rPr lang="cs-CZ" dirty="0" smtClean="0"/>
              <a:t> – 12. - </a:t>
            </a:r>
            <a:r>
              <a:rPr lang="cs-CZ" dirty="0" err="1" smtClean="0"/>
              <a:t>15.stol</a:t>
            </a:r>
            <a:r>
              <a:rPr lang="cs-CZ" dirty="0" smtClean="0"/>
              <a:t>. – vyspělé sochařství – ovlivnilo později umění Beninu - </a:t>
            </a:r>
            <a:r>
              <a:rPr lang="cs-CZ" b="1" dirty="0" err="1" smtClean="0">
                <a:hlinkClick r:id="rId4" action="ppaction://hlinksldjump"/>
              </a:rPr>
              <a:t>Bini</a:t>
            </a:r>
            <a:endParaRPr lang="cs-CZ" b="1" dirty="0" smtClean="0"/>
          </a:p>
          <a:p>
            <a:r>
              <a:rPr lang="cs-CZ" dirty="0" smtClean="0"/>
              <a:t>Terakota, bronz, mosaz, měď – jizvení - (</a:t>
            </a:r>
            <a:r>
              <a:rPr lang="cs-CZ" dirty="0" err="1" smtClean="0"/>
              <a:t>scarring</a:t>
            </a:r>
            <a:r>
              <a:rPr lang="cs-CZ" dirty="0" smtClean="0"/>
              <a:t>)</a:t>
            </a:r>
          </a:p>
          <a:p>
            <a:r>
              <a:rPr lang="cs-CZ" b="1" dirty="0" smtClean="0"/>
              <a:t>Důkaz, že africké umění není pouze abstraktní a stylizované </a:t>
            </a:r>
          </a:p>
          <a:p>
            <a:r>
              <a:rPr lang="cs-CZ" dirty="0" smtClean="0"/>
              <a:t>Kosmetické úpravy dnes aktuální po celém světě (účesy, zdobení)</a:t>
            </a:r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Architektura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5658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Různé druhy staveb - obydlí z bláta i komplexní chrámy, mešity, hrobky, paláce</a:t>
            </a:r>
          </a:p>
          <a:p>
            <a:r>
              <a:rPr lang="cs-CZ" b="1" dirty="0" smtClean="0">
                <a:hlinkClick r:id="rId2" action="ppaction://hlinksldjump"/>
              </a:rPr>
              <a:t>Základní typ domu </a:t>
            </a:r>
            <a:r>
              <a:rPr lang="cs-CZ" dirty="0" smtClean="0"/>
              <a:t>– okrouhlý s kuželovou doškovou střechou, rovné střechy v místech bez srážek, řadové domy, uspořádání někdy do čtverce s nádvořím (</a:t>
            </a:r>
            <a:r>
              <a:rPr lang="cs-CZ" dirty="0" err="1" smtClean="0"/>
              <a:t>Jorubové</a:t>
            </a:r>
            <a:r>
              <a:rPr lang="cs-CZ" dirty="0" smtClean="0"/>
              <a:t>)</a:t>
            </a:r>
          </a:p>
          <a:p>
            <a:r>
              <a:rPr lang="cs-CZ" b="1" dirty="0" smtClean="0">
                <a:hlinkClick r:id="rId3" action="ppaction://hlinksldjump"/>
              </a:rPr>
              <a:t>Monumentální architektura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Sakronova</a:t>
            </a:r>
            <a:r>
              <a:rPr lang="cs-CZ" dirty="0" smtClean="0"/>
              <a:t> mešita </a:t>
            </a:r>
            <a:r>
              <a:rPr lang="cs-CZ" dirty="0" err="1" smtClean="0"/>
              <a:t>Timbuktu</a:t>
            </a:r>
            <a:r>
              <a:rPr lang="cs-CZ" dirty="0" smtClean="0"/>
              <a:t>, </a:t>
            </a:r>
            <a:r>
              <a:rPr lang="cs-CZ" dirty="0" err="1" smtClean="0"/>
              <a:t>Djenné</a:t>
            </a:r>
            <a:r>
              <a:rPr lang="cs-CZ" dirty="0" smtClean="0"/>
              <a:t>, hrobka </a:t>
            </a:r>
            <a:r>
              <a:rPr lang="cs-CZ" dirty="0" err="1" smtClean="0"/>
              <a:t>Muhammeda</a:t>
            </a:r>
            <a:r>
              <a:rPr lang="cs-CZ" dirty="0" smtClean="0"/>
              <a:t> I. v </a:t>
            </a:r>
            <a:r>
              <a:rPr lang="cs-CZ" dirty="0" err="1" smtClean="0"/>
              <a:t>Aksii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4" action="ppaction://hlinksldjump"/>
              </a:rPr>
              <a:t>Kamenné stavby </a:t>
            </a:r>
            <a:r>
              <a:rPr lang="cs-CZ" dirty="0" smtClean="0"/>
              <a:t>– některé vytesány do skály, kamenné věže – </a:t>
            </a:r>
            <a:r>
              <a:rPr lang="cs-CZ" dirty="0" smtClean="0">
                <a:hlinkClick r:id="rId5" action="ppaction://hlinksldjump"/>
              </a:rPr>
              <a:t>Velké Zimbabwe</a:t>
            </a:r>
            <a:r>
              <a:rPr lang="cs-CZ" dirty="0" smtClean="0"/>
              <a:t> – velká pevnost, podle ní nazván stát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b="1" dirty="0" smtClean="0"/>
              <a:t>Tradiční umění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602128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Trvalejší umělecká díla tvoří usedlé kultury, kočovníci  pomíjivější, spíše dekorativní umění</a:t>
            </a:r>
          </a:p>
          <a:p>
            <a:r>
              <a:rPr lang="cs-CZ" b="1" dirty="0" smtClean="0">
                <a:hlinkClick r:id="rId2" action="ppaction://hlinksldjump"/>
              </a:rPr>
              <a:t>Masky</a:t>
            </a:r>
            <a:r>
              <a:rPr lang="cs-CZ" dirty="0" smtClean="0"/>
              <a:t> – naturalistické i stylizované, různé velikosti (několik centimetrů – 60 m) – nošení na hlavě i stálé umístění na jednom místě, </a:t>
            </a:r>
            <a:r>
              <a:rPr lang="cs-CZ" dirty="0" smtClean="0">
                <a:hlinkClick r:id="rId3" action="ppaction://hlinksldjump"/>
              </a:rPr>
              <a:t>taneční kostýmy</a:t>
            </a:r>
            <a:endParaRPr lang="cs-CZ" dirty="0" smtClean="0"/>
          </a:p>
          <a:p>
            <a:r>
              <a:rPr lang="cs-CZ" dirty="0" smtClean="0"/>
              <a:t>Duchové předků a bohové – rituály</a:t>
            </a:r>
          </a:p>
          <a:p>
            <a:r>
              <a:rPr lang="cs-CZ" dirty="0" smtClean="0"/>
              <a:t>Úkol - dozor nad společností, vzývání přírodních sil, rituály, zábava, hry</a:t>
            </a:r>
          </a:p>
          <a:p>
            <a:r>
              <a:rPr lang="cs-CZ" b="1" dirty="0" smtClean="0"/>
              <a:t>Malířství</a:t>
            </a:r>
            <a:r>
              <a:rPr lang="cs-CZ" dirty="0" smtClean="0"/>
              <a:t> – obrazné i abstraktní</a:t>
            </a:r>
          </a:p>
          <a:p>
            <a:r>
              <a:rPr lang="cs-CZ" b="1" dirty="0" smtClean="0">
                <a:hlinkClick r:id="rId4" action="ppaction://hlinksldjump"/>
              </a:rPr>
              <a:t>Kosmetické umění </a:t>
            </a:r>
            <a:r>
              <a:rPr lang="cs-CZ" dirty="0" smtClean="0"/>
              <a:t>– líčení tváří, složitá úprava účesů, úpravy těla, jizvení (skarifikace) – některé úpravy přecházejí do životního stylu 20. a 21. stol. po celém světě</a:t>
            </a:r>
          </a:p>
          <a:p>
            <a:r>
              <a:rPr lang="cs-CZ" b="1" dirty="0" smtClean="0">
                <a:hlinkClick r:id="rId5" action="ppaction://hlinksldjump"/>
              </a:rPr>
              <a:t>Propojení různých druhů umění </a:t>
            </a:r>
            <a:r>
              <a:rPr lang="cs-CZ" dirty="0" smtClean="0"/>
              <a:t>– </a:t>
            </a:r>
            <a:r>
              <a:rPr lang="cs-CZ" dirty="0" smtClean="0">
                <a:hlinkClick r:id="rId6" action="ppaction://hlinksldjump"/>
              </a:rPr>
              <a:t>tanec, hudba</a:t>
            </a:r>
            <a:endParaRPr lang="cs-CZ" dirty="0" smtClean="0"/>
          </a:p>
          <a:p>
            <a:r>
              <a:rPr lang="cs-CZ" b="1" dirty="0" smtClean="0">
                <a:hlinkClick r:id="rId7" action="ppaction://hlinksldjump"/>
              </a:rPr>
              <a:t>Umění instalace </a:t>
            </a:r>
            <a:r>
              <a:rPr lang="cs-CZ" dirty="0" smtClean="0"/>
              <a:t>– pohřební háje s předměty, </a:t>
            </a:r>
            <a:r>
              <a:rPr lang="cs-CZ" dirty="0" err="1" smtClean="0"/>
              <a:t>kgoro</a:t>
            </a:r>
            <a:r>
              <a:rPr lang="cs-CZ" dirty="0" smtClean="0"/>
              <a:t> – kůlové sochy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Označte správná a nesprávná tvrzení: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 fontScale="92500" lnSpcReduction="20000"/>
          </a:bodyPr>
          <a:lstStyle/>
          <a:p>
            <a:r>
              <a:rPr lang="cs-CZ" dirty="0" err="1" smtClean="0"/>
              <a:t>Petroglyfy</a:t>
            </a:r>
            <a:r>
              <a:rPr lang="cs-CZ" dirty="0" smtClean="0"/>
              <a:t> jsou rytiny vytvářené do skal.</a:t>
            </a:r>
          </a:p>
          <a:p>
            <a:r>
              <a:rPr lang="cs-CZ" dirty="0" smtClean="0"/>
              <a:t>Núbijská civilizace vzniká asi 3000 př.n.l. na dolním toku Nilu.</a:t>
            </a:r>
          </a:p>
          <a:p>
            <a:r>
              <a:rPr lang="cs-CZ" dirty="0" smtClean="0"/>
              <a:t>V pozdně </a:t>
            </a:r>
            <a:r>
              <a:rPr lang="cs-CZ" dirty="0" err="1" smtClean="0"/>
              <a:t>aksumském</a:t>
            </a:r>
            <a:r>
              <a:rPr lang="cs-CZ" dirty="0" smtClean="0"/>
              <a:t> umění vzniká tradice tvorby koptských rukopisů (Koptové – jedni z prvních muslimských věřících.)</a:t>
            </a:r>
          </a:p>
          <a:p>
            <a:r>
              <a:rPr lang="cs-CZ" dirty="0" err="1" smtClean="0"/>
              <a:t>Nocká</a:t>
            </a:r>
            <a:r>
              <a:rPr lang="cs-CZ" dirty="0" smtClean="0"/>
              <a:t> kultura se proslavila zejména terakotovými soškami.</a:t>
            </a:r>
          </a:p>
          <a:p>
            <a:r>
              <a:rPr lang="cs-CZ" dirty="0" smtClean="0"/>
              <a:t>Kultura </a:t>
            </a:r>
            <a:r>
              <a:rPr lang="cs-CZ" dirty="0" err="1" smtClean="0"/>
              <a:t>Igbo</a:t>
            </a:r>
            <a:r>
              <a:rPr lang="cs-CZ" dirty="0" smtClean="0"/>
              <a:t>-</a:t>
            </a:r>
            <a:r>
              <a:rPr lang="cs-CZ" dirty="0" err="1" smtClean="0"/>
              <a:t>Ukwu</a:t>
            </a:r>
            <a:r>
              <a:rPr lang="cs-CZ" dirty="0" smtClean="0"/>
              <a:t> se proslavila dokonalými bronzovými výrobky.</a:t>
            </a:r>
          </a:p>
          <a:p>
            <a:r>
              <a:rPr lang="cs-CZ" dirty="0" smtClean="0"/>
              <a:t>Tato kultura ovlivnila i umění </a:t>
            </a:r>
            <a:r>
              <a:rPr lang="cs-CZ" dirty="0" err="1" smtClean="0"/>
              <a:t>Ife</a:t>
            </a:r>
            <a:r>
              <a:rPr lang="cs-CZ" dirty="0" smtClean="0"/>
              <a:t> a </a:t>
            </a:r>
            <a:r>
              <a:rPr lang="cs-CZ" dirty="0" err="1" smtClean="0"/>
              <a:t>Bini</a:t>
            </a:r>
            <a:endParaRPr lang="cs-CZ" dirty="0" smtClean="0"/>
          </a:p>
          <a:p>
            <a:r>
              <a:rPr lang="cs-CZ" dirty="0" smtClean="0"/>
              <a:t>Tradiční africké umění často propojuje výtvarnou, hudební a pohybovou složku.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789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240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240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789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789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789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789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Poznejte umělecká díla:</a:t>
            </a:r>
            <a:endParaRPr lang="cs-CZ" b="1" dirty="0"/>
          </a:p>
        </p:txBody>
      </p:sp>
      <p:pic>
        <p:nvPicPr>
          <p:cNvPr id="4" name="Zástupný symbol pro obsah 3" descr="450px-Djingareiber_cou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2699792" cy="3528392"/>
          </a:xfrm>
        </p:spPr>
      </p:pic>
      <p:pic>
        <p:nvPicPr>
          <p:cNvPr id="5" name="Obrázek 4" descr="449px-Stela_aksu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1340768"/>
            <a:ext cx="2592288" cy="3600400"/>
          </a:xfrm>
          <a:prstGeom prst="rect">
            <a:avLst/>
          </a:prstGeom>
        </p:spPr>
      </p:pic>
      <p:pic>
        <p:nvPicPr>
          <p:cNvPr id="6" name="Obrázek 5" descr="800px-Bet_Giyorgis_church_Lalibela_01.jpg"/>
          <p:cNvPicPr>
            <a:picLocks noChangeAspect="1"/>
          </p:cNvPicPr>
          <p:nvPr/>
        </p:nvPicPr>
        <p:blipFill>
          <a:blip r:embed="rId4" cstate="print"/>
          <a:srcRect l="12201" t="11151" r="16925"/>
          <a:stretch>
            <a:fillRect/>
          </a:stretch>
        </p:blipFill>
        <p:spPr>
          <a:xfrm>
            <a:off x="5471592" y="1268760"/>
            <a:ext cx="3672408" cy="386104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9512" y="5157192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Mešita </a:t>
            </a:r>
            <a:r>
              <a:rPr lang="cs-CZ" sz="2400" dirty="0" err="1" smtClean="0"/>
              <a:t>Timbuktu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15816" y="5229200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Kamenná stéla </a:t>
            </a:r>
            <a:r>
              <a:rPr lang="cs-CZ" sz="2400" dirty="0" err="1" smtClean="0"/>
              <a:t>Aksum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24128" y="5445224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Kostel sv. Jiří - Etiopie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Poznejte umělecká díla a kulturu:</a:t>
            </a:r>
            <a:endParaRPr lang="cs-CZ" b="1" dirty="0"/>
          </a:p>
        </p:txBody>
      </p:sp>
      <p:pic>
        <p:nvPicPr>
          <p:cNvPr id="4" name="Zástupný symbol pro obsah 3" descr="400px-Head,_possibly_mid_1500s_or_early_1600s,_brass,_Benin_Kingdom,_Cleveland_Museum_of_Ar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2736304" cy="4248472"/>
          </a:xfrm>
        </p:spPr>
      </p:pic>
      <p:pic>
        <p:nvPicPr>
          <p:cNvPr id="7" name="Obrázek 6" descr="Bronze_ceremonial_vessel_in_form_of_a_snail_shell,_9th_century,_Igbo-Ukwu,_Niger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1196752"/>
            <a:ext cx="3779912" cy="2304256"/>
          </a:xfrm>
          <a:prstGeom prst="rect">
            <a:avLst/>
          </a:prstGeom>
        </p:spPr>
      </p:pic>
      <p:pic>
        <p:nvPicPr>
          <p:cNvPr id="9" name="Obrázek 8" descr="600px-Apedemak-Louvre-E11157_mg_7709.jpg"/>
          <p:cNvPicPr>
            <a:picLocks noChangeAspect="1"/>
          </p:cNvPicPr>
          <p:nvPr/>
        </p:nvPicPr>
        <p:blipFill>
          <a:blip r:embed="rId4" cstate="print"/>
          <a:srcRect l="6557" r="16394"/>
          <a:stretch>
            <a:fillRect/>
          </a:stretch>
        </p:blipFill>
        <p:spPr>
          <a:xfrm>
            <a:off x="2987824" y="2924944"/>
            <a:ext cx="3024336" cy="393305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5517232"/>
            <a:ext cx="2987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Bini</a:t>
            </a:r>
            <a:r>
              <a:rPr lang="cs-CZ" sz="2400" dirty="0" smtClean="0"/>
              <a:t>, bronzová plastika – 15. a </a:t>
            </a:r>
            <a:r>
              <a:rPr lang="cs-CZ" sz="2400" dirty="0" err="1" smtClean="0"/>
              <a:t>16.stol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1124744"/>
            <a:ext cx="2520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Apedemak</a:t>
            </a:r>
            <a:r>
              <a:rPr lang="cs-CZ" sz="2400" dirty="0" smtClean="0"/>
              <a:t> – plastika bojovníka s lví hlavou – Núbie</a:t>
            </a:r>
          </a:p>
          <a:p>
            <a:r>
              <a:rPr lang="cs-CZ" sz="2400" dirty="0" smtClean="0"/>
              <a:t>1. st. př.n.l. 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84168" y="3861048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Bronzová nádoba – </a:t>
            </a:r>
            <a:r>
              <a:rPr lang="cs-CZ" sz="2400" dirty="0" err="1" smtClean="0"/>
              <a:t>Igbo</a:t>
            </a:r>
            <a:r>
              <a:rPr lang="cs-CZ" sz="2400" dirty="0" smtClean="0"/>
              <a:t>-</a:t>
            </a:r>
            <a:r>
              <a:rPr lang="cs-CZ" sz="2400" dirty="0" err="1" smtClean="0"/>
              <a:t>Ukwe</a:t>
            </a:r>
            <a:r>
              <a:rPr lang="cs-CZ" sz="2400" dirty="0" smtClean="0"/>
              <a:t> – kol. 9. stol.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0" grpId="0" build="allAtOnce"/>
      <p:bldP spid="1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4824536" cy="141763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Poznejte umělecká díla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4" name="Zástupný symbol pro obsah 3" descr="Ife_Kings_Head_ife_cutou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4510876" cy="4525963"/>
          </a:xfrm>
        </p:spPr>
      </p:pic>
      <p:pic>
        <p:nvPicPr>
          <p:cNvPr id="5" name="Obrázek 4" descr="413px-El_Pensador_(Cultura_Nok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320480" cy="6858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95536" y="6021288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Hlava náčelníka – bronz - </a:t>
            </a:r>
            <a:r>
              <a:rPr lang="cs-CZ" sz="2400" dirty="0" err="1" smtClean="0"/>
              <a:t>Ife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16016" y="5085184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t</a:t>
            </a:r>
            <a:r>
              <a:rPr lang="cs-CZ" sz="2400" dirty="0" err="1" smtClean="0">
                <a:solidFill>
                  <a:schemeClr val="bg1"/>
                </a:solidFill>
              </a:rPr>
              <a:t>Sedící</a:t>
            </a:r>
            <a:r>
              <a:rPr lang="cs-CZ" sz="2400" dirty="0" smtClean="0">
                <a:solidFill>
                  <a:schemeClr val="bg1"/>
                </a:solidFill>
              </a:rPr>
              <a:t> muž – myslitel – terakotová soška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25000" lnSpcReduction="20000"/>
          </a:bodyPr>
          <a:lstStyle/>
          <a:p>
            <a:r>
              <a:rPr lang="cs-CZ" sz="6400" dirty="0" smtClean="0"/>
              <a:t>KOLEKTIV. </a:t>
            </a:r>
            <a:r>
              <a:rPr lang="cs-CZ" sz="6400" i="1" dirty="0" smtClean="0"/>
              <a:t>Tematická encyklopedie </a:t>
            </a:r>
            <a:r>
              <a:rPr lang="cs-CZ" sz="6400" i="1" dirty="0" err="1" smtClean="0"/>
              <a:t>Larousse</a:t>
            </a:r>
            <a:r>
              <a:rPr lang="cs-CZ" sz="6400" i="1" dirty="0" smtClean="0"/>
              <a:t>, Umění a literatura</a:t>
            </a:r>
            <a:r>
              <a:rPr lang="cs-CZ" sz="6400" dirty="0" smtClean="0"/>
              <a:t>. Praha: </a:t>
            </a:r>
            <a:r>
              <a:rPr lang="cs-CZ" sz="6400" dirty="0" err="1" smtClean="0"/>
              <a:t>Larousse</a:t>
            </a:r>
            <a:r>
              <a:rPr lang="cs-CZ" sz="6400" dirty="0" smtClean="0"/>
              <a:t> </a:t>
            </a:r>
            <a:r>
              <a:rPr lang="cs-CZ" sz="6400" dirty="0" err="1" smtClean="0"/>
              <a:t>Thematica</a:t>
            </a:r>
            <a:r>
              <a:rPr lang="cs-CZ" sz="6400" dirty="0" smtClean="0"/>
              <a:t>, Albatros, 1999, </a:t>
            </a:r>
            <a:r>
              <a:rPr lang="cs-CZ" sz="6400" dirty="0" err="1" smtClean="0"/>
              <a:t>ISBN</a:t>
            </a:r>
            <a:r>
              <a:rPr lang="cs-CZ" sz="6400" dirty="0" smtClean="0"/>
              <a:t> 80-00-00798-3.</a:t>
            </a:r>
          </a:p>
          <a:p>
            <a:r>
              <a:rPr lang="cs-CZ" sz="6400" dirty="0" smtClean="0"/>
              <a:t>KOLEKTIV. </a:t>
            </a:r>
            <a:r>
              <a:rPr lang="cs-CZ" sz="6400" i="1" dirty="0" smtClean="0"/>
              <a:t>encyklopedie Historie světa</a:t>
            </a:r>
            <a:r>
              <a:rPr lang="cs-CZ" sz="6400" dirty="0" smtClean="0"/>
              <a:t>. Praha: Ottovo </a:t>
            </a:r>
            <a:r>
              <a:rPr lang="cs-CZ" sz="6400" dirty="0" err="1" smtClean="0"/>
              <a:t>nakl</a:t>
            </a:r>
            <a:r>
              <a:rPr lang="cs-CZ" sz="6400" dirty="0" smtClean="0"/>
              <a:t>., 2001, </a:t>
            </a:r>
            <a:r>
              <a:rPr lang="cs-CZ" sz="6400" dirty="0" err="1" smtClean="0"/>
              <a:t>ISBN</a:t>
            </a:r>
            <a:r>
              <a:rPr lang="cs-CZ" sz="6400" dirty="0" smtClean="0"/>
              <a:t> 80-7181-567-5.</a:t>
            </a:r>
          </a:p>
          <a:p>
            <a:r>
              <a:rPr lang="cs-CZ" sz="6400" smtClean="0"/>
              <a:t>SHOOTING</a:t>
            </a:r>
            <a:r>
              <a:rPr lang="cs-CZ" sz="6400" dirty="0" smtClean="0"/>
              <a:t>_</a:t>
            </a:r>
            <a:r>
              <a:rPr lang="cs-CZ" sz="6400" dirty="0" err="1" smtClean="0"/>
              <a:t>BROOKLIN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</a:t>
            </a:r>
            <a:r>
              <a:rPr lang="cs-CZ" sz="6400" dirty="0" smtClean="0">
                <a:hlinkClick r:id="rId2"/>
              </a:rPr>
              <a:t>http://</a:t>
            </a:r>
            <a:r>
              <a:rPr lang="cs-CZ" sz="6400" dirty="0" err="1" smtClean="0">
                <a:hlinkClick r:id="rId2"/>
              </a:rPr>
              <a:t>commons.wikimedia.org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wiki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File</a:t>
            </a:r>
            <a:r>
              <a:rPr lang="cs-CZ" sz="6400" dirty="0" smtClean="0">
                <a:hlinkClick r:id="rId2"/>
              </a:rPr>
              <a:t>:</a:t>
            </a:r>
            <a:r>
              <a:rPr lang="cs-CZ" sz="6400" dirty="0" err="1" smtClean="0">
                <a:hlinkClick r:id="rId2"/>
              </a:rPr>
              <a:t>WLA</a:t>
            </a:r>
            <a:r>
              <a:rPr lang="cs-CZ" sz="6400" dirty="0" smtClean="0">
                <a:hlinkClick r:id="rId2"/>
              </a:rPr>
              <a:t>_</a:t>
            </a:r>
            <a:r>
              <a:rPr lang="cs-CZ" sz="6400" dirty="0" err="1" smtClean="0">
                <a:hlinkClick r:id="rId2"/>
              </a:rPr>
              <a:t>metmuseum</a:t>
            </a:r>
            <a:r>
              <a:rPr lang="cs-CZ" sz="6400" dirty="0" smtClean="0">
                <a:hlinkClick r:id="rId2"/>
              </a:rPr>
              <a:t>_</a:t>
            </a:r>
            <a:r>
              <a:rPr lang="cs-CZ" sz="6400" dirty="0" err="1" smtClean="0">
                <a:hlinkClick r:id="rId2"/>
              </a:rPr>
              <a:t>Helmet</a:t>
            </a:r>
            <a:r>
              <a:rPr lang="cs-CZ" sz="6400" dirty="0" smtClean="0">
                <a:hlinkClick r:id="rId2"/>
              </a:rPr>
              <a:t>_</a:t>
            </a:r>
            <a:r>
              <a:rPr lang="cs-CZ" sz="6400" dirty="0" err="1" smtClean="0">
                <a:hlinkClick r:id="rId2"/>
              </a:rPr>
              <a:t>Mask</a:t>
            </a:r>
            <a:r>
              <a:rPr lang="cs-CZ" sz="6400" dirty="0" smtClean="0">
                <a:hlinkClick r:id="rId2"/>
              </a:rPr>
              <a:t>_</a:t>
            </a:r>
            <a:r>
              <a:rPr lang="cs-CZ" sz="6400" dirty="0" err="1" smtClean="0">
                <a:hlinkClick r:id="rId2"/>
              </a:rPr>
              <a:t>Bamum.jpg</a:t>
            </a:r>
            <a:r>
              <a:rPr lang="cs-CZ" sz="6400" dirty="0" smtClean="0">
                <a:hlinkClick r:id="rId2"/>
              </a:rPr>
              <a:t>?</a:t>
            </a:r>
            <a:r>
              <a:rPr lang="cs-CZ" sz="6400" dirty="0" err="1" smtClean="0">
                <a:hlinkClick r:id="rId2"/>
              </a:rPr>
              <a:t>uselang</a:t>
            </a:r>
            <a:r>
              <a:rPr lang="cs-CZ" sz="6400" dirty="0" smtClean="0">
                <a:hlinkClick r:id="rId2"/>
              </a:rPr>
              <a:t>=</a:t>
            </a:r>
            <a:r>
              <a:rPr lang="cs-CZ" sz="6400" dirty="0" err="1" smtClean="0">
                <a:hlinkClick r:id="rId2"/>
              </a:rPr>
              <a:t>cs</a:t>
            </a:r>
            <a:endParaRPr lang="cs-CZ" sz="6400" dirty="0" smtClean="0"/>
          </a:p>
          <a:p>
            <a:r>
              <a:rPr lang="en-US" sz="6400" dirty="0" err="1" smtClean="0"/>
              <a:t>HOSHIE</a:t>
            </a:r>
            <a:r>
              <a:rPr lang="en-US" sz="6400" dirty="0" smtClean="0"/>
              <a:t>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5.1.2014].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</a:t>
            </a:r>
            <a:r>
              <a:rPr lang="en-US" sz="6400" dirty="0" smtClean="0">
                <a:hlinkClick r:id="rId3"/>
              </a:rPr>
              <a:t>http://upload.wikimedia.org/wikipedia/commons/3/3a/AfricaCIA-HiRes.jpg</a:t>
            </a:r>
            <a:endParaRPr lang="en-US" sz="6400" dirty="0" smtClean="0"/>
          </a:p>
          <a:p>
            <a:r>
              <a:rPr lang="cs-CZ" sz="6400" dirty="0" err="1" smtClean="0"/>
              <a:t>SCHOCH</a:t>
            </a:r>
            <a:r>
              <a:rPr lang="cs-CZ" sz="6400" dirty="0" smtClean="0"/>
              <a:t>, Thomas.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:Lion_</a:t>
            </a:r>
            <a:r>
              <a:rPr lang="cs-CZ" sz="6400" dirty="0" err="1" smtClean="0"/>
              <a:t>Twyfelfontein</a:t>
            </a:r>
            <a:r>
              <a:rPr lang="cs-CZ" sz="6400" dirty="0" smtClean="0"/>
              <a:t>_</a:t>
            </a:r>
            <a:r>
              <a:rPr lang="cs-CZ" sz="6400" dirty="0" err="1" smtClean="0"/>
              <a:t>Namibia.JPG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SÜPFLE</a:t>
            </a:r>
            <a:r>
              <a:rPr lang="cs-CZ" sz="6400" dirty="0" smtClean="0"/>
              <a:t>, </a:t>
            </a:r>
            <a:r>
              <a:rPr lang="cs-CZ" sz="6400" dirty="0" err="1" smtClean="0"/>
              <a:t>Harald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Wei</a:t>
            </a:r>
            <a:r>
              <a:rPr lang="cs-CZ" sz="6400" dirty="0" smtClean="0"/>
              <a:t>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9Fe</a:t>
            </a:r>
            <a:r>
              <a:rPr lang="cs-CZ" sz="6400" dirty="0" smtClean="0"/>
              <a:t>_</a:t>
            </a:r>
            <a:r>
              <a:rPr lang="cs-CZ" sz="6400" dirty="0" err="1" smtClean="0"/>
              <a:t>Dame</a:t>
            </a:r>
            <a:r>
              <a:rPr lang="cs-CZ" sz="6400" dirty="0" smtClean="0"/>
              <a:t>_</a:t>
            </a:r>
            <a:r>
              <a:rPr lang="cs-CZ" sz="6400" dirty="0" err="1" smtClean="0"/>
              <a:t>Brandberg.JPG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SCHOCH</a:t>
            </a:r>
            <a:r>
              <a:rPr lang="cs-CZ" sz="6400" dirty="0" smtClean="0"/>
              <a:t>, </a:t>
            </a:r>
            <a:r>
              <a:rPr lang="cs-CZ" sz="6400" dirty="0" err="1" smtClean="0"/>
              <a:t>Harald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:Rock_</a:t>
            </a:r>
            <a:r>
              <a:rPr lang="cs-CZ" sz="6400" dirty="0" err="1" smtClean="0"/>
              <a:t>Paintig</a:t>
            </a:r>
            <a:r>
              <a:rPr lang="cs-CZ" sz="6400" dirty="0" smtClean="0"/>
              <a:t>_</a:t>
            </a:r>
            <a:r>
              <a:rPr lang="cs-CZ" sz="6400" dirty="0" err="1" smtClean="0"/>
              <a:t>Twyfelfontein</a:t>
            </a:r>
            <a:r>
              <a:rPr lang="cs-CZ" sz="6400" dirty="0" smtClean="0"/>
              <a:t>_</a:t>
            </a:r>
            <a:r>
              <a:rPr lang="cs-CZ" sz="6400" dirty="0" err="1" smtClean="0"/>
              <a:t>Namibia.jpg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RAMA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</a:t>
            </a:r>
            <a:r>
              <a:rPr lang="cs-CZ" sz="6400" dirty="0" smtClean="0">
                <a:hlinkClick r:id="rId4"/>
              </a:rPr>
              <a:t>http://</a:t>
            </a:r>
            <a:r>
              <a:rPr lang="cs-CZ" sz="6400" dirty="0" err="1" smtClean="0">
                <a:hlinkClick r:id="rId4"/>
              </a:rPr>
              <a:t>commons.wikimedia.org</a:t>
            </a:r>
            <a:r>
              <a:rPr lang="cs-CZ" sz="6400" dirty="0" smtClean="0">
                <a:hlinkClick r:id="rId4"/>
              </a:rPr>
              <a:t>/</a:t>
            </a:r>
            <a:r>
              <a:rPr lang="cs-CZ" sz="6400" dirty="0" err="1" smtClean="0">
                <a:hlinkClick r:id="rId4"/>
              </a:rPr>
              <a:t>wiki</a:t>
            </a:r>
            <a:r>
              <a:rPr lang="cs-CZ" sz="6400" dirty="0" smtClean="0">
                <a:hlinkClick r:id="rId4"/>
              </a:rPr>
              <a:t>/</a:t>
            </a:r>
            <a:r>
              <a:rPr lang="cs-CZ" sz="6400" dirty="0" err="1" smtClean="0">
                <a:hlinkClick r:id="rId4"/>
              </a:rPr>
              <a:t>File</a:t>
            </a:r>
            <a:r>
              <a:rPr lang="cs-CZ" sz="6400" dirty="0" smtClean="0">
                <a:hlinkClick r:id="rId4"/>
              </a:rPr>
              <a:t>:</a:t>
            </a:r>
            <a:r>
              <a:rPr lang="cs-CZ" sz="6400" dirty="0" err="1" smtClean="0">
                <a:hlinkClick r:id="rId4"/>
              </a:rPr>
              <a:t>Apedemak</a:t>
            </a:r>
            <a:r>
              <a:rPr lang="cs-CZ" sz="6400" dirty="0" smtClean="0">
                <a:hlinkClick r:id="rId4"/>
              </a:rPr>
              <a:t>-</a:t>
            </a:r>
            <a:r>
              <a:rPr lang="cs-CZ" sz="6400" dirty="0" err="1" smtClean="0">
                <a:hlinkClick r:id="rId4"/>
              </a:rPr>
              <a:t>Louvre</a:t>
            </a:r>
            <a:r>
              <a:rPr lang="cs-CZ" sz="6400" dirty="0" smtClean="0">
                <a:hlinkClick r:id="rId4"/>
              </a:rPr>
              <a:t>-</a:t>
            </a:r>
            <a:r>
              <a:rPr lang="cs-CZ" sz="6400" dirty="0" err="1" smtClean="0">
                <a:hlinkClick r:id="rId4"/>
              </a:rPr>
              <a:t>E11157</a:t>
            </a:r>
            <a:r>
              <a:rPr lang="cs-CZ" sz="6400" dirty="0" smtClean="0">
                <a:hlinkClick r:id="rId4"/>
              </a:rPr>
              <a:t>_mg_</a:t>
            </a:r>
            <a:r>
              <a:rPr lang="cs-CZ" sz="6400" dirty="0" err="1" smtClean="0">
                <a:hlinkClick r:id="rId4"/>
              </a:rPr>
              <a:t>7709.jpg</a:t>
            </a:r>
            <a:endParaRPr lang="cs-CZ" sz="6400" dirty="0" smtClean="0"/>
          </a:p>
          <a:p>
            <a:r>
              <a:rPr lang="cs-CZ" sz="6400" dirty="0" err="1" smtClean="0"/>
              <a:t>HASSAN</a:t>
            </a:r>
            <a:r>
              <a:rPr lang="cs-CZ" sz="6400" dirty="0" smtClean="0"/>
              <a:t>, Vit.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Sudan</a:t>
            </a:r>
            <a:r>
              <a:rPr lang="cs-CZ" sz="6400" dirty="0" smtClean="0"/>
              <a:t>_</a:t>
            </a:r>
            <a:r>
              <a:rPr lang="cs-CZ" sz="6400" dirty="0" err="1" smtClean="0"/>
              <a:t>Mussawarat</a:t>
            </a:r>
            <a:r>
              <a:rPr lang="cs-CZ" sz="6400" dirty="0" smtClean="0"/>
              <a:t>_</a:t>
            </a:r>
            <a:r>
              <a:rPr lang="cs-CZ" sz="6400" dirty="0" err="1" smtClean="0"/>
              <a:t>en</a:t>
            </a:r>
            <a:r>
              <a:rPr lang="cs-CZ" sz="6400" dirty="0" smtClean="0"/>
              <a:t>_</a:t>
            </a:r>
            <a:r>
              <a:rPr lang="cs-CZ" sz="6400" dirty="0" err="1" smtClean="0"/>
              <a:t>Sufra</a:t>
            </a:r>
            <a:r>
              <a:rPr lang="cs-CZ" sz="6400" dirty="0" smtClean="0"/>
              <a:t>_Pylon_</a:t>
            </a:r>
            <a:r>
              <a:rPr lang="cs-CZ" sz="6400" dirty="0" err="1" smtClean="0"/>
              <a:t>17apr2006.jpg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CAMPANA</a:t>
            </a:r>
            <a:r>
              <a:rPr lang="cs-CZ" sz="6400" dirty="0" smtClean="0"/>
              <a:t>, John.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:A_post-</a:t>
            </a:r>
            <a:r>
              <a:rPr lang="cs-CZ" sz="6400" dirty="0" err="1" smtClean="0"/>
              <a:t>Meroitic</a:t>
            </a:r>
            <a:r>
              <a:rPr lang="cs-CZ" sz="6400" dirty="0" smtClean="0"/>
              <a:t>_</a:t>
            </a:r>
            <a:r>
              <a:rPr lang="cs-CZ" sz="6400" dirty="0" err="1" smtClean="0"/>
              <a:t>era</a:t>
            </a:r>
            <a:r>
              <a:rPr lang="cs-CZ" sz="6400" dirty="0" smtClean="0"/>
              <a:t>_</a:t>
            </a:r>
            <a:r>
              <a:rPr lang="cs-CZ" sz="6400" dirty="0" err="1" smtClean="0"/>
              <a:t>Nubian</a:t>
            </a:r>
            <a:r>
              <a:rPr lang="cs-CZ" sz="6400" dirty="0" smtClean="0"/>
              <a:t>_</a:t>
            </a:r>
            <a:r>
              <a:rPr lang="cs-CZ" sz="6400" dirty="0" err="1" smtClean="0"/>
              <a:t>royal</a:t>
            </a:r>
            <a:r>
              <a:rPr lang="cs-CZ" sz="6400" dirty="0" smtClean="0"/>
              <a:t>_</a:t>
            </a:r>
            <a:r>
              <a:rPr lang="cs-CZ" sz="6400" dirty="0" err="1" smtClean="0"/>
              <a:t>crown</a:t>
            </a:r>
            <a:r>
              <a:rPr lang="cs-CZ" sz="6400" dirty="0" smtClean="0"/>
              <a:t>_</a:t>
            </a:r>
            <a:r>
              <a:rPr lang="cs-CZ" sz="6400" dirty="0" err="1" smtClean="0"/>
              <a:t>from</a:t>
            </a:r>
            <a:r>
              <a:rPr lang="cs-CZ" sz="6400" dirty="0" smtClean="0"/>
              <a:t>_</a:t>
            </a:r>
            <a:r>
              <a:rPr lang="cs-CZ" sz="6400" dirty="0" err="1" smtClean="0"/>
              <a:t>Ballana</a:t>
            </a:r>
            <a:r>
              <a:rPr lang="cs-CZ" sz="6400" dirty="0" smtClean="0"/>
              <a:t>_</a:t>
            </a:r>
            <a:r>
              <a:rPr lang="cs-CZ" sz="6400" dirty="0" err="1" smtClean="0"/>
              <a:t>Tomb</a:t>
            </a:r>
            <a:r>
              <a:rPr lang="cs-CZ" sz="6400" dirty="0" smtClean="0"/>
              <a:t>_118_by_John_</a:t>
            </a:r>
            <a:r>
              <a:rPr lang="cs-CZ" sz="6400" dirty="0" err="1" smtClean="0"/>
              <a:t>Campana.jpg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pPr>
              <a:buNone/>
            </a:pP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> </a:t>
            </a:r>
            <a:br>
              <a:rPr lang="cs-CZ" sz="6400" dirty="0" smtClean="0"/>
            </a:br>
            <a:r>
              <a:rPr lang="cs-CZ" sz="6400" dirty="0" smtClean="0"/>
              <a:t> </a:t>
            </a:r>
            <a:br>
              <a:rPr lang="cs-CZ" sz="6400" dirty="0" smtClean="0"/>
            </a:br>
            <a:r>
              <a:rPr lang="cs-CZ" sz="6400" dirty="0" smtClean="0"/>
              <a:t> </a:t>
            </a:r>
            <a:br>
              <a:rPr lang="cs-CZ" sz="6400" dirty="0" smtClean="0"/>
            </a:br>
            <a:r>
              <a:rPr lang="cs-CZ" sz="6400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6400" dirty="0" err="1" smtClean="0"/>
              <a:t>PZBINDEN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:Stela_</a:t>
            </a:r>
            <a:r>
              <a:rPr lang="cs-CZ" sz="6400" dirty="0" err="1" smtClean="0"/>
              <a:t>aksum.jpg</a:t>
            </a:r>
            <a:endParaRPr lang="cs-CZ" sz="6400" dirty="0" smtClean="0"/>
          </a:p>
          <a:p>
            <a:r>
              <a:rPr lang="cs-CZ" sz="6400" dirty="0" err="1" smtClean="0"/>
              <a:t>GIUSTIMO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Small</a:t>
            </a:r>
            <a:r>
              <a:rPr lang="cs-CZ" sz="6400" dirty="0" smtClean="0"/>
              <a:t>_</a:t>
            </a:r>
            <a:r>
              <a:rPr lang="cs-CZ" sz="6400" dirty="0" err="1" smtClean="0"/>
              <a:t>Steles</a:t>
            </a:r>
            <a:r>
              <a:rPr lang="cs-CZ" sz="6400" dirty="0" smtClean="0"/>
              <a:t>_</a:t>
            </a:r>
            <a:r>
              <a:rPr lang="cs-CZ" sz="6400" dirty="0" err="1" smtClean="0"/>
              <a:t>near</a:t>
            </a:r>
            <a:r>
              <a:rPr lang="cs-CZ" sz="6400" dirty="0" smtClean="0"/>
              <a:t>_</a:t>
            </a:r>
            <a:r>
              <a:rPr lang="cs-CZ" sz="6400" dirty="0" err="1" smtClean="0"/>
              <a:t>Aksum.jpg</a:t>
            </a:r>
            <a:endParaRPr lang="cs-CZ" sz="6400" dirty="0" smtClean="0"/>
          </a:p>
          <a:p>
            <a:r>
              <a:rPr lang="cs-CZ" sz="6400" dirty="0" err="1" smtClean="0"/>
              <a:t>ZHIEM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</a:t>
            </a:r>
            <a:r>
              <a:rPr lang="cs-CZ" sz="6400" dirty="0" smtClean="0">
                <a:hlinkClick r:id="rId2"/>
              </a:rPr>
              <a:t>http://</a:t>
            </a:r>
            <a:r>
              <a:rPr lang="cs-CZ" sz="6400" dirty="0" err="1" smtClean="0">
                <a:hlinkClick r:id="rId2"/>
              </a:rPr>
              <a:t>commons.wikimedia.org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wiki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File</a:t>
            </a:r>
            <a:r>
              <a:rPr lang="cs-CZ" sz="6400" dirty="0" smtClean="0">
                <a:hlinkClick r:id="rId2"/>
              </a:rPr>
              <a:t>:</a:t>
            </a:r>
            <a:r>
              <a:rPr lang="cs-CZ" sz="6400" dirty="0" err="1" smtClean="0">
                <a:hlinkClick r:id="rId2"/>
              </a:rPr>
              <a:t>Ethio</a:t>
            </a:r>
            <a:r>
              <a:rPr lang="cs-CZ" sz="6400" dirty="0" smtClean="0">
                <a:hlinkClick r:id="rId2"/>
              </a:rPr>
              <a:t>_</a:t>
            </a:r>
            <a:r>
              <a:rPr lang="cs-CZ" sz="6400" dirty="0" err="1" smtClean="0">
                <a:hlinkClick r:id="rId2"/>
              </a:rPr>
              <a:t>w3.jpg</a:t>
            </a:r>
            <a:endParaRPr lang="cs-CZ" sz="6400" dirty="0" smtClean="0"/>
          </a:p>
          <a:p>
            <a:r>
              <a:rPr lang="cs-CZ" sz="6400" dirty="0" err="1" smtClean="0"/>
              <a:t>ZHIEM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Ethio</a:t>
            </a:r>
            <a:r>
              <a:rPr lang="cs-CZ" sz="6400" dirty="0" smtClean="0"/>
              <a:t>_</a:t>
            </a:r>
            <a:r>
              <a:rPr lang="cs-CZ" sz="6400" dirty="0" err="1" smtClean="0"/>
              <a:t>w5.jpg</a:t>
            </a:r>
            <a:endParaRPr lang="cs-CZ" sz="6400" dirty="0" smtClean="0"/>
          </a:p>
          <a:p>
            <a:r>
              <a:rPr lang="cs-CZ" sz="6400" dirty="0" err="1" smtClean="0"/>
              <a:t>DAVEY</a:t>
            </a:r>
            <a:r>
              <a:rPr lang="cs-CZ" sz="6400" dirty="0" smtClean="0"/>
              <a:t>, A..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Ethiopian</a:t>
            </a:r>
            <a:r>
              <a:rPr lang="cs-CZ" sz="6400" dirty="0" smtClean="0"/>
              <a:t>_St._</a:t>
            </a:r>
            <a:r>
              <a:rPr lang="cs-CZ" sz="6400" dirty="0" err="1" smtClean="0"/>
              <a:t>George</a:t>
            </a:r>
            <a:r>
              <a:rPr lang="cs-CZ" sz="6400" dirty="0" smtClean="0"/>
              <a:t>_And_</a:t>
            </a:r>
            <a:r>
              <a:rPr lang="cs-CZ" sz="6400" dirty="0" err="1" smtClean="0"/>
              <a:t>The</a:t>
            </a:r>
            <a:r>
              <a:rPr lang="cs-CZ" sz="6400" dirty="0" smtClean="0"/>
              <a:t>_Dragon_-_Detail_(2848032429).</a:t>
            </a:r>
            <a:r>
              <a:rPr lang="cs-CZ" sz="6400" dirty="0" err="1" smtClean="0"/>
              <a:t>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BORG</a:t>
            </a:r>
            <a:r>
              <a:rPr lang="cs-CZ" sz="6400" dirty="0" smtClean="0"/>
              <a:t>, </a:t>
            </a:r>
            <a:r>
              <a:rPr lang="cs-CZ" sz="6400" dirty="0" err="1" smtClean="0"/>
              <a:t>Locutus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</a:t>
            </a:r>
            <a:r>
              <a:rPr lang="cs-CZ" sz="6400" dirty="0" smtClean="0">
                <a:hlinkClick r:id="rId3"/>
              </a:rPr>
              <a:t>http://</a:t>
            </a:r>
            <a:r>
              <a:rPr lang="cs-CZ" sz="6400" dirty="0" err="1" smtClean="0">
                <a:hlinkClick r:id="rId3"/>
              </a:rPr>
              <a:t>commons.wikimedia.org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wiki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File</a:t>
            </a:r>
            <a:r>
              <a:rPr lang="cs-CZ" sz="6400" dirty="0" smtClean="0">
                <a:hlinkClick r:id="rId3"/>
              </a:rPr>
              <a:t>:Nok-map.</a:t>
            </a:r>
            <a:r>
              <a:rPr lang="cs-CZ" sz="6400" dirty="0" err="1" smtClean="0">
                <a:hlinkClick r:id="rId3"/>
              </a:rPr>
              <a:t>png</a:t>
            </a:r>
            <a:endParaRPr lang="cs-CZ" sz="6400" dirty="0" smtClean="0"/>
          </a:p>
          <a:p>
            <a:r>
              <a:rPr lang="cs-CZ" sz="6400" dirty="0" err="1" smtClean="0"/>
              <a:t>ERICGUILLOUARD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:A_man_</a:t>
            </a:r>
            <a:r>
              <a:rPr lang="cs-CZ" sz="6400" dirty="0" err="1" smtClean="0"/>
              <a:t>ride</a:t>
            </a:r>
            <a:r>
              <a:rPr lang="cs-CZ" sz="6400" dirty="0" smtClean="0"/>
              <a:t>_a_</a:t>
            </a:r>
            <a:r>
              <a:rPr lang="cs-CZ" sz="6400" dirty="0" err="1" smtClean="0"/>
              <a:t>horse</a:t>
            </a:r>
            <a:r>
              <a:rPr lang="cs-CZ" sz="6400" dirty="0" smtClean="0"/>
              <a:t>,Nok_</a:t>
            </a:r>
            <a:r>
              <a:rPr lang="cs-CZ" sz="6400" dirty="0" err="1" smtClean="0"/>
              <a:t>terracotta</a:t>
            </a:r>
            <a:r>
              <a:rPr lang="cs-CZ" sz="6400" dirty="0" smtClean="0"/>
              <a:t>_</a:t>
            </a:r>
            <a:r>
              <a:rPr lang="cs-CZ" sz="6400" dirty="0" err="1" smtClean="0"/>
              <a:t>figurine.jpg</a:t>
            </a:r>
            <a:endParaRPr lang="cs-CZ" sz="6400" dirty="0" smtClean="0"/>
          </a:p>
          <a:p>
            <a:r>
              <a:rPr lang="cs-CZ" sz="6400" dirty="0" err="1" smtClean="0"/>
              <a:t>NICOTTA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Nok Kultur, </a:t>
            </a:r>
            <a:r>
              <a:rPr lang="cs-CZ" sz="6400" dirty="0" err="1" smtClean="0"/>
              <a:t>Nigeria</a:t>
            </a:r>
            <a:r>
              <a:rPr lang="cs-CZ" sz="6400" dirty="0" smtClean="0"/>
              <a:t>. Fragment </a:t>
            </a:r>
            <a:r>
              <a:rPr lang="cs-CZ" sz="6400" dirty="0" err="1" smtClean="0"/>
              <a:t>eines</a:t>
            </a:r>
            <a:r>
              <a:rPr lang="cs-CZ" sz="6400" dirty="0" smtClean="0"/>
              <a:t> </a:t>
            </a:r>
            <a:r>
              <a:rPr lang="cs-CZ" sz="6400" dirty="0" err="1" smtClean="0"/>
              <a:t>Gefäßes</a:t>
            </a:r>
            <a:r>
              <a:rPr lang="cs-CZ" sz="6400" dirty="0" smtClean="0"/>
              <a:t> </a:t>
            </a:r>
            <a:r>
              <a:rPr lang="cs-CZ" sz="6400" dirty="0" err="1" smtClean="0"/>
              <a:t>mit</a:t>
            </a:r>
            <a:r>
              <a:rPr lang="cs-CZ" sz="6400" dirty="0" smtClean="0"/>
              <a:t> </a:t>
            </a:r>
            <a:r>
              <a:rPr lang="cs-CZ" sz="6400" dirty="0" err="1" smtClean="0"/>
              <a:t>mehreren</a:t>
            </a:r>
            <a:r>
              <a:rPr lang="cs-CZ" sz="6400" dirty="0" smtClean="0"/>
              <a:t> </a:t>
            </a:r>
            <a:r>
              <a:rPr lang="cs-CZ" sz="6400" dirty="0" err="1" smtClean="0"/>
              <a:t>Figuren</a:t>
            </a:r>
            <a:r>
              <a:rPr lang="cs-CZ" sz="6400" dirty="0" smtClean="0"/>
              <a:t> </a:t>
            </a:r>
            <a:r>
              <a:rPr lang="cs-CZ" sz="6400" dirty="0" err="1" smtClean="0"/>
              <a:t>im</a:t>
            </a:r>
            <a:r>
              <a:rPr lang="cs-CZ" sz="6400" dirty="0" smtClean="0"/>
              <a:t> </a:t>
            </a:r>
            <a:r>
              <a:rPr lang="cs-CZ" sz="6400" dirty="0" err="1" smtClean="0"/>
              <a:t>Halbrelief</a:t>
            </a:r>
            <a:r>
              <a:rPr lang="cs-CZ" sz="6400" dirty="0" smtClean="0"/>
              <a:t>.</a:t>
            </a:r>
          </a:p>
          <a:p>
            <a:r>
              <a:rPr lang="cs-CZ" sz="6400" dirty="0" err="1" smtClean="0"/>
              <a:t>AYARZA</a:t>
            </a:r>
            <a:r>
              <a:rPr lang="cs-CZ" sz="6400" dirty="0" smtClean="0"/>
              <a:t>, </a:t>
            </a:r>
            <a:r>
              <a:rPr lang="cs-CZ" sz="6400" dirty="0" err="1" smtClean="0"/>
              <a:t>Javier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:El_</a:t>
            </a:r>
            <a:r>
              <a:rPr lang="cs-CZ" sz="6400" dirty="0" err="1" smtClean="0"/>
              <a:t>Pensador</a:t>
            </a:r>
            <a:r>
              <a:rPr lang="cs-CZ" sz="6400" dirty="0" smtClean="0"/>
              <a:t>_(</a:t>
            </a:r>
            <a:r>
              <a:rPr lang="cs-CZ" sz="6400" dirty="0" err="1" smtClean="0"/>
              <a:t>Cultura</a:t>
            </a:r>
            <a:r>
              <a:rPr lang="cs-CZ" sz="6400" dirty="0" smtClean="0"/>
              <a:t>_Nok).</a:t>
            </a:r>
            <a:r>
              <a:rPr lang="cs-CZ" sz="6400" dirty="0" err="1" smtClean="0"/>
              <a:t>jpg</a:t>
            </a:r>
            <a:endParaRPr lang="cs-CZ" sz="6400" dirty="0" smtClean="0"/>
          </a:p>
          <a:p>
            <a:r>
              <a:rPr lang="en-US" sz="6400" dirty="0" err="1" smtClean="0"/>
              <a:t>MONKEYJI</a:t>
            </a:r>
            <a:r>
              <a:rPr lang="en-US" sz="6400" dirty="0" smtClean="0"/>
              <a:t>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5.1.2014].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http://commons.wikimedia.org/wiki/File:MursiTribeBoy.jpg?uselang=cs</a:t>
            </a:r>
          </a:p>
          <a:p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6400" dirty="0" err="1" smtClean="0"/>
              <a:t>OCHIWAR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:Bronze_</a:t>
            </a:r>
            <a:r>
              <a:rPr lang="cs-CZ" sz="6400" dirty="0" err="1" smtClean="0"/>
              <a:t>ornamental</a:t>
            </a:r>
            <a:r>
              <a:rPr lang="cs-CZ" sz="6400" dirty="0" smtClean="0"/>
              <a:t>_</a:t>
            </a:r>
            <a:r>
              <a:rPr lang="cs-CZ" sz="6400" dirty="0" err="1" smtClean="0"/>
              <a:t>staff</a:t>
            </a:r>
            <a:r>
              <a:rPr lang="cs-CZ" sz="6400" dirty="0" smtClean="0"/>
              <a:t>_</a:t>
            </a:r>
            <a:r>
              <a:rPr lang="cs-CZ" sz="6400" dirty="0" err="1" smtClean="0"/>
              <a:t>head</a:t>
            </a:r>
            <a:r>
              <a:rPr lang="cs-CZ" sz="6400" dirty="0" smtClean="0"/>
              <a:t>,_</a:t>
            </a:r>
            <a:r>
              <a:rPr lang="cs-CZ" sz="6400" dirty="0" err="1" smtClean="0"/>
              <a:t>9th</a:t>
            </a:r>
            <a:r>
              <a:rPr lang="cs-CZ" sz="6400" dirty="0" smtClean="0"/>
              <a:t>_</a:t>
            </a:r>
            <a:r>
              <a:rPr lang="cs-CZ" sz="6400" dirty="0" err="1" smtClean="0"/>
              <a:t>century</a:t>
            </a:r>
            <a:r>
              <a:rPr lang="cs-CZ" sz="6400" dirty="0" smtClean="0"/>
              <a:t>,_</a:t>
            </a:r>
            <a:r>
              <a:rPr lang="cs-CZ" sz="6400" dirty="0" err="1" smtClean="0"/>
              <a:t>Igbo</a:t>
            </a:r>
            <a:r>
              <a:rPr lang="cs-CZ" sz="6400" dirty="0" smtClean="0"/>
              <a:t>-</a:t>
            </a:r>
            <a:r>
              <a:rPr lang="cs-CZ" sz="6400" dirty="0" err="1" smtClean="0"/>
              <a:t>Ukwu.JPG</a:t>
            </a:r>
            <a:endParaRPr lang="cs-CZ" sz="6400" dirty="0" smtClean="0"/>
          </a:p>
          <a:p>
            <a:r>
              <a:rPr lang="cs-CZ" sz="6400" dirty="0" err="1" smtClean="0"/>
              <a:t>OCHIWAR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:Bronze_</a:t>
            </a:r>
            <a:r>
              <a:rPr lang="cs-CZ" sz="6400" dirty="0" err="1" smtClean="0"/>
              <a:t>ceremonial</a:t>
            </a:r>
            <a:r>
              <a:rPr lang="cs-CZ" sz="6400" dirty="0" smtClean="0"/>
              <a:t>_</a:t>
            </a:r>
            <a:r>
              <a:rPr lang="cs-CZ" sz="6400" dirty="0" err="1" smtClean="0"/>
              <a:t>vessel</a:t>
            </a:r>
            <a:r>
              <a:rPr lang="cs-CZ" sz="6400" dirty="0" smtClean="0"/>
              <a:t>_in_</a:t>
            </a:r>
            <a:r>
              <a:rPr lang="cs-CZ" sz="6400" dirty="0" err="1" smtClean="0"/>
              <a:t>form</a:t>
            </a:r>
            <a:r>
              <a:rPr lang="cs-CZ" sz="6400" dirty="0" smtClean="0"/>
              <a:t>_</a:t>
            </a:r>
            <a:r>
              <a:rPr lang="cs-CZ" sz="6400" dirty="0" err="1" smtClean="0"/>
              <a:t>of</a:t>
            </a:r>
            <a:r>
              <a:rPr lang="cs-CZ" sz="6400" dirty="0" smtClean="0"/>
              <a:t>_a_</a:t>
            </a:r>
            <a:r>
              <a:rPr lang="cs-CZ" sz="6400" dirty="0" err="1" smtClean="0"/>
              <a:t>snail</a:t>
            </a:r>
            <a:r>
              <a:rPr lang="cs-CZ" sz="6400" dirty="0" smtClean="0"/>
              <a:t>_</a:t>
            </a:r>
            <a:r>
              <a:rPr lang="cs-CZ" sz="6400" dirty="0" err="1" smtClean="0"/>
              <a:t>shell</a:t>
            </a:r>
            <a:r>
              <a:rPr lang="cs-CZ" sz="6400" dirty="0" smtClean="0"/>
              <a:t>,_</a:t>
            </a:r>
            <a:r>
              <a:rPr lang="cs-CZ" sz="6400" dirty="0" err="1" smtClean="0"/>
              <a:t>9th</a:t>
            </a:r>
            <a:r>
              <a:rPr lang="cs-CZ" sz="6400" dirty="0" smtClean="0"/>
              <a:t>_</a:t>
            </a:r>
            <a:r>
              <a:rPr lang="cs-CZ" sz="6400" dirty="0" err="1" smtClean="0"/>
              <a:t>century</a:t>
            </a:r>
            <a:r>
              <a:rPr lang="cs-CZ" sz="6400" dirty="0" smtClean="0"/>
              <a:t>,_</a:t>
            </a:r>
            <a:r>
              <a:rPr lang="cs-CZ" sz="6400" dirty="0" err="1" smtClean="0"/>
              <a:t>Igbo</a:t>
            </a:r>
            <a:r>
              <a:rPr lang="cs-CZ" sz="6400" dirty="0" smtClean="0"/>
              <a:t>-</a:t>
            </a:r>
            <a:r>
              <a:rPr lang="cs-CZ" sz="6400" dirty="0" err="1" smtClean="0"/>
              <a:t>Ukwu</a:t>
            </a:r>
            <a:r>
              <a:rPr lang="cs-CZ" sz="6400" dirty="0" smtClean="0"/>
              <a:t>,_</a:t>
            </a:r>
            <a:r>
              <a:rPr lang="cs-CZ" sz="6400" dirty="0" err="1" smtClean="0"/>
              <a:t>Nigeria.JPG</a:t>
            </a:r>
            <a:endParaRPr lang="cs-CZ" sz="6400" dirty="0" smtClean="0"/>
          </a:p>
          <a:p>
            <a:r>
              <a:rPr lang="cs-CZ" sz="6400" dirty="0" err="1" smtClean="0"/>
              <a:t>OCHIWAR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9th</a:t>
            </a:r>
            <a:r>
              <a:rPr lang="cs-CZ" sz="6400" dirty="0" smtClean="0"/>
              <a:t>_</a:t>
            </a:r>
            <a:r>
              <a:rPr lang="cs-CZ" sz="6400" dirty="0" err="1" smtClean="0"/>
              <a:t>century</a:t>
            </a:r>
            <a:r>
              <a:rPr lang="cs-CZ" sz="6400" dirty="0" smtClean="0"/>
              <a:t>_bronze_</a:t>
            </a:r>
            <a:r>
              <a:rPr lang="cs-CZ" sz="6400" dirty="0" err="1" smtClean="0"/>
              <a:t>ceremonial</a:t>
            </a:r>
            <a:r>
              <a:rPr lang="cs-CZ" sz="6400" dirty="0" smtClean="0"/>
              <a:t>_pot,_</a:t>
            </a:r>
            <a:r>
              <a:rPr lang="cs-CZ" sz="6400" dirty="0" err="1" smtClean="0"/>
              <a:t>Igbo</a:t>
            </a:r>
            <a:r>
              <a:rPr lang="cs-CZ" sz="6400" dirty="0" smtClean="0"/>
              <a:t>-</a:t>
            </a:r>
            <a:r>
              <a:rPr lang="cs-CZ" sz="6400" dirty="0" err="1" smtClean="0"/>
              <a:t>Ukwu</a:t>
            </a:r>
            <a:r>
              <a:rPr lang="cs-CZ" sz="6400" dirty="0" smtClean="0"/>
              <a:t>,_</a:t>
            </a:r>
            <a:r>
              <a:rPr lang="cs-CZ" sz="6400" dirty="0" err="1" smtClean="0"/>
              <a:t>Nigeria.JPG</a:t>
            </a:r>
            <a:endParaRPr lang="cs-CZ" sz="6400" dirty="0" smtClean="0"/>
          </a:p>
          <a:p>
            <a:r>
              <a:rPr lang="cs-CZ" sz="6400" dirty="0" err="1" smtClean="0"/>
              <a:t>SAILKO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Ife</a:t>
            </a:r>
            <a:r>
              <a:rPr lang="cs-CZ" sz="6400" dirty="0" smtClean="0"/>
              <a:t>_</a:t>
            </a:r>
            <a:r>
              <a:rPr lang="cs-CZ" sz="6400" dirty="0" err="1" smtClean="0"/>
              <a:t>Kings</a:t>
            </a:r>
            <a:r>
              <a:rPr lang="cs-CZ" sz="6400" dirty="0" smtClean="0"/>
              <a:t>_</a:t>
            </a:r>
            <a:r>
              <a:rPr lang="cs-CZ" sz="6400" dirty="0" err="1" smtClean="0"/>
              <a:t>Head</a:t>
            </a:r>
            <a:r>
              <a:rPr lang="cs-CZ" sz="6400" dirty="0" smtClean="0"/>
              <a:t>_</a:t>
            </a:r>
            <a:r>
              <a:rPr lang="cs-CZ" sz="6400" dirty="0" err="1" smtClean="0"/>
              <a:t>ife</a:t>
            </a:r>
            <a:r>
              <a:rPr lang="cs-CZ" sz="6400" dirty="0" smtClean="0"/>
              <a:t>_</a:t>
            </a:r>
            <a:r>
              <a:rPr lang="cs-CZ" sz="6400" dirty="0" err="1" smtClean="0"/>
              <a:t>cutout.jpg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WMPEARL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Head</a:t>
            </a:r>
            <a:r>
              <a:rPr lang="cs-CZ" sz="6400" dirty="0" smtClean="0"/>
              <a:t>,_</a:t>
            </a:r>
            <a:r>
              <a:rPr lang="cs-CZ" sz="6400" dirty="0" err="1" smtClean="0"/>
              <a:t>possibly</a:t>
            </a:r>
            <a:r>
              <a:rPr lang="cs-CZ" sz="6400" dirty="0" smtClean="0"/>
              <a:t>_</a:t>
            </a:r>
            <a:r>
              <a:rPr lang="cs-CZ" sz="6400" dirty="0" err="1" smtClean="0"/>
              <a:t>mid</a:t>
            </a:r>
            <a:r>
              <a:rPr lang="cs-CZ" sz="6400" dirty="0" smtClean="0"/>
              <a:t>_</a:t>
            </a:r>
            <a:r>
              <a:rPr lang="cs-CZ" sz="6400" dirty="0" err="1" smtClean="0"/>
              <a:t>1500s</a:t>
            </a:r>
            <a:r>
              <a:rPr lang="cs-CZ" sz="6400" dirty="0" smtClean="0"/>
              <a:t>_</a:t>
            </a:r>
            <a:r>
              <a:rPr lang="cs-CZ" sz="6400" dirty="0" err="1" smtClean="0"/>
              <a:t>or</a:t>
            </a:r>
            <a:r>
              <a:rPr lang="cs-CZ" sz="6400" dirty="0" smtClean="0"/>
              <a:t>_</a:t>
            </a:r>
            <a:r>
              <a:rPr lang="cs-CZ" sz="6400" dirty="0" err="1" smtClean="0"/>
              <a:t>early</a:t>
            </a:r>
            <a:r>
              <a:rPr lang="cs-CZ" sz="6400" dirty="0" smtClean="0"/>
              <a:t>_</a:t>
            </a:r>
            <a:r>
              <a:rPr lang="cs-CZ" sz="6400" dirty="0" err="1" smtClean="0"/>
              <a:t>1600s</a:t>
            </a:r>
            <a:r>
              <a:rPr lang="cs-CZ" sz="6400" dirty="0" smtClean="0"/>
              <a:t>,_</a:t>
            </a:r>
            <a:r>
              <a:rPr lang="cs-CZ" sz="6400" dirty="0" err="1" smtClean="0"/>
              <a:t>brass</a:t>
            </a:r>
            <a:r>
              <a:rPr lang="cs-CZ" sz="6400" dirty="0" smtClean="0"/>
              <a:t>,_Benin_</a:t>
            </a:r>
            <a:r>
              <a:rPr lang="cs-CZ" sz="6400" dirty="0" err="1" smtClean="0"/>
              <a:t>Kingdom</a:t>
            </a:r>
            <a:r>
              <a:rPr lang="cs-CZ" sz="6400" dirty="0" smtClean="0"/>
              <a:t>,_Cleveland_Museum_</a:t>
            </a:r>
            <a:r>
              <a:rPr lang="cs-CZ" sz="6400" dirty="0" err="1" smtClean="0"/>
              <a:t>of</a:t>
            </a:r>
            <a:r>
              <a:rPr lang="cs-CZ" sz="6400" dirty="0" smtClean="0"/>
              <a:t>_</a:t>
            </a:r>
            <a:r>
              <a:rPr lang="cs-CZ" sz="6400" dirty="0" err="1" smtClean="0"/>
              <a:t>Art.JPG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DADEROT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Plaque</a:t>
            </a:r>
            <a:r>
              <a:rPr lang="cs-CZ" sz="6400" dirty="0" smtClean="0"/>
              <a:t>,_</a:t>
            </a:r>
            <a:r>
              <a:rPr lang="cs-CZ" sz="6400" dirty="0" err="1" smtClean="0"/>
              <a:t>possibly</a:t>
            </a:r>
            <a:r>
              <a:rPr lang="cs-CZ" sz="6400" dirty="0" smtClean="0"/>
              <a:t>_</a:t>
            </a:r>
            <a:r>
              <a:rPr lang="cs-CZ" sz="6400" dirty="0" err="1" smtClean="0"/>
              <a:t>1500s</a:t>
            </a:r>
            <a:r>
              <a:rPr lang="cs-CZ" sz="6400" dirty="0" smtClean="0"/>
              <a:t>-</a:t>
            </a:r>
            <a:r>
              <a:rPr lang="cs-CZ" sz="6400" dirty="0" err="1" smtClean="0"/>
              <a:t>1600s</a:t>
            </a:r>
            <a:r>
              <a:rPr lang="cs-CZ" sz="6400" dirty="0" smtClean="0"/>
              <a:t>,_Guinea_</a:t>
            </a:r>
            <a:r>
              <a:rPr lang="cs-CZ" sz="6400" dirty="0" err="1" smtClean="0"/>
              <a:t>Coast</a:t>
            </a:r>
            <a:r>
              <a:rPr lang="cs-CZ" sz="6400" dirty="0" smtClean="0"/>
              <a:t>,_</a:t>
            </a:r>
            <a:r>
              <a:rPr lang="cs-CZ" sz="6400" dirty="0" err="1" smtClean="0"/>
              <a:t>Nigeria</a:t>
            </a:r>
            <a:r>
              <a:rPr lang="cs-CZ" sz="6400" dirty="0" smtClean="0"/>
              <a:t>,_Benin_</a:t>
            </a:r>
            <a:r>
              <a:rPr lang="cs-CZ" sz="6400" dirty="0" err="1" smtClean="0"/>
              <a:t>kingdom</a:t>
            </a:r>
            <a:r>
              <a:rPr lang="cs-CZ" sz="6400" dirty="0" smtClean="0"/>
              <a:t>,_Edo_</a:t>
            </a:r>
            <a:r>
              <a:rPr lang="cs-CZ" sz="6400" dirty="0" err="1" smtClean="0"/>
              <a:t>people</a:t>
            </a:r>
            <a:r>
              <a:rPr lang="cs-CZ" sz="6400" dirty="0" smtClean="0"/>
              <a:t>,_</a:t>
            </a:r>
            <a:r>
              <a:rPr lang="cs-CZ" sz="6400" dirty="0" err="1" smtClean="0"/>
              <a:t>brass</a:t>
            </a:r>
            <a:r>
              <a:rPr lang="cs-CZ" sz="6400" dirty="0" smtClean="0"/>
              <a:t>_-_Cleveland_Museum_</a:t>
            </a:r>
            <a:r>
              <a:rPr lang="cs-CZ" sz="6400" dirty="0" err="1" smtClean="0"/>
              <a:t>of</a:t>
            </a:r>
            <a:r>
              <a:rPr lang="cs-CZ" sz="6400" dirty="0" smtClean="0"/>
              <a:t>_</a:t>
            </a:r>
            <a:r>
              <a:rPr lang="cs-CZ" sz="6400" dirty="0" err="1" smtClean="0"/>
              <a:t>Art</a:t>
            </a:r>
            <a:r>
              <a:rPr lang="cs-CZ" sz="6400" dirty="0" smtClean="0"/>
              <a:t>_-_</a:t>
            </a:r>
            <a:r>
              <a:rPr lang="cs-CZ" sz="6400" dirty="0" err="1" smtClean="0"/>
              <a:t>DSC08729.JPG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ATAMARI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:1917258-</a:t>
            </a:r>
            <a:r>
              <a:rPr lang="cs-CZ" sz="6400" dirty="0" err="1" smtClean="0"/>
              <a:t>traditional</a:t>
            </a:r>
            <a:r>
              <a:rPr lang="cs-CZ" sz="6400" dirty="0" smtClean="0"/>
              <a:t>_</a:t>
            </a:r>
            <a:r>
              <a:rPr lang="cs-CZ" sz="6400" dirty="0" err="1" smtClean="0"/>
              <a:t>village</a:t>
            </a:r>
            <a:r>
              <a:rPr lang="cs-CZ" sz="6400" dirty="0" smtClean="0"/>
              <a:t>-</a:t>
            </a:r>
            <a:r>
              <a:rPr lang="cs-CZ" sz="6400" dirty="0" err="1" smtClean="0"/>
              <a:t>The</a:t>
            </a:r>
            <a:r>
              <a:rPr lang="cs-CZ" sz="6400" dirty="0" smtClean="0"/>
              <a:t>_</a:t>
            </a:r>
            <a:r>
              <a:rPr lang="cs-CZ" sz="6400" dirty="0" err="1" smtClean="0"/>
              <a:t>Gambia.jpg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KATEZNIK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Djingareiber</a:t>
            </a:r>
            <a:r>
              <a:rPr lang="cs-CZ" sz="6400" dirty="0" smtClean="0"/>
              <a:t>_cour.</a:t>
            </a:r>
            <a:r>
              <a:rPr lang="cs-CZ" sz="6400" dirty="0" err="1" smtClean="0"/>
              <a:t>jpg</a:t>
            </a:r>
            <a:endParaRPr lang="cs-CZ" sz="6400" dirty="0" smtClean="0"/>
          </a:p>
          <a:p>
            <a:pPr>
              <a:buNone/>
            </a:pP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25000" lnSpcReduction="20000"/>
          </a:bodyPr>
          <a:lstStyle/>
          <a:p>
            <a:r>
              <a:rPr lang="cs-CZ" sz="6400" dirty="0" err="1" smtClean="0"/>
              <a:t>HERRING</a:t>
            </a:r>
            <a:r>
              <a:rPr lang="cs-CZ" sz="6400" dirty="0" smtClean="0"/>
              <a:t>, Albert.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</a:t>
            </a:r>
            <a:r>
              <a:rPr lang="cs-CZ" sz="6400" dirty="0" err="1" smtClean="0"/>
              <a:t>Djingareiber</a:t>
            </a:r>
            <a:r>
              <a:rPr lang="cs-CZ" sz="6400" dirty="0" smtClean="0"/>
              <a:t> </a:t>
            </a:r>
            <a:r>
              <a:rPr lang="cs-CZ" sz="6400" dirty="0" err="1" smtClean="0"/>
              <a:t>mosque</a:t>
            </a:r>
            <a:endParaRPr lang="cs-CZ" sz="6400" dirty="0" smtClean="0"/>
          </a:p>
          <a:p>
            <a:r>
              <a:rPr lang="cs-CZ" sz="6400" dirty="0" err="1" smtClean="0"/>
              <a:t>HUMANSDORPIE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Ndebele</a:t>
            </a:r>
            <a:r>
              <a:rPr lang="cs-CZ" sz="6400" dirty="0" smtClean="0"/>
              <a:t>-</a:t>
            </a:r>
            <a:r>
              <a:rPr lang="cs-CZ" sz="6400" dirty="0" err="1" smtClean="0"/>
              <a:t>women</a:t>
            </a:r>
            <a:r>
              <a:rPr lang="cs-CZ" sz="6400" dirty="0" smtClean="0"/>
              <a:t>-</a:t>
            </a:r>
            <a:r>
              <a:rPr lang="cs-CZ" sz="6400" dirty="0" err="1" smtClean="0"/>
              <a:t>loopspruit.jpg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GIUSTINO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:Bet_</a:t>
            </a:r>
            <a:r>
              <a:rPr lang="cs-CZ" sz="6400" dirty="0" err="1" smtClean="0"/>
              <a:t>Giyorgis</a:t>
            </a:r>
            <a:r>
              <a:rPr lang="cs-CZ" sz="6400" dirty="0" smtClean="0"/>
              <a:t>_</a:t>
            </a:r>
            <a:r>
              <a:rPr lang="cs-CZ" sz="6400" dirty="0" err="1" smtClean="0"/>
              <a:t>church</a:t>
            </a:r>
            <a:r>
              <a:rPr lang="cs-CZ" sz="6400" dirty="0" smtClean="0"/>
              <a:t>_</a:t>
            </a:r>
            <a:r>
              <a:rPr lang="cs-CZ" sz="6400" dirty="0" err="1" smtClean="0"/>
              <a:t>Lalibela</a:t>
            </a:r>
            <a:r>
              <a:rPr lang="cs-CZ" sz="6400" dirty="0" smtClean="0"/>
              <a:t>_</a:t>
            </a:r>
            <a:r>
              <a:rPr lang="cs-CZ" sz="6400" dirty="0" err="1" smtClean="0"/>
              <a:t>01.jpg</a:t>
            </a:r>
            <a:endParaRPr lang="cs-CZ" sz="6400" dirty="0" smtClean="0"/>
          </a:p>
          <a:p>
            <a:r>
              <a:rPr lang="cs-CZ" sz="6400" dirty="0" err="1" smtClean="0"/>
              <a:t>MACVICO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cs.wikipedia.org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/Soubor:Great_Zimbabwe_</a:t>
            </a:r>
            <a:r>
              <a:rPr lang="cs-CZ" sz="6400" dirty="0" err="1" smtClean="0"/>
              <a:t>Closeup.jpg</a:t>
            </a:r>
            <a:endParaRPr lang="cs-CZ" sz="6400" dirty="0" smtClean="0"/>
          </a:p>
          <a:p>
            <a:r>
              <a:rPr lang="cs-CZ" sz="6400" dirty="0" smtClean="0"/>
              <a:t>MOTTY.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Mask</a:t>
            </a:r>
            <a:r>
              <a:rPr lang="cs-CZ" sz="6400" dirty="0" smtClean="0"/>
              <a:t>_-_</a:t>
            </a:r>
            <a:r>
              <a:rPr lang="cs-CZ" sz="6400" dirty="0" err="1" smtClean="0"/>
              <a:t>Ibo</a:t>
            </a:r>
            <a:r>
              <a:rPr lang="cs-CZ" sz="6400" dirty="0" smtClean="0"/>
              <a:t>_-_</a:t>
            </a:r>
            <a:r>
              <a:rPr lang="cs-CZ" sz="6400" dirty="0" err="1" smtClean="0"/>
              <a:t>Nigeria</a:t>
            </a:r>
            <a:r>
              <a:rPr lang="cs-CZ" sz="6400" dirty="0" smtClean="0"/>
              <a:t>_-_</a:t>
            </a:r>
            <a:r>
              <a:rPr lang="cs-CZ" sz="6400" dirty="0" err="1" smtClean="0"/>
              <a:t>Royal</a:t>
            </a:r>
            <a:r>
              <a:rPr lang="cs-CZ" sz="6400" dirty="0" smtClean="0"/>
              <a:t>_</a:t>
            </a:r>
            <a:r>
              <a:rPr lang="cs-CZ" sz="6400" dirty="0" err="1" smtClean="0"/>
              <a:t>Palace</a:t>
            </a:r>
            <a:r>
              <a:rPr lang="cs-CZ" sz="6400" dirty="0" smtClean="0"/>
              <a:t>,_</a:t>
            </a:r>
            <a:r>
              <a:rPr lang="cs-CZ" sz="6400" dirty="0" err="1" smtClean="0"/>
              <a:t>Brussels.JPG</a:t>
            </a:r>
            <a:endParaRPr lang="cs-CZ" sz="6400" dirty="0" smtClean="0"/>
          </a:p>
          <a:p>
            <a:r>
              <a:rPr lang="cs-CZ" sz="6400" dirty="0" smtClean="0"/>
              <a:t>MOTTY.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Inuba</a:t>
            </a:r>
            <a:r>
              <a:rPr lang="cs-CZ" sz="6400" dirty="0" smtClean="0"/>
              <a:t>_</a:t>
            </a:r>
            <a:r>
              <a:rPr lang="cs-CZ" sz="6400" dirty="0" err="1" smtClean="0"/>
              <a:t>Mask</a:t>
            </a:r>
            <a:r>
              <a:rPr lang="cs-CZ" sz="6400" dirty="0" smtClean="0"/>
              <a:t>_-_Kuba_</a:t>
            </a:r>
            <a:r>
              <a:rPr lang="cs-CZ" sz="6400" dirty="0" err="1" smtClean="0"/>
              <a:t>or</a:t>
            </a:r>
            <a:r>
              <a:rPr lang="cs-CZ" sz="6400" dirty="0" smtClean="0"/>
              <a:t>_</a:t>
            </a:r>
            <a:r>
              <a:rPr lang="cs-CZ" sz="6400" dirty="0" err="1" smtClean="0"/>
              <a:t>Kete</a:t>
            </a:r>
            <a:r>
              <a:rPr lang="cs-CZ" sz="6400" dirty="0" smtClean="0"/>
              <a:t>_-_DRC_-_</a:t>
            </a:r>
            <a:r>
              <a:rPr lang="cs-CZ" sz="6400" dirty="0" err="1" smtClean="0"/>
              <a:t>Royal</a:t>
            </a:r>
            <a:r>
              <a:rPr lang="cs-CZ" sz="6400" dirty="0" smtClean="0"/>
              <a:t>_</a:t>
            </a:r>
            <a:r>
              <a:rPr lang="cs-CZ" sz="6400" dirty="0" err="1" smtClean="0"/>
              <a:t>Palace</a:t>
            </a:r>
            <a:r>
              <a:rPr lang="cs-CZ" sz="6400" dirty="0" smtClean="0"/>
              <a:t>,_</a:t>
            </a:r>
            <a:r>
              <a:rPr lang="cs-CZ" sz="6400" dirty="0" err="1" smtClean="0"/>
              <a:t>Brussels.JPG</a:t>
            </a:r>
            <a:endParaRPr lang="cs-CZ" sz="6400" dirty="0" smtClean="0"/>
          </a:p>
          <a:p>
            <a:r>
              <a:rPr lang="cs-CZ" sz="6400" dirty="0" err="1" smtClean="0"/>
              <a:t>WISER</a:t>
            </a:r>
            <a:r>
              <a:rPr lang="cs-CZ" sz="6400" dirty="0" smtClean="0"/>
              <a:t>, </a:t>
            </a:r>
            <a:r>
              <a:rPr lang="cs-CZ" sz="6400" dirty="0" err="1" smtClean="0"/>
              <a:t>Forever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WLA</a:t>
            </a:r>
            <a:r>
              <a:rPr lang="cs-CZ" sz="6400" dirty="0" smtClean="0"/>
              <a:t>_</a:t>
            </a:r>
            <a:r>
              <a:rPr lang="cs-CZ" sz="6400" dirty="0" err="1" smtClean="0"/>
              <a:t>ima</a:t>
            </a:r>
            <a:r>
              <a:rPr lang="cs-CZ" sz="6400" dirty="0" smtClean="0"/>
              <a:t>_</a:t>
            </a:r>
            <a:r>
              <a:rPr lang="cs-CZ" sz="6400" dirty="0" err="1" smtClean="0"/>
              <a:t>Mende</a:t>
            </a:r>
            <a:r>
              <a:rPr lang="cs-CZ" sz="6400" dirty="0" smtClean="0"/>
              <a:t>_</a:t>
            </a:r>
            <a:r>
              <a:rPr lang="cs-CZ" sz="6400" dirty="0" err="1" smtClean="0"/>
              <a:t>People</a:t>
            </a:r>
            <a:r>
              <a:rPr lang="cs-CZ" sz="6400" dirty="0" smtClean="0"/>
              <a:t>_</a:t>
            </a:r>
            <a:r>
              <a:rPr lang="cs-CZ" sz="6400" dirty="0" err="1" smtClean="0"/>
              <a:t>helmet</a:t>
            </a:r>
            <a:r>
              <a:rPr lang="cs-CZ" sz="6400" dirty="0" smtClean="0"/>
              <a:t>_</a:t>
            </a:r>
            <a:r>
              <a:rPr lang="cs-CZ" sz="6400" dirty="0" err="1" smtClean="0"/>
              <a:t>mask</a:t>
            </a:r>
            <a:r>
              <a:rPr lang="cs-CZ" sz="6400" dirty="0" smtClean="0"/>
              <a:t>_</a:t>
            </a:r>
            <a:r>
              <a:rPr lang="cs-CZ" sz="6400" dirty="0" err="1" smtClean="0"/>
              <a:t>for</a:t>
            </a:r>
            <a:r>
              <a:rPr lang="cs-CZ" sz="6400" dirty="0" smtClean="0"/>
              <a:t>_</a:t>
            </a:r>
            <a:r>
              <a:rPr lang="cs-CZ" sz="6400" dirty="0" err="1" smtClean="0"/>
              <a:t>Sande</a:t>
            </a:r>
            <a:r>
              <a:rPr lang="cs-CZ" sz="6400" dirty="0" smtClean="0"/>
              <a:t>_</a:t>
            </a:r>
            <a:r>
              <a:rPr lang="cs-CZ" sz="6400" dirty="0" err="1" smtClean="0"/>
              <a:t>association.jpg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DOBBERTIN</a:t>
            </a:r>
            <a:r>
              <a:rPr lang="cs-CZ" sz="6400" dirty="0" smtClean="0"/>
              <a:t>, Walter.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</a:t>
            </a:r>
            <a:r>
              <a:rPr lang="cs-CZ" sz="6400" dirty="0" smtClean="0">
                <a:hlinkClick r:id="rId2"/>
              </a:rPr>
              <a:t>http://</a:t>
            </a:r>
            <a:r>
              <a:rPr lang="cs-CZ" sz="6400" dirty="0" err="1" smtClean="0">
                <a:hlinkClick r:id="rId2"/>
              </a:rPr>
              <a:t>commons.wikimedia.org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wiki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File</a:t>
            </a:r>
            <a:r>
              <a:rPr lang="cs-CZ" sz="6400" dirty="0" smtClean="0">
                <a:hlinkClick r:id="rId2"/>
              </a:rPr>
              <a:t>:</a:t>
            </a:r>
            <a:r>
              <a:rPr lang="cs-CZ" sz="6400" dirty="0" err="1" smtClean="0">
                <a:hlinkClick r:id="rId2"/>
              </a:rPr>
              <a:t>Bundesarchiv</a:t>
            </a:r>
            <a:r>
              <a:rPr lang="cs-CZ" sz="6400" dirty="0" smtClean="0">
                <a:hlinkClick r:id="rId2"/>
              </a:rPr>
              <a:t>_</a:t>
            </a:r>
            <a:r>
              <a:rPr lang="cs-CZ" sz="6400" dirty="0" err="1" smtClean="0">
                <a:hlinkClick r:id="rId2"/>
              </a:rPr>
              <a:t>Bild</a:t>
            </a:r>
            <a:r>
              <a:rPr lang="cs-CZ" sz="6400" dirty="0" smtClean="0">
                <a:hlinkClick r:id="rId2"/>
              </a:rPr>
              <a:t>_105-</a:t>
            </a:r>
            <a:r>
              <a:rPr lang="cs-CZ" sz="6400" dirty="0" err="1" smtClean="0">
                <a:hlinkClick r:id="rId2"/>
              </a:rPr>
              <a:t>DOA0816</a:t>
            </a:r>
            <a:r>
              <a:rPr lang="cs-CZ" sz="6400" dirty="0" smtClean="0">
                <a:hlinkClick r:id="rId2"/>
              </a:rPr>
              <a:t>,_</a:t>
            </a:r>
            <a:r>
              <a:rPr lang="cs-CZ" sz="6400" dirty="0" err="1" smtClean="0">
                <a:hlinkClick r:id="rId2"/>
              </a:rPr>
              <a:t>Deutsch</a:t>
            </a:r>
            <a:r>
              <a:rPr lang="cs-CZ" sz="6400" dirty="0" smtClean="0">
                <a:hlinkClick r:id="rId2"/>
              </a:rPr>
              <a:t>-</a:t>
            </a:r>
            <a:r>
              <a:rPr lang="cs-CZ" sz="6400" dirty="0" err="1" smtClean="0">
                <a:hlinkClick r:id="rId2"/>
              </a:rPr>
              <a:t>Ostafrika</a:t>
            </a:r>
            <a:r>
              <a:rPr lang="cs-CZ" sz="6400" dirty="0" smtClean="0">
                <a:hlinkClick r:id="rId2"/>
              </a:rPr>
              <a:t>,_</a:t>
            </a:r>
            <a:r>
              <a:rPr lang="cs-CZ" sz="6400" dirty="0" err="1" smtClean="0">
                <a:hlinkClick r:id="rId2"/>
              </a:rPr>
              <a:t>Massai.jpg</a:t>
            </a:r>
            <a:r>
              <a:rPr lang="cs-CZ" sz="6400" dirty="0" smtClean="0">
                <a:hlinkClick r:id="rId2"/>
              </a:rPr>
              <a:t>?</a:t>
            </a:r>
            <a:r>
              <a:rPr lang="cs-CZ" sz="6400" dirty="0" err="1" smtClean="0">
                <a:hlinkClick r:id="rId2"/>
              </a:rPr>
              <a:t>uselang</a:t>
            </a:r>
            <a:r>
              <a:rPr lang="cs-CZ" sz="6400" dirty="0" smtClean="0">
                <a:hlinkClick r:id="rId2"/>
              </a:rPr>
              <a:t>=</a:t>
            </a:r>
            <a:r>
              <a:rPr lang="cs-CZ" sz="6400" dirty="0" err="1" smtClean="0">
                <a:hlinkClick r:id="rId2"/>
              </a:rPr>
              <a:t>cs</a:t>
            </a:r>
            <a:endParaRPr lang="cs-CZ" sz="6400" dirty="0" smtClean="0"/>
          </a:p>
          <a:p>
            <a:r>
              <a:rPr lang="cs-CZ" sz="6400" dirty="0" err="1" smtClean="0"/>
              <a:t>DADEROT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</a:t>
            </a:r>
            <a:r>
              <a:rPr lang="cs-CZ" sz="6400" dirty="0" smtClean="0">
                <a:hlinkClick r:id="rId3"/>
              </a:rPr>
              <a:t>http://</a:t>
            </a:r>
            <a:r>
              <a:rPr lang="cs-CZ" sz="6400" dirty="0" err="1" smtClean="0">
                <a:hlinkClick r:id="rId3"/>
              </a:rPr>
              <a:t>commons.wikimedia.org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wiki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File</a:t>
            </a:r>
            <a:r>
              <a:rPr lang="cs-CZ" sz="6400" dirty="0" smtClean="0">
                <a:hlinkClick r:id="rId3"/>
              </a:rPr>
              <a:t>:</a:t>
            </a:r>
            <a:r>
              <a:rPr lang="cs-CZ" sz="6400" dirty="0" err="1" smtClean="0">
                <a:hlinkClick r:id="rId3"/>
              </a:rPr>
              <a:t>Egungun</a:t>
            </a:r>
            <a:r>
              <a:rPr lang="cs-CZ" sz="6400" dirty="0" smtClean="0">
                <a:hlinkClick r:id="rId3"/>
              </a:rPr>
              <a:t>_Society_</a:t>
            </a:r>
            <a:r>
              <a:rPr lang="cs-CZ" sz="6400" dirty="0" err="1" smtClean="0">
                <a:hlinkClick r:id="rId3"/>
              </a:rPr>
              <a:t>dancer</a:t>
            </a:r>
            <a:r>
              <a:rPr lang="cs-CZ" sz="6400" dirty="0" smtClean="0">
                <a:hlinkClick r:id="rId3"/>
              </a:rPr>
              <a:t>,_</a:t>
            </a:r>
            <a:r>
              <a:rPr lang="cs-CZ" sz="6400" dirty="0" err="1" smtClean="0">
                <a:hlinkClick r:id="rId3"/>
              </a:rPr>
              <a:t>Yoruba</a:t>
            </a:r>
            <a:r>
              <a:rPr lang="cs-CZ" sz="6400" dirty="0" smtClean="0">
                <a:hlinkClick r:id="rId3"/>
              </a:rPr>
              <a:t>_-_</a:t>
            </a:r>
            <a:r>
              <a:rPr lang="cs-CZ" sz="6400" dirty="0" err="1" smtClean="0">
                <a:hlinkClick r:id="rId3"/>
              </a:rPr>
              <a:t>African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objects</a:t>
            </a:r>
            <a:r>
              <a:rPr lang="cs-CZ" sz="6400" dirty="0" smtClean="0">
                <a:hlinkClick r:id="rId3"/>
              </a:rPr>
              <a:t>_in_</a:t>
            </a:r>
            <a:r>
              <a:rPr lang="cs-CZ" sz="6400" dirty="0" err="1" smtClean="0">
                <a:hlinkClick r:id="rId3"/>
              </a:rPr>
              <a:t>the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American</a:t>
            </a:r>
            <a:r>
              <a:rPr lang="cs-CZ" sz="6400" dirty="0" smtClean="0">
                <a:hlinkClick r:id="rId3"/>
              </a:rPr>
              <a:t>_Museum_</a:t>
            </a:r>
            <a:r>
              <a:rPr lang="cs-CZ" sz="6400" dirty="0" err="1" smtClean="0">
                <a:hlinkClick r:id="rId3"/>
              </a:rPr>
              <a:t>of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Natural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History</a:t>
            </a:r>
            <a:r>
              <a:rPr lang="cs-CZ" sz="6400" dirty="0" smtClean="0">
                <a:hlinkClick r:id="rId3"/>
              </a:rPr>
              <a:t>_-_</a:t>
            </a:r>
            <a:r>
              <a:rPr lang="cs-CZ" sz="6400" dirty="0" err="1" smtClean="0">
                <a:hlinkClick r:id="rId3"/>
              </a:rPr>
              <a:t>DSC06001.JPG</a:t>
            </a:r>
            <a:r>
              <a:rPr lang="cs-CZ" sz="6400" dirty="0" smtClean="0">
                <a:hlinkClick r:id="rId3"/>
              </a:rPr>
              <a:t>?</a:t>
            </a:r>
            <a:r>
              <a:rPr lang="cs-CZ" sz="6400" dirty="0" err="1" smtClean="0">
                <a:hlinkClick r:id="rId3"/>
              </a:rPr>
              <a:t>uselang</a:t>
            </a:r>
            <a:r>
              <a:rPr lang="cs-CZ" sz="6400" dirty="0" smtClean="0">
                <a:hlinkClick r:id="rId3"/>
              </a:rPr>
              <a:t>=</a:t>
            </a:r>
            <a:r>
              <a:rPr lang="cs-CZ" sz="6400" dirty="0" err="1" smtClean="0">
                <a:hlinkClick r:id="rId3"/>
              </a:rPr>
              <a:t>cs</a:t>
            </a:r>
            <a:endParaRPr lang="cs-CZ" sz="6400" dirty="0" smtClean="0"/>
          </a:p>
          <a:p>
            <a:r>
              <a:rPr lang="cs-CZ" sz="6400" dirty="0" err="1" smtClean="0"/>
              <a:t>EVANS</a:t>
            </a:r>
            <a:r>
              <a:rPr lang="cs-CZ" sz="6400" dirty="0" smtClean="0"/>
              <a:t>, </a:t>
            </a:r>
            <a:r>
              <a:rPr lang="cs-CZ" sz="6400" dirty="0" err="1" smtClean="0"/>
              <a:t>Steve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South</a:t>
            </a:r>
            <a:r>
              <a:rPr lang="cs-CZ" sz="6400" dirty="0" smtClean="0"/>
              <a:t>_</a:t>
            </a:r>
            <a:r>
              <a:rPr lang="cs-CZ" sz="6400" dirty="0" err="1" smtClean="0"/>
              <a:t>Africa</a:t>
            </a:r>
            <a:r>
              <a:rPr lang="cs-CZ" sz="6400" dirty="0" smtClean="0"/>
              <a:t>_</a:t>
            </a:r>
            <a:r>
              <a:rPr lang="cs-CZ" sz="6400" dirty="0" err="1" smtClean="0"/>
              <a:t>Traditional</a:t>
            </a:r>
            <a:r>
              <a:rPr lang="cs-CZ" sz="6400" dirty="0" smtClean="0"/>
              <a:t>_</a:t>
            </a:r>
            <a:r>
              <a:rPr lang="cs-CZ" sz="6400" dirty="0" err="1" smtClean="0"/>
              <a:t>Healer</a:t>
            </a:r>
            <a:r>
              <a:rPr lang="cs-CZ" sz="6400" dirty="0" smtClean="0"/>
              <a:t>_(4607016914).</a:t>
            </a:r>
            <a:r>
              <a:rPr lang="cs-CZ" sz="6400" dirty="0" err="1" smtClean="0"/>
              <a:t>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endParaRPr lang="cs-CZ" sz="6400" dirty="0" smtClean="0"/>
          </a:p>
          <a:p>
            <a:pPr>
              <a:buNone/>
            </a:pPr>
            <a:r>
              <a:rPr lang="cs-CZ" sz="1600" dirty="0" smtClean="0"/>
              <a:t/>
            </a:r>
            <a:br>
              <a:rPr lang="cs-CZ" sz="1600" dirty="0" smtClean="0"/>
            </a:br>
            <a:endParaRPr lang="cs-CZ" sz="6400" dirty="0" smtClean="0"/>
          </a:p>
          <a:p>
            <a:pPr>
              <a:buNone/>
            </a:pP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25000" lnSpcReduction="20000"/>
          </a:bodyPr>
          <a:lstStyle/>
          <a:p>
            <a:r>
              <a:rPr lang="cs-CZ" sz="6400" dirty="0" err="1" smtClean="0"/>
              <a:t>HASCHEFORD</a:t>
            </a:r>
            <a:r>
              <a:rPr lang="cs-CZ" sz="6400" dirty="0" smtClean="0"/>
              <a:t>, </a:t>
            </a:r>
            <a:r>
              <a:rPr lang="cs-CZ" sz="6400" dirty="0" err="1" smtClean="0"/>
              <a:t>Hein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:Zulu_</a:t>
            </a:r>
            <a:r>
              <a:rPr lang="cs-CZ" sz="6400" dirty="0" err="1" smtClean="0"/>
              <a:t>dancers.jpg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GIFFORD</a:t>
            </a:r>
            <a:r>
              <a:rPr lang="cs-CZ" sz="6400" dirty="0" smtClean="0"/>
              <a:t>, Richard.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:Zulu_Dancing_-_</a:t>
            </a:r>
            <a:r>
              <a:rPr lang="cs-CZ" sz="6400" dirty="0" err="1" smtClean="0"/>
              <a:t>Natal</a:t>
            </a:r>
            <a:r>
              <a:rPr lang="cs-CZ" sz="6400" dirty="0" smtClean="0"/>
              <a:t>,_</a:t>
            </a:r>
            <a:r>
              <a:rPr lang="cs-CZ" sz="6400" dirty="0" err="1" smtClean="0"/>
              <a:t>South</a:t>
            </a:r>
            <a:r>
              <a:rPr lang="cs-CZ" sz="6400" dirty="0" smtClean="0"/>
              <a:t>_</a:t>
            </a:r>
            <a:r>
              <a:rPr lang="cs-CZ" sz="6400" dirty="0" err="1" smtClean="0"/>
              <a:t>Africa</a:t>
            </a:r>
            <a:r>
              <a:rPr lang="cs-CZ" sz="6400" dirty="0" smtClean="0"/>
              <a:t>_-_</a:t>
            </a:r>
            <a:r>
              <a:rPr lang="cs-CZ" sz="6400" dirty="0" err="1" smtClean="0"/>
              <a:t>April</a:t>
            </a:r>
            <a:r>
              <a:rPr lang="cs-CZ" sz="6400" dirty="0" smtClean="0"/>
              <a:t>_</a:t>
            </a:r>
            <a:r>
              <a:rPr lang="cs-CZ" sz="6400" dirty="0" err="1" smtClean="0"/>
              <a:t>2004.jpg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Gaani.jpg</a:t>
            </a:r>
            <a:endParaRPr lang="cs-CZ" sz="6400" dirty="0" smtClean="0"/>
          </a:p>
          <a:p>
            <a:r>
              <a:rPr lang="cs-CZ" sz="6400" dirty="0" err="1" smtClean="0"/>
              <a:t>ELLE</a:t>
            </a:r>
            <a:r>
              <a:rPr lang="cs-CZ" sz="6400" dirty="0" smtClean="0"/>
              <a:t>, Ji.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Tambour</a:t>
            </a:r>
            <a:r>
              <a:rPr lang="cs-CZ" sz="6400" dirty="0" smtClean="0"/>
              <a:t>_</a:t>
            </a:r>
            <a:r>
              <a:rPr lang="cs-CZ" sz="6400" dirty="0" err="1" smtClean="0"/>
              <a:t>Baoul</a:t>
            </a:r>
            <a:r>
              <a:rPr lang="cs-CZ" sz="6400" dirty="0" smtClean="0"/>
              <a:t>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A9</a:t>
            </a:r>
            <a:r>
              <a:rPr lang="cs-CZ" sz="6400" dirty="0" smtClean="0"/>
              <a:t>-C%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B4te</a:t>
            </a:r>
            <a:r>
              <a:rPr lang="cs-CZ" sz="6400" dirty="0" smtClean="0"/>
              <a:t>_d%</a:t>
            </a:r>
            <a:r>
              <a:rPr lang="cs-CZ" sz="6400" dirty="0" err="1" smtClean="0"/>
              <a:t>27Ivoire.jpg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ZENMAN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WeeMask</a:t>
            </a:r>
            <a:r>
              <a:rPr lang="cs-CZ" sz="6400" dirty="0" smtClean="0"/>
              <a:t>-</a:t>
            </a:r>
            <a:r>
              <a:rPr lang="cs-CZ" sz="6400" dirty="0" err="1" smtClean="0"/>
              <a:t>2.jpg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HUBER</a:t>
            </a:r>
            <a:r>
              <a:rPr lang="cs-CZ" sz="6400" dirty="0" smtClean="0"/>
              <a:t>, </a:t>
            </a:r>
            <a:r>
              <a:rPr lang="cs-CZ" sz="6400" dirty="0" err="1" smtClean="0"/>
              <a:t>Joachim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12.1.2014]. Dostupný na WWW: http://</a:t>
            </a:r>
            <a:r>
              <a:rPr lang="cs-CZ" sz="6400" dirty="0" err="1" smtClean="0"/>
              <a:t>cs.wikipedia.org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/Soubor:</a:t>
            </a:r>
            <a:r>
              <a:rPr lang="cs-CZ" sz="6400" dirty="0" err="1" smtClean="0"/>
              <a:t>Abomey</a:t>
            </a:r>
            <a:r>
              <a:rPr lang="cs-CZ" sz="6400" dirty="0" smtClean="0"/>
              <a:t>_2006_</a:t>
            </a:r>
            <a:r>
              <a:rPr lang="cs-CZ" sz="6400" dirty="0" err="1" smtClean="0"/>
              <a:t>1.jpg</a:t>
            </a:r>
            <a:endParaRPr lang="cs-CZ" sz="6400" dirty="0" smtClean="0"/>
          </a:p>
          <a:p>
            <a:r>
              <a:rPr lang="cs-CZ" sz="6400" dirty="0" err="1" smtClean="0"/>
              <a:t>GAO</a:t>
            </a:r>
            <a:r>
              <a:rPr lang="cs-CZ" sz="6400" dirty="0" smtClean="0"/>
              <a:t>, </a:t>
            </a:r>
            <a:r>
              <a:rPr lang="cs-CZ" sz="6400" dirty="0" err="1" smtClean="0"/>
              <a:t>Jialiang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12.1.2014]. Dostupný na WWW: http://</a:t>
            </a:r>
            <a:r>
              <a:rPr lang="cs-CZ" sz="6400" dirty="0" err="1" smtClean="0"/>
              <a:t>cs.wikipedia.org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/Soubor:</a:t>
            </a:r>
            <a:r>
              <a:rPr lang="cs-CZ" sz="6400" dirty="0" err="1" smtClean="0"/>
              <a:t>Axum</a:t>
            </a:r>
            <a:r>
              <a:rPr lang="cs-CZ" sz="6400" dirty="0" smtClean="0"/>
              <a:t>_</a:t>
            </a:r>
            <a:r>
              <a:rPr lang="cs-CZ" sz="6400" dirty="0" err="1" smtClean="0"/>
              <a:t>northern</a:t>
            </a:r>
            <a:r>
              <a:rPr lang="cs-CZ" sz="6400" dirty="0" smtClean="0"/>
              <a:t>_</a:t>
            </a:r>
            <a:r>
              <a:rPr lang="cs-CZ" sz="6400" dirty="0" err="1" smtClean="0"/>
              <a:t>stelea</a:t>
            </a:r>
            <a:r>
              <a:rPr lang="cs-CZ" sz="6400" dirty="0" smtClean="0"/>
              <a:t>_park.</a:t>
            </a:r>
            <a:r>
              <a:rPr lang="cs-CZ" sz="6400" dirty="0" err="1" smtClean="0"/>
              <a:t>jpg</a:t>
            </a:r>
            <a:endParaRPr lang="cs-CZ" sz="6400" dirty="0" smtClean="0"/>
          </a:p>
          <a:p>
            <a:r>
              <a:rPr lang="cs-CZ" sz="6400" dirty="0" err="1" smtClean="0"/>
              <a:t>MAZZETO</a:t>
            </a:r>
            <a:r>
              <a:rPr lang="cs-CZ" sz="6400" dirty="0" smtClean="0"/>
              <a:t>, Alex.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12.1.2014]. Dostupný na WWW: http://</a:t>
            </a:r>
            <a:r>
              <a:rPr lang="cs-CZ" sz="6400" dirty="0" err="1" smtClean="0"/>
              <a:t>cs.wikipedia.org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/Soubor:</a:t>
            </a:r>
            <a:r>
              <a:rPr lang="cs-CZ" sz="6400" dirty="0" err="1" smtClean="0"/>
              <a:t>Templo</a:t>
            </a:r>
            <a:r>
              <a:rPr lang="cs-CZ" sz="6400" dirty="0" smtClean="0"/>
              <a:t>_</a:t>
            </a:r>
            <a:r>
              <a:rPr lang="cs-CZ" sz="6400" dirty="0" err="1" smtClean="0"/>
              <a:t>Osun2.jpg</a:t>
            </a:r>
            <a:endParaRPr lang="cs-CZ" sz="6400" dirty="0" smtClean="0"/>
          </a:p>
          <a:p>
            <a:r>
              <a:rPr lang="cs-CZ" sz="6400" dirty="0" err="1" smtClean="0"/>
              <a:t>BAKER</a:t>
            </a:r>
            <a:r>
              <a:rPr lang="cs-CZ" sz="6400" dirty="0" smtClean="0"/>
              <a:t>, </a:t>
            </a:r>
            <a:r>
              <a:rPr lang="cs-CZ" sz="6400" dirty="0" err="1" smtClean="0"/>
              <a:t>Melvin</a:t>
            </a:r>
            <a:r>
              <a:rPr lang="cs-CZ" sz="6400" dirty="0" smtClean="0"/>
              <a:t> </a:t>
            </a:r>
            <a:r>
              <a:rPr lang="cs-CZ" sz="6400" dirty="0" err="1" smtClean="0"/>
              <a:t>Buddy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12.1.2014]. Dostupný na WWW: </a:t>
            </a:r>
            <a:r>
              <a:rPr lang="cs-CZ" sz="6400" dirty="0" smtClean="0">
                <a:hlinkClick r:id="rId2"/>
              </a:rPr>
              <a:t>http://</a:t>
            </a:r>
            <a:r>
              <a:rPr lang="cs-CZ" sz="6400" dirty="0" err="1" smtClean="0">
                <a:hlinkClick r:id="rId2"/>
              </a:rPr>
              <a:t>upload.wikimedia.org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wikipedia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commons</a:t>
            </a:r>
            <a:r>
              <a:rPr lang="cs-CZ" sz="6400" dirty="0" smtClean="0">
                <a:hlinkClick r:id="rId2"/>
              </a:rPr>
              <a:t>/c/</a:t>
            </a:r>
            <a:r>
              <a:rPr lang="cs-CZ" sz="6400" dirty="0" err="1" smtClean="0">
                <a:hlinkClick r:id="rId2"/>
              </a:rPr>
              <a:t>cb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Kwarastatedrummers.jpg</a:t>
            </a:r>
            <a:endParaRPr lang="cs-CZ" sz="6400" dirty="0" smtClean="0"/>
          </a:p>
          <a:p>
            <a:r>
              <a:rPr lang="cs-CZ" sz="6400" dirty="0" err="1" smtClean="0"/>
              <a:t>VIAULT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Maasai</a:t>
            </a:r>
            <a:r>
              <a:rPr lang="cs-CZ" sz="6400" dirty="0" smtClean="0"/>
              <a:t>_</a:t>
            </a:r>
            <a:r>
              <a:rPr lang="cs-CZ" sz="6400" dirty="0" err="1" smtClean="0"/>
              <a:t>6.jpg</a:t>
            </a:r>
            <a:endParaRPr lang="cs-CZ" sz="6400" dirty="0" smtClean="0"/>
          </a:p>
          <a:p>
            <a:r>
              <a:rPr lang="cs-CZ" sz="6400" dirty="0" err="1" smtClean="0"/>
              <a:t>REUS</a:t>
            </a:r>
            <a:r>
              <a:rPr lang="cs-CZ" sz="6400" dirty="0" smtClean="0"/>
              <a:t>, Ferdinand.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15.1.2014].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Young</a:t>
            </a:r>
            <a:r>
              <a:rPr lang="cs-CZ" sz="6400" dirty="0" smtClean="0"/>
              <a:t>_</a:t>
            </a:r>
            <a:r>
              <a:rPr lang="cs-CZ" sz="6400" dirty="0" err="1" smtClean="0"/>
              <a:t>Maasai</a:t>
            </a:r>
            <a:r>
              <a:rPr lang="cs-CZ" sz="6400" dirty="0" smtClean="0"/>
              <a:t>_</a:t>
            </a:r>
            <a:r>
              <a:rPr lang="cs-CZ" sz="6400" dirty="0" err="1" smtClean="0"/>
              <a:t>Warrior.jpg</a:t>
            </a:r>
            <a:endParaRPr lang="cs-CZ" sz="64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endParaRPr lang="cs-CZ" sz="64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AfricaCIA-HiRes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b="10101"/>
          <a:stretch>
            <a:fillRect/>
          </a:stretch>
        </p:blipFill>
        <p:spPr>
          <a:xfrm>
            <a:off x="1547664" y="0"/>
            <a:ext cx="612068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Petroglyfy</a:t>
            </a:r>
            <a:r>
              <a:rPr lang="cs-CZ" dirty="0" smtClean="0"/>
              <a:t> – lvi a žirafa – </a:t>
            </a:r>
            <a:r>
              <a:rPr lang="cs-CZ" dirty="0" err="1" smtClean="0"/>
              <a:t>Twyfelfontein</a:t>
            </a:r>
            <a:r>
              <a:rPr lang="cs-CZ" dirty="0" smtClean="0"/>
              <a:t> - Namibie </a:t>
            </a:r>
            <a:endParaRPr lang="cs-CZ" dirty="0"/>
          </a:p>
        </p:txBody>
      </p:sp>
      <p:pic>
        <p:nvPicPr>
          <p:cNvPr id="4" name="Zástupný symbol pro obsah 3" descr="800px-Lion_Twyfelfontein_Namibi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Petroglyfy</a:t>
            </a:r>
            <a:r>
              <a:rPr lang="cs-CZ" dirty="0" smtClean="0"/>
              <a:t>  a skalní malby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 err="1" smtClean="0"/>
              <a:t>Twyfelfontein</a:t>
            </a:r>
            <a:r>
              <a:rPr lang="cs-CZ" dirty="0" smtClean="0"/>
              <a:t> - Namibie</a:t>
            </a:r>
            <a:endParaRPr lang="cs-CZ" dirty="0"/>
          </a:p>
        </p:txBody>
      </p:sp>
      <p:pic>
        <p:nvPicPr>
          <p:cNvPr id="4" name="Zástupný symbol pro obsah 3" descr="800px-Weiße_Dame_Brandberg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Petroglyfy</a:t>
            </a:r>
            <a:r>
              <a:rPr lang="cs-CZ" dirty="0" smtClean="0"/>
              <a:t>  a skalní malby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 err="1" smtClean="0"/>
              <a:t>Twyfelfontein</a:t>
            </a:r>
            <a:r>
              <a:rPr lang="cs-CZ" dirty="0" smtClean="0"/>
              <a:t> - Namibie 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800px-Rock_Paintig_Twyfelfontein_Namibi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81765" y="1600200"/>
            <a:ext cx="6780469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964488" cy="1143000"/>
          </a:xfrm>
        </p:spPr>
        <p:txBody>
          <a:bodyPr>
            <a:normAutofit fontScale="90000"/>
          </a:bodyPr>
          <a:lstStyle/>
          <a:p>
            <a:r>
              <a:rPr lang="cs-CZ" sz="3200" b="1" dirty="0" err="1" smtClean="0"/>
              <a:t>Apedemak</a:t>
            </a:r>
            <a:r>
              <a:rPr lang="cs-CZ" sz="3200" dirty="0" smtClean="0"/>
              <a:t> –  bůh bojovník s lví hlavou uctívaný v Núbii, pískovec, Louvre</a:t>
            </a:r>
            <a:br>
              <a:rPr lang="cs-CZ" sz="3200" dirty="0" smtClean="0"/>
            </a:br>
            <a:r>
              <a:rPr lang="cs-CZ" sz="3200" dirty="0" smtClean="0"/>
              <a:t>Núbie – Súdán – 1. </a:t>
            </a:r>
            <a:r>
              <a:rPr lang="cs-CZ" sz="3200" dirty="0" err="1" smtClean="0"/>
              <a:t>st.př.n.l</a:t>
            </a:r>
            <a:endParaRPr lang="cs-CZ" sz="3200" dirty="0"/>
          </a:p>
        </p:txBody>
      </p:sp>
      <p:pic>
        <p:nvPicPr>
          <p:cNvPr id="4" name="Zástupný symbol pro obsah 3" descr="600px-Apedemak-Louvre-E11157_mg_7709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1600200"/>
            <a:ext cx="5431334" cy="525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Musawwarat</a:t>
            </a:r>
            <a:r>
              <a:rPr lang="cs-CZ" dirty="0" smtClean="0"/>
              <a:t> es-</a:t>
            </a:r>
            <a:r>
              <a:rPr lang="cs-CZ" dirty="0" err="1" smtClean="0"/>
              <a:t>Sufra</a:t>
            </a:r>
            <a:r>
              <a:rPr lang="cs-CZ" dirty="0" smtClean="0"/>
              <a:t>, starověké náboženské středisko, Núbie</a:t>
            </a:r>
            <a:endParaRPr lang="cs-CZ" dirty="0"/>
          </a:p>
        </p:txBody>
      </p:sp>
      <p:pic>
        <p:nvPicPr>
          <p:cNvPr id="4" name="Zástupný symbol pro obsah 3" descr="800px-Sudan_Mussawarat_en_Sufra_Pylon_17apr2006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87868" y="1600200"/>
            <a:ext cx="616826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656184"/>
          </a:xfrm>
        </p:spPr>
        <p:txBody>
          <a:bodyPr>
            <a:noAutofit/>
          </a:bodyPr>
          <a:lstStyle/>
          <a:p>
            <a:r>
              <a:rPr lang="cs-CZ" sz="2800" b="1" dirty="0" smtClean="0"/>
              <a:t>Koruna </a:t>
            </a:r>
            <a:r>
              <a:rPr lang="cs-CZ" sz="2800" b="1" dirty="0" err="1" smtClean="0"/>
              <a:t>nubijského</a:t>
            </a:r>
            <a:r>
              <a:rPr lang="cs-CZ" sz="2800" b="1" dirty="0" smtClean="0"/>
              <a:t> krále</a:t>
            </a:r>
            <a:r>
              <a:rPr lang="cs-CZ" sz="2400" dirty="0" smtClean="0"/>
              <a:t>, který vládl mezi zhroucením </a:t>
            </a:r>
            <a:r>
              <a:rPr lang="cs-CZ" sz="2400" dirty="0" err="1" smtClean="0"/>
              <a:t>meroitické</a:t>
            </a:r>
            <a:r>
              <a:rPr lang="cs-CZ" sz="2400" dirty="0" smtClean="0"/>
              <a:t> dynastie v roce 350 nebo 400 n. l. a založením křesťanského království Núbie v roce 600 našeho letopočtu.</a:t>
            </a:r>
            <a:br>
              <a:rPr lang="cs-CZ" sz="2400" dirty="0" smtClean="0"/>
            </a:br>
            <a:r>
              <a:rPr lang="cs-CZ" sz="2400" dirty="0" smtClean="0"/>
              <a:t> Byla nalezena v hrobce 118 v </a:t>
            </a:r>
            <a:r>
              <a:rPr lang="cs-CZ" sz="2400" dirty="0" err="1" smtClean="0"/>
              <a:t>Ballana</a:t>
            </a:r>
            <a:r>
              <a:rPr lang="cs-CZ" sz="2400" dirty="0" smtClean="0"/>
              <a:t> v Dolní Núbii britským egyptologem.</a:t>
            </a:r>
            <a:endParaRPr lang="cs-CZ" sz="2400" dirty="0"/>
          </a:p>
        </p:txBody>
      </p:sp>
      <p:pic>
        <p:nvPicPr>
          <p:cNvPr id="4" name="Zástupný symbol pro obsah 3" descr="800px-A_post-Meroitic_era_Nubian_royal_crown_from_Ballana_Tomb_118_by_John_Campan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99592" y="1971997"/>
            <a:ext cx="7416824" cy="488600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Stély - </a:t>
            </a:r>
            <a:r>
              <a:rPr lang="cs-CZ" dirty="0" err="1" smtClean="0"/>
              <a:t>Aksum</a:t>
            </a:r>
            <a:endParaRPr lang="cs-CZ" dirty="0"/>
          </a:p>
        </p:txBody>
      </p:sp>
      <p:pic>
        <p:nvPicPr>
          <p:cNvPr id="4" name="Zástupný symbol pro obsah 3" descr="449px-Stela_aksum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r="10638"/>
          <a:stretch>
            <a:fillRect/>
          </a:stretch>
        </p:blipFill>
        <p:spPr>
          <a:xfrm>
            <a:off x="467544" y="1412776"/>
            <a:ext cx="3024336" cy="5040560"/>
          </a:xfrm>
        </p:spPr>
      </p:pic>
      <p:pic>
        <p:nvPicPr>
          <p:cNvPr id="6" name="Obrázek 5" descr="440px-Axum_northern_stelea_par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1412777"/>
            <a:ext cx="5652120" cy="40324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paláce – </a:t>
            </a:r>
            <a:r>
              <a:rPr lang="cs-CZ" dirty="0" err="1" smtClean="0"/>
              <a:t>Aksum</a:t>
            </a:r>
            <a:r>
              <a:rPr lang="cs-CZ" dirty="0" smtClean="0"/>
              <a:t> - Etiopie</a:t>
            </a:r>
            <a:endParaRPr lang="cs-CZ" dirty="0"/>
          </a:p>
        </p:txBody>
      </p:sp>
      <p:pic>
        <p:nvPicPr>
          <p:cNvPr id="4" name="Zástupný symbol pro obsah 3" descr="Ethio_w3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15616" y="1556792"/>
            <a:ext cx="6919416" cy="44929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Aksum</a:t>
            </a:r>
            <a:r>
              <a:rPr lang="cs-CZ" dirty="0" smtClean="0"/>
              <a:t> – sochy a plastiky</a:t>
            </a:r>
            <a:endParaRPr lang="cs-CZ" dirty="0"/>
          </a:p>
        </p:txBody>
      </p:sp>
      <p:pic>
        <p:nvPicPr>
          <p:cNvPr id="4" name="Zástupný symbol pro obsah 3" descr="Ethio_w6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340768"/>
            <a:ext cx="3744416" cy="5184576"/>
          </a:xfrm>
        </p:spPr>
      </p:pic>
      <p:pic>
        <p:nvPicPr>
          <p:cNvPr id="5" name="Obrázek 4" descr="Ethio_w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1268760"/>
            <a:ext cx="3960440" cy="53285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Koptský rukopis – svatý Jiří s drakem</a:t>
            </a:r>
            <a:endParaRPr lang="cs-CZ" dirty="0"/>
          </a:p>
        </p:txBody>
      </p:sp>
      <p:pic>
        <p:nvPicPr>
          <p:cNvPr id="4" name="Zástupný symbol pro obsah 3" descr="775px-Ethiopian_St._George_And_The_Dragon_-_Detail_(2848032429)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48982" y="1600200"/>
            <a:ext cx="584603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Nok-map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59632" y="0"/>
            <a:ext cx="61926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5400600" cy="1143000"/>
          </a:xfrm>
        </p:spPr>
        <p:txBody>
          <a:bodyPr>
            <a:normAutofit/>
          </a:bodyPr>
          <a:lstStyle/>
          <a:p>
            <a:r>
              <a:rPr lang="cs-CZ" sz="3200" dirty="0" err="1" smtClean="0"/>
              <a:t>Nocká</a:t>
            </a:r>
            <a:r>
              <a:rPr lang="cs-CZ" sz="3200" dirty="0" smtClean="0"/>
              <a:t> kultura – terakotové plastiky - Nigérie</a:t>
            </a:r>
            <a:endParaRPr lang="cs-CZ" sz="3200" dirty="0"/>
          </a:p>
        </p:txBody>
      </p:sp>
      <p:pic>
        <p:nvPicPr>
          <p:cNvPr id="4" name="Zástupný symbol pro obsah 3" descr="A_man_ride_a_horse,Nok_terracotta_figurine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059832" y="3761656"/>
            <a:ext cx="2267744" cy="3096344"/>
          </a:xfrm>
        </p:spPr>
      </p:pic>
      <p:pic>
        <p:nvPicPr>
          <p:cNvPr id="5" name="Obrázek 4" descr="Nok_Kultur,_Nigeria._Fragment_eines_Gefäßes_mit_mehreren_Figuren_im_Halbrelief.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 t="13027"/>
          <a:stretch>
            <a:fillRect/>
          </a:stretch>
        </p:blipFill>
        <p:spPr>
          <a:xfrm>
            <a:off x="0" y="1556792"/>
            <a:ext cx="3024336" cy="4077072"/>
          </a:xfrm>
          <a:prstGeom prst="rect">
            <a:avLst/>
          </a:prstGeom>
        </p:spPr>
      </p:pic>
      <p:pic>
        <p:nvPicPr>
          <p:cNvPr id="6" name="Obrázek 5" descr="413px-El_Pensador_(Cultura_Nok)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 l="13729" t="2751" r="11527" b="2100"/>
          <a:stretch>
            <a:fillRect/>
          </a:stretch>
        </p:blipFill>
        <p:spPr>
          <a:xfrm>
            <a:off x="5615608" y="332656"/>
            <a:ext cx="3528392" cy="652534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131840" y="1340768"/>
            <a:ext cx="23042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Klečící  antropomorfní plastika muže,  myslitele je datována do roku 298 př.n.</a:t>
            </a:r>
            <a:r>
              <a:rPr lang="cs-CZ" dirty="0" smtClean="0"/>
              <a:t>l.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5805264"/>
            <a:ext cx="2699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Nocká</a:t>
            </a:r>
            <a:r>
              <a:rPr lang="cs-CZ" sz="2000" dirty="0" smtClean="0"/>
              <a:t> nádoba s </a:t>
            </a:r>
            <a:r>
              <a:rPr lang="cs-CZ" sz="2000" dirty="0" err="1" smtClean="0"/>
              <a:t>poloreliéfem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75856" y="3356992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Jezdec na koni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8" grpId="0" build="p"/>
      <p:bldP spid="9" grpId="0" build="allAtOnce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 descr="Bronze_ornamental_staff_head,_9th_century,_Igbo-Ukwu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319040" cy="4525963"/>
          </a:xfrm>
        </p:spPr>
      </p:pic>
      <p:pic>
        <p:nvPicPr>
          <p:cNvPr id="7" name="Obrázek 6" descr="Bronze_ceremonial_vessel_in_form_of_a_snail_shell,_9th_century,_Igbo-Ukwu,_Nigeria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511040"/>
            <a:ext cx="4064000" cy="2346960"/>
          </a:xfrm>
          <a:prstGeom prst="rect">
            <a:avLst/>
          </a:prstGeom>
        </p:spPr>
      </p:pic>
      <p:pic>
        <p:nvPicPr>
          <p:cNvPr id="8" name="Obrázek 7" descr="9th_century_bronze_ceremonial_pot,_Igbo-Ukwu,_Nigeria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71975" y="1143000"/>
            <a:ext cx="4772025" cy="5715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9" name="TextovéPole 8"/>
          <p:cNvSpPr txBox="1"/>
          <p:nvPr/>
        </p:nvSpPr>
        <p:spPr>
          <a:xfrm>
            <a:off x="3347864" y="0"/>
            <a:ext cx="5796136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Bronzové plastiky z 9. stol . </a:t>
            </a:r>
            <a:r>
              <a:rPr lang="cs-CZ" sz="3600" dirty="0" err="1" smtClean="0"/>
              <a:t>Igbo</a:t>
            </a:r>
            <a:r>
              <a:rPr lang="cs-CZ" sz="3600" dirty="0" smtClean="0"/>
              <a:t> - </a:t>
            </a:r>
            <a:r>
              <a:rPr lang="cs-CZ" sz="3600" dirty="0" err="1" smtClean="0"/>
              <a:t>Ukwu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Ife_Kings_Head_ife_cutout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1673" r="19465"/>
          <a:stretch>
            <a:fillRect/>
          </a:stretch>
        </p:blipFill>
        <p:spPr>
          <a:xfrm>
            <a:off x="0" y="548680"/>
            <a:ext cx="4032448" cy="5976664"/>
          </a:xfrm>
        </p:spPr>
      </p:pic>
      <p:pic>
        <p:nvPicPr>
          <p:cNvPr id="5" name="Obrázek 4" descr="410px-Kopf_Ife_EthnM_III_IIIC27527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 t="3150" b="3801"/>
          <a:stretch>
            <a:fillRect/>
          </a:stretch>
        </p:blipFill>
        <p:spPr>
          <a:xfrm>
            <a:off x="4457700" y="260648"/>
            <a:ext cx="4686300" cy="6381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3682752" cy="1368152"/>
          </a:xfrm>
        </p:spPr>
        <p:txBody>
          <a:bodyPr>
            <a:normAutofit fontScale="90000"/>
          </a:bodyPr>
          <a:lstStyle/>
          <a:p>
            <a:r>
              <a:rPr lang="cs-CZ" sz="3200" dirty="0" err="1" smtClean="0"/>
              <a:t>Bini</a:t>
            </a:r>
            <a:r>
              <a:rPr lang="cs-CZ" sz="3200" dirty="0" smtClean="0"/>
              <a:t> – 15. – 16. stol. bronzová plastika a plaketa, Nigérie</a:t>
            </a:r>
            <a:endParaRPr lang="cs-CZ" sz="3200" dirty="0"/>
          </a:p>
        </p:txBody>
      </p:sp>
      <p:pic>
        <p:nvPicPr>
          <p:cNvPr id="4" name="Zástupný symbol pro obsah 3" descr="400px-Head,_possibly_mid_1500s_or_early_1600s,_brass,_Benin_Kingdom,_Cleveland_Museum_of_Art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1700808"/>
            <a:ext cx="3017309" cy="4525963"/>
          </a:xfrm>
        </p:spPr>
      </p:pic>
      <p:pic>
        <p:nvPicPr>
          <p:cNvPr id="5" name="Obrázek 4" descr="509px-Plaque,_possibly_1500s-1600s,_Guinea_Coast,_Nigeria,_Benin_kingdom,_Edo_people,_brass_-_Cleveland_Museum_of_Art_-_DSC08729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 l="4951" t="1701" r="7172" b="4851"/>
          <a:stretch>
            <a:fillRect/>
          </a:stretch>
        </p:blipFill>
        <p:spPr>
          <a:xfrm>
            <a:off x="4031432" y="449288"/>
            <a:ext cx="5112568" cy="6408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1917258-traditional_village-The_Gambi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4932040" cy="3311277"/>
          </a:xfrm>
        </p:spPr>
      </p:pic>
      <p:pic>
        <p:nvPicPr>
          <p:cNvPr id="5" name="Obrázek 4" descr="800px-Ndebele-women-loopspruit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 r="13282"/>
          <a:stretch>
            <a:fillRect/>
          </a:stretch>
        </p:blipFill>
        <p:spPr>
          <a:xfrm>
            <a:off x="3851920" y="188640"/>
            <a:ext cx="5292080" cy="4005064"/>
          </a:xfrm>
          <a:prstGeom prst="rect">
            <a:avLst/>
          </a:prstGeom>
        </p:spPr>
      </p:pic>
      <p:pic>
        <p:nvPicPr>
          <p:cNvPr id="6" name="Obrázek 5" descr="500px-Abomey_2006_1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501008"/>
            <a:ext cx="5580112" cy="3356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484784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Mešity – </a:t>
            </a:r>
            <a:r>
              <a:rPr lang="cs-CZ" sz="3600" dirty="0" err="1" smtClean="0"/>
              <a:t>Timbuktu</a:t>
            </a:r>
            <a:r>
              <a:rPr lang="cs-CZ" sz="3600" dirty="0" smtClean="0"/>
              <a:t> a </a:t>
            </a:r>
            <a:r>
              <a:rPr lang="cs-CZ" sz="3600" dirty="0" err="1" smtClean="0"/>
              <a:t>Djenné</a:t>
            </a:r>
            <a:r>
              <a:rPr lang="cs-CZ" sz="3600" dirty="0" smtClean="0"/>
              <a:t> – 14. – 15. stol. – Mali – památka UNESCO –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400" dirty="0" smtClean="0"/>
              <a:t>s</a:t>
            </a:r>
            <a:r>
              <a:rPr lang="cs-CZ" sz="2700" dirty="0" smtClean="0"/>
              <a:t>tavby na pomezí architektury a sochařství (bahno, cihly)</a:t>
            </a:r>
            <a:endParaRPr lang="cs-CZ" sz="2700" dirty="0"/>
          </a:p>
        </p:txBody>
      </p:sp>
      <p:pic>
        <p:nvPicPr>
          <p:cNvPr id="4" name="Zástupný symbol pro obsah 3" descr="450px-Djingareiber_cour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1484784"/>
            <a:ext cx="3744416" cy="4536504"/>
          </a:xfrm>
        </p:spPr>
      </p:pic>
      <p:pic>
        <p:nvPicPr>
          <p:cNvPr id="7" name="Obrázek 6" descr="Grand_Mosque_of_Djenne_(686377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2060848"/>
            <a:ext cx="5004048" cy="3888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Kostel sv. Jiří vytesaný přímo do skály  - </a:t>
            </a:r>
            <a:r>
              <a:rPr lang="cs-CZ" dirty="0" err="1" smtClean="0"/>
              <a:t>Lalibela</a:t>
            </a:r>
            <a:r>
              <a:rPr lang="cs-CZ" dirty="0" smtClean="0"/>
              <a:t>, Etiopie, 13. stol.</a:t>
            </a:r>
            <a:endParaRPr lang="cs-CZ" dirty="0"/>
          </a:p>
        </p:txBody>
      </p:sp>
      <p:pic>
        <p:nvPicPr>
          <p:cNvPr id="4" name="Zástupný symbol pro obsah 3" descr="800px-Bet_Giyorgis_church_Lalibela_01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486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Pozůstatky Velkého Zimbabwe -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sz="2400" dirty="0" smtClean="0"/>
              <a:t>pevnost zbudovaná z žulových desek v 11. – 14. stol.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dirty="0"/>
          </a:p>
        </p:txBody>
      </p:sp>
      <p:pic>
        <p:nvPicPr>
          <p:cNvPr id="4" name="Zástupný symbol pro obsah 3" descr="Great_Zimbabwe_Closeup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83568" y="1484784"/>
            <a:ext cx="7848872" cy="48245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98776" cy="1143000"/>
          </a:xfrm>
        </p:spPr>
        <p:txBody>
          <a:bodyPr/>
          <a:lstStyle/>
          <a:p>
            <a:r>
              <a:rPr lang="cs-CZ" dirty="0" smtClean="0"/>
              <a:t>Africké masky</a:t>
            </a:r>
            <a:endParaRPr lang="cs-CZ" dirty="0"/>
          </a:p>
        </p:txBody>
      </p:sp>
      <p:pic>
        <p:nvPicPr>
          <p:cNvPr id="4" name="Zástupný symbol pro obsah 3" descr="446px-Mask_-_Ibo_-_Nigeria_-_Royal_Palace,_Brussels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83568" y="1700808"/>
            <a:ext cx="3364299" cy="4525963"/>
          </a:xfrm>
        </p:spPr>
      </p:pic>
      <p:pic>
        <p:nvPicPr>
          <p:cNvPr id="5" name="Obrázek 4" descr="370px-Inuba_Mask_-_Kuba_or_Kete_-_DRC_-_Royal_Palace,_Brussels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0"/>
            <a:ext cx="423616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473px-Bundesarchiv_Bild_105-DOA0816,_Deutsch-Ostafrika,_Massai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292080" y="3501008"/>
            <a:ext cx="3240360" cy="3356992"/>
          </a:xfrm>
        </p:spPr>
      </p:pic>
      <p:pic>
        <p:nvPicPr>
          <p:cNvPr id="7" name="Obrázek 6" descr="450px-MursiTribeBoy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 l="10510" t="3150" b="40151"/>
          <a:stretch>
            <a:fillRect/>
          </a:stretch>
        </p:blipFill>
        <p:spPr>
          <a:xfrm>
            <a:off x="0" y="2708920"/>
            <a:ext cx="4602932" cy="3888432"/>
          </a:xfrm>
          <a:prstGeom prst="rect">
            <a:avLst/>
          </a:prstGeom>
        </p:spPr>
      </p:pic>
      <p:pic>
        <p:nvPicPr>
          <p:cNvPr id="8" name="Obrázek 7" descr="800px-Maasai_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39952" y="0"/>
            <a:ext cx="5004048" cy="3501008"/>
          </a:xfrm>
          <a:prstGeom prst="rect">
            <a:avLst/>
          </a:prstGeom>
        </p:spPr>
      </p:pic>
      <p:pic>
        <p:nvPicPr>
          <p:cNvPr id="9" name="Obrázek 8" descr="615px-Young_Maasai_Warrior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0"/>
            <a:ext cx="3384376" cy="321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Jorubský</a:t>
            </a:r>
            <a:r>
              <a:rPr lang="cs-CZ" dirty="0" smtClean="0"/>
              <a:t> taneční kostým a </a:t>
            </a:r>
            <a:r>
              <a:rPr lang="cs-CZ" dirty="0" err="1" smtClean="0"/>
              <a:t>jorubští</a:t>
            </a:r>
            <a:r>
              <a:rPr lang="cs-CZ" dirty="0" smtClean="0"/>
              <a:t> hudebníci v tradičním oblečení </a:t>
            </a:r>
            <a:endParaRPr lang="cs-CZ" dirty="0"/>
          </a:p>
        </p:txBody>
      </p:sp>
      <p:pic>
        <p:nvPicPr>
          <p:cNvPr id="4" name="Zástupný symbol pro obsah 3" descr="450px-Egungun_Society_dancer,_Yoruba_-_African_objects_in_the_American_Museum_of_Natural_History_-_DSC06001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1484784"/>
            <a:ext cx="3528392" cy="5174035"/>
          </a:xfrm>
        </p:spPr>
      </p:pic>
      <p:pic>
        <p:nvPicPr>
          <p:cNvPr id="5" name="Obrázek 4" descr="220px-Kwarastatedrummers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1412776"/>
            <a:ext cx="4176464" cy="5445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800px-Zulu_Dancing_-_Natal,_South_Africa_-_April_2004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3741"/>
          <a:stretch>
            <a:fillRect/>
          </a:stretch>
        </p:blipFill>
        <p:spPr>
          <a:xfrm>
            <a:off x="0" y="0"/>
            <a:ext cx="8351912" cy="5877272"/>
          </a:xfrm>
        </p:spPr>
      </p:pic>
      <p:pic>
        <p:nvPicPr>
          <p:cNvPr id="5" name="Obrázek 4" descr="400px-South_Africa_Traditional_Healer_(460701691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87616" y="1844824"/>
            <a:ext cx="3456384" cy="501317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6093296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Šaman v tradičním oblečení – Jižní Afrika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800px-Zulu_dancers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3473624"/>
            <a:ext cx="6300192" cy="3384376"/>
          </a:xfrm>
        </p:spPr>
      </p:pic>
      <p:pic>
        <p:nvPicPr>
          <p:cNvPr id="7" name="Obrázek 6" descr="355px-Tambour_Baoulé-Côte_d'Ivoire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0232" y="3573016"/>
            <a:ext cx="2160240" cy="3284984"/>
          </a:xfrm>
          <a:prstGeom prst="rect">
            <a:avLst/>
          </a:prstGeom>
        </p:spPr>
      </p:pic>
      <p:pic>
        <p:nvPicPr>
          <p:cNvPr id="8" name="Obrázek 7" descr="WeeMask-2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 l="16123" r="19274"/>
          <a:stretch>
            <a:fillRect/>
          </a:stretch>
        </p:blipFill>
        <p:spPr>
          <a:xfrm>
            <a:off x="611560" y="0"/>
            <a:ext cx="3024336" cy="3429000"/>
          </a:xfrm>
          <a:prstGeom prst="rect">
            <a:avLst/>
          </a:prstGeom>
        </p:spPr>
      </p:pic>
      <p:pic>
        <p:nvPicPr>
          <p:cNvPr id="9" name="Obrázek 8" descr="Gaani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1960" y="0"/>
            <a:ext cx="4752528" cy="3645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Osun</a:t>
            </a:r>
            <a:r>
              <a:rPr lang="cs-CZ" dirty="0" smtClean="0"/>
              <a:t> – chrám – Nigérie - památka UNESCO</a:t>
            </a:r>
            <a:endParaRPr lang="cs-CZ" dirty="0"/>
          </a:p>
        </p:txBody>
      </p:sp>
      <p:pic>
        <p:nvPicPr>
          <p:cNvPr id="4" name="Zástupný symbol pro obsah 3" descr="Templo_Osun2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340768"/>
            <a:ext cx="8208912" cy="55172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1110</Words>
  <Application>Microsoft Office PowerPoint</Application>
  <PresentationFormat>Předvádění na obrazovce (4:3)</PresentationFormat>
  <Paragraphs>192</Paragraphs>
  <Slides>45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45</vt:i4>
      </vt:variant>
    </vt:vector>
  </HeadingPairs>
  <TitlesOfParts>
    <vt:vector size="46" baseType="lpstr">
      <vt:lpstr>Motiv sady Office</vt:lpstr>
      <vt:lpstr>Snímek 1</vt:lpstr>
      <vt:lpstr>Anotace</vt:lpstr>
      <vt:lpstr>Africké umění</vt:lpstr>
      <vt:lpstr>Skalní malby</vt:lpstr>
      <vt:lpstr>Núbijské a staroegyptské umění</vt:lpstr>
      <vt:lpstr>Aksum</vt:lpstr>
      <vt:lpstr>Tradiční (klasické) sochařství</vt:lpstr>
      <vt:lpstr>Igbo - Ukwu, Ife, Bini</vt:lpstr>
      <vt:lpstr>Architektura</vt:lpstr>
      <vt:lpstr>Tradiční umění</vt:lpstr>
      <vt:lpstr>Označte správná a nesprávná tvrzení:</vt:lpstr>
      <vt:lpstr>Poznejte umělecká díla:</vt:lpstr>
      <vt:lpstr>Poznejte umělecká díla a kulturu:</vt:lpstr>
      <vt:lpstr>Poznejte umělecká díla:</vt:lpstr>
      <vt:lpstr>Zdroje</vt:lpstr>
      <vt:lpstr>Zdroje</vt:lpstr>
      <vt:lpstr>Zdroje</vt:lpstr>
      <vt:lpstr>Zdroje</vt:lpstr>
      <vt:lpstr>Zdroje</vt:lpstr>
      <vt:lpstr>Snímek 20</vt:lpstr>
      <vt:lpstr>Petroglyfy – lvi a žirafa – Twyfelfontein - Namibie </vt:lpstr>
      <vt:lpstr>Petroglyfy  a skalní malby  Twyfelfontein - Namibie</vt:lpstr>
      <vt:lpstr>Petroglyfy  a skalní malby  Twyfelfontein - Namibie  </vt:lpstr>
      <vt:lpstr>Apedemak –  bůh bojovník s lví hlavou uctívaný v Núbii, pískovec, Louvre Núbie – Súdán – 1. st.př.n.l</vt:lpstr>
      <vt:lpstr>Musawwarat es-Sufra, starověké náboženské středisko, Núbie</vt:lpstr>
      <vt:lpstr>Koruna nubijského krále, který vládl mezi zhroucením meroitické dynastie v roce 350 nebo 400 n. l. a založením křesťanského království Núbie v roce 600 našeho letopočtu.  Byla nalezena v hrobce 118 v Ballana v Dolní Núbii britským egyptologem.</vt:lpstr>
      <vt:lpstr>Stély - Aksum</vt:lpstr>
      <vt:lpstr>Model paláce – Aksum - Etiopie</vt:lpstr>
      <vt:lpstr>Aksum – sochy a plastiky</vt:lpstr>
      <vt:lpstr>Koptský rukopis – svatý Jiří s drakem</vt:lpstr>
      <vt:lpstr>Snímek 31</vt:lpstr>
      <vt:lpstr>Nocká kultura – terakotové plastiky - Nigérie</vt:lpstr>
      <vt:lpstr>Snímek 33</vt:lpstr>
      <vt:lpstr>Snímek 34</vt:lpstr>
      <vt:lpstr>Bini – 15. – 16. stol. bronzová plastika a plaketa, Nigérie</vt:lpstr>
      <vt:lpstr>Snímek 36</vt:lpstr>
      <vt:lpstr>Mešity – Timbuktu a Djenné – 14. – 15. stol. – Mali – památka UNESCO –  stavby na pomezí architektury a sochařství (bahno, cihly)</vt:lpstr>
      <vt:lpstr>Kostel sv. Jiří vytesaný přímo do skály  - Lalibela, Etiopie, 13. stol.</vt:lpstr>
      <vt:lpstr>Pozůstatky Velkého Zimbabwe -  pevnost zbudovaná z žulových desek v 11. – 14. stol.  </vt:lpstr>
      <vt:lpstr>Africké masky</vt:lpstr>
      <vt:lpstr>Snímek 41</vt:lpstr>
      <vt:lpstr>Jorubský taneční kostým a jorubští hudebníci v tradičním oblečení </vt:lpstr>
      <vt:lpstr>Snímek 43</vt:lpstr>
      <vt:lpstr>Snímek 44</vt:lpstr>
      <vt:lpstr>Osun – chrám – Nigérie - památka UNESCO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Africké umění</dc:title>
  <dc:creator>Radka</dc:creator>
  <cp:lastModifiedBy>Radka</cp:lastModifiedBy>
  <cp:revision>29</cp:revision>
  <dcterms:created xsi:type="dcterms:W3CDTF">2014-01-04T22:25:19Z</dcterms:created>
  <dcterms:modified xsi:type="dcterms:W3CDTF">2014-05-05T19:25:25Z</dcterms:modified>
</cp:coreProperties>
</file>