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936" r:id="rId1"/>
  </p:sldMasterIdLst>
  <p:notesMasterIdLst>
    <p:notesMasterId r:id="rId12"/>
  </p:notesMasterIdLst>
  <p:sldIdLst>
    <p:sldId id="256" r:id="rId2"/>
    <p:sldId id="258" r:id="rId3"/>
    <p:sldId id="257" r:id="rId4"/>
    <p:sldId id="259" r:id="rId5"/>
    <p:sldId id="261" r:id="rId6"/>
    <p:sldId id="262" r:id="rId7"/>
    <p:sldId id="266" r:id="rId8"/>
    <p:sldId id="265" r:id="rId9"/>
    <p:sldId id="264" r:id="rId10"/>
    <p:sldId id="260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CC0099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D5ABB26-0587-4C30-8999-92F81FD0307C}" styleName="Bez stylu, bez mřížky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8E97883-592C-4BA7-B1CC-CF24477FF17F}" type="datetimeFigureOut">
              <a:rPr lang="cs-CZ" smtClean="0"/>
              <a:t>24.3.2012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78A5A6D-5EEA-46D0-AA10-2C4642BA89A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9906708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Rectangle 12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Oval 13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73795" y="5052545"/>
            <a:ext cx="5637010" cy="882119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9C71C-4C3B-4FF8-B42E-63248B731FF5}" type="datetimeFigureOut">
              <a:rPr lang="cs-CZ" smtClean="0"/>
              <a:t>24.3.2012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A04371-E13E-4DBB-A347-4C1675949B31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17581" y="3132290"/>
            <a:ext cx="7175351" cy="1793167"/>
          </a:xfrm>
          <a:effectLst/>
        </p:spPr>
        <p:txBody>
          <a:bodyPr>
            <a:noAutofit/>
          </a:bodyPr>
          <a:lstStyle>
            <a:lvl1pPr marL="640080" indent="-457200" algn="l">
              <a:defRPr sz="54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9C71C-4C3B-4FF8-B42E-63248B731FF5}" type="datetimeFigureOut">
              <a:rPr lang="cs-CZ" smtClean="0"/>
              <a:t>24.3.2012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A04371-E13E-4DBB-A347-4C1675949B31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6400800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33195" y="2172648"/>
            <a:ext cx="5966666" cy="2423346"/>
          </a:xfrm>
          <a:effectLst/>
        </p:spPr>
        <p:txBody>
          <a:bodyPr anchor="b"/>
          <a:lstStyle>
            <a:lvl1pPr algn="r">
              <a:defRPr sz="4600" b="1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22438" y="4607511"/>
            <a:ext cx="5970494" cy="835460"/>
          </a:xfrm>
        </p:spPr>
        <p:txBody>
          <a:bodyPr anchor="t"/>
          <a:lstStyle>
            <a:lvl1pPr marL="0" indent="0" algn="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9C71C-4C3B-4FF8-B42E-63248B731FF5}" type="datetimeFigureOut">
              <a:rPr lang="cs-CZ" smtClean="0"/>
              <a:t>24.3.2012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A04371-E13E-4DBB-A347-4C1675949B3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9C71C-4C3B-4FF8-B42E-63248B731FF5}" type="datetimeFigureOut">
              <a:rPr lang="cs-CZ" smtClean="0"/>
              <a:t>24.3.2012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A04371-E13E-4DBB-A347-4C1675949B31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142999" y="731519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731520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6447" y="1400327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7302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ctr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399032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9C71C-4C3B-4FF8-B42E-63248B731FF5}" type="datetimeFigureOut">
              <a:rPr lang="cs-CZ" smtClean="0"/>
              <a:t>24.3.2012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A04371-E13E-4DBB-A347-4C1675949B31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9C71C-4C3B-4FF8-B42E-63248B731FF5}" type="datetimeFigureOut">
              <a:rPr lang="cs-CZ" smtClean="0"/>
              <a:t>24.3.2012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A04371-E13E-4DBB-A347-4C1675949B3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9C71C-4C3B-4FF8-B42E-63248B731FF5}" type="datetimeFigureOut">
              <a:rPr lang="cs-CZ" smtClean="0"/>
              <a:t>24.3.2012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A04371-E13E-4DBB-A347-4C1675949B3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095" y="2209800"/>
            <a:ext cx="3636085" cy="1258493"/>
          </a:xfrm>
          <a:effectLst/>
        </p:spPr>
        <p:txBody>
          <a:bodyPr anchor="b">
            <a:noAutofit/>
          </a:bodyPr>
          <a:lstStyle>
            <a:lvl1pPr marL="228600" indent="-228600" algn="l">
              <a:defRPr sz="2800" b="1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93515" y="731520"/>
            <a:ext cx="4017085" cy="4894730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75765" y="3497802"/>
            <a:ext cx="3388660" cy="213951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9C71C-4C3B-4FF8-B42E-63248B731FF5}" type="datetimeFigureOut">
              <a:rPr lang="cs-CZ" smtClean="0"/>
              <a:t>24.3.2012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A04371-E13E-4DBB-A347-4C1675949B3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Rectangle 9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Oval 10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475175" y="1143000"/>
            <a:ext cx="4114800" cy="3127806"/>
          </a:xfrm>
          <a:prstGeom prst="roundRect">
            <a:avLst>
              <a:gd name="adj" fmla="val 4230"/>
            </a:avLst>
          </a:prstGeom>
          <a:solidFill>
            <a:schemeClr val="bg2">
              <a:lumMod val="90000"/>
            </a:schemeClr>
          </a:solidFill>
          <a:effectLst>
            <a:reflection blurRad="4350" stA="23000" endA="300" endPos="28000" dir="5400000" sy="-100000" algn="bl" rotWithShape="0"/>
          </a:effectLst>
          <a:scene3d>
            <a:camera prst="perspectiveContrastingLeftFacing" fov="1800000">
              <a:rot lat="300000" lon="2100000" rev="0"/>
            </a:camera>
            <a:lightRig rig="balanced" dir="t"/>
          </a:scene3d>
          <a:sp3d>
            <a:bevelT w="50800" h="50800"/>
          </a:sp3d>
        </p:spPr>
        <p:txBody>
          <a:bodyPr>
            <a:normAutofit/>
            <a:flatTx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77887" y="1010486"/>
            <a:ext cx="3694114" cy="2163020"/>
          </a:xfrm>
        </p:spPr>
        <p:txBody>
          <a:bodyPr anchor="b"/>
          <a:lstStyle>
            <a:lvl1pPr marL="182880" indent="-182880">
              <a:buFont typeface="Georgia" pitchFamily="18" charset="0"/>
              <a:buChar char="*"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9C71C-4C3B-4FF8-B42E-63248B731FF5}" type="datetimeFigureOut">
              <a:rPr lang="cs-CZ" smtClean="0"/>
              <a:t>24.3.2012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A04371-E13E-4DBB-A347-4C1675949B31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7268" y="4464421"/>
            <a:ext cx="6383538" cy="1143000"/>
          </a:xfrm>
        </p:spPr>
        <p:txBody>
          <a:bodyPr anchor="b">
            <a:noAutofit/>
          </a:bodyPr>
          <a:lstStyle>
            <a:lvl1pPr algn="l">
              <a:defRPr sz="46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905000" y="731519"/>
            <a:ext cx="6400800" cy="347472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9C71C-4C3B-4FF8-B42E-63248B731FF5}" type="datetimeFigureOut">
              <a:rPr lang="cs-CZ" smtClean="0"/>
              <a:t>24.3.2012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A04371-E13E-4DBB-A347-4C1675949B3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153758" y="376517"/>
            <a:ext cx="2057400" cy="5238339"/>
          </a:xfrm>
          <a:effectLst/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324113" y="731519"/>
            <a:ext cx="4829287" cy="4894729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9C71C-4C3B-4FF8-B42E-63248B731FF5}" type="datetimeFigureOut">
              <a:rPr lang="cs-CZ" smtClean="0"/>
              <a:t>24.3.2012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A04371-E13E-4DBB-A347-4C1675949B3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5105400"/>
            <a:ext cx="9144000" cy="175260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51054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3768304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6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793289" y="4372168"/>
            <a:ext cx="6512511" cy="1143000"/>
          </a:xfrm>
          <a:prstGeom prst="rect">
            <a:avLst/>
          </a:prstGeom>
          <a:effectLst/>
        </p:spPr>
        <p:txBody>
          <a:bodyPr vert="horz" lIns="91440" tIns="45720" rIns="91440" bIns="45720" rtlCol="0" anchor="t" anchorCtr="0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2260"/>
            <a:ext cx="6400800" cy="34747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172200" y="6172200"/>
            <a:ext cx="2514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0089C71C-4C3B-4FF8-B42E-63248B731FF5}" type="datetimeFigureOut">
              <a:rPr lang="cs-CZ" smtClean="0"/>
              <a:t>24.3.2012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7199" y="6172200"/>
            <a:ext cx="335280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810000" y="6172200"/>
            <a:ext cx="1828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4AA04371-E13E-4DBB-A347-4C1675949B31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937" r:id="rId1"/>
    <p:sldLayoutId id="2147483938" r:id="rId2"/>
    <p:sldLayoutId id="2147483939" r:id="rId3"/>
    <p:sldLayoutId id="2147483940" r:id="rId4"/>
    <p:sldLayoutId id="2147483941" r:id="rId5"/>
    <p:sldLayoutId id="2147483942" r:id="rId6"/>
    <p:sldLayoutId id="2147483943" r:id="rId7"/>
    <p:sldLayoutId id="2147483944" r:id="rId8"/>
    <p:sldLayoutId id="2147483945" r:id="rId9"/>
    <p:sldLayoutId id="2147483946" r:id="rId10"/>
    <p:sldLayoutId id="2147483947" r:id="rId11"/>
  </p:sldLayoutIdLst>
  <p:timing>
    <p:tnLst>
      <p:par>
        <p:cTn id="1" dur="indefinite" restart="never" nodeType="tmRoot"/>
      </p:par>
    </p:tnLst>
  </p:timing>
  <p:txStyles>
    <p:titleStyle>
      <a:lvl1pPr marL="320040" indent="-320040" algn="r" defTabSz="914400" rtl="0" eaLnBrk="1" latinLnBrk="0" hangingPunct="1">
        <a:spcBef>
          <a:spcPct val="0"/>
        </a:spcBef>
        <a:buClr>
          <a:schemeClr val="accent6">
            <a:lumMod val="75000"/>
          </a:schemeClr>
        </a:buClr>
        <a:buSzPct val="128000"/>
        <a:buFont typeface="Georgia" pitchFamily="18" charset="0"/>
        <a:buChar char="*"/>
        <a:defRPr sz="4600" b="1" i="0" kern="1200">
          <a:gradFill>
            <a:gsLst>
              <a:gs pos="0">
                <a:schemeClr val="tx1"/>
              </a:gs>
              <a:gs pos="40000">
                <a:schemeClr val="tx1">
                  <a:lumMod val="75000"/>
                  <a:lumOff val="25000"/>
                </a:schemeClr>
              </a:gs>
              <a:gs pos="100000">
                <a:schemeClr val="tx2">
                  <a:alpha val="65000"/>
                </a:schemeClr>
              </a:gs>
            </a:gsLst>
            <a:lin ang="5400000" scaled="0"/>
          </a:gradFill>
          <a:effectLst>
            <a:reflection blurRad="6350" stA="55000" endA="300" endPos="45500" dir="5400000" sy="-100000" algn="bl" rotWithShape="0"/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286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822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09728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38988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66420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965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22860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2587752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4.png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9.png"/><Relationship Id="rId4" Type="http://schemas.openxmlformats.org/officeDocument/2006/relationships/image" Target="../media/image8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3.png"/><Relationship Id="rId4" Type="http://schemas.openxmlformats.org/officeDocument/2006/relationships/image" Target="../media/image12.png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403648" y="4077072"/>
            <a:ext cx="6336704" cy="648072"/>
          </a:xfrm>
        </p:spPr>
        <p:txBody>
          <a:bodyPr/>
          <a:lstStyle/>
          <a:p>
            <a:pPr algn="ctr"/>
            <a:r>
              <a:rPr lang="cs-CZ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VY_32_INOVACE_11_HOUBY_HORKÁ</a:t>
            </a:r>
            <a:endParaRPr lang="cs-CZ" dirty="0" smtClean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  <a:p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632769" y="1844824"/>
            <a:ext cx="5976664" cy="936104"/>
          </a:xfrm>
        </p:spPr>
        <p:txBody>
          <a:bodyPr>
            <a:noAutofit/>
          </a:bodyPr>
          <a:lstStyle/>
          <a:p>
            <a:pPr algn="ctr"/>
            <a:r>
              <a:rPr lang="cs-CZ" sz="3600" dirty="0" smtClean="0">
                <a:latin typeface="Arial" pitchFamily="34" charset="0"/>
                <a:cs typeface="Arial" pitchFamily="34" charset="0"/>
              </a:rPr>
              <a:t>ČLOVĚK A PŘÍRODA</a:t>
            </a:r>
            <a:br>
              <a:rPr lang="cs-CZ" sz="3600" dirty="0" smtClean="0">
                <a:latin typeface="Arial" pitchFamily="34" charset="0"/>
                <a:cs typeface="Arial" pitchFamily="34" charset="0"/>
              </a:rPr>
            </a:br>
            <a:r>
              <a:rPr lang="cs-CZ" sz="3600" dirty="0" smtClean="0">
                <a:latin typeface="Arial" pitchFamily="34" charset="0"/>
                <a:cs typeface="Arial" pitchFamily="34" charset="0"/>
              </a:rPr>
              <a:t>PŘÍRODOPIS</a:t>
            </a:r>
            <a:endParaRPr lang="cs-CZ" sz="3600" dirty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4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35696" y="5013176"/>
            <a:ext cx="5773737" cy="1238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1800931" y="3590884"/>
            <a:ext cx="584326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latin typeface="Arial" pitchFamily="34" charset="0"/>
                <a:cs typeface="Arial" pitchFamily="34" charset="0"/>
              </a:rPr>
              <a:t>Střední škola, Základní škola a Mateřská škola, Karviná</a:t>
            </a:r>
            <a:endParaRPr lang="cs-CZ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10357124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912493" y="764704"/>
            <a:ext cx="2191626" cy="76944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4400" dirty="0">
                <a:latin typeface="Arial" pitchFamily="34" charset="0"/>
                <a:cs typeface="Arial" pitchFamily="34" charset="0"/>
              </a:rPr>
              <a:t>HOUBY</a:t>
            </a:r>
          </a:p>
        </p:txBody>
      </p:sp>
      <p:sp>
        <p:nvSpPr>
          <p:cNvPr id="3" name="Obdélník 2"/>
          <p:cNvSpPr/>
          <p:nvPr/>
        </p:nvSpPr>
        <p:spPr>
          <a:xfrm>
            <a:off x="899592" y="1772816"/>
            <a:ext cx="3833101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marL="285750" indent="-285750">
              <a:buFont typeface="Arial" pitchFamily="34" charset="0"/>
              <a:buChar char="•"/>
            </a:pPr>
            <a:r>
              <a:rPr lang="cs-CZ" sz="2800" dirty="0">
                <a:latin typeface="Arial" pitchFamily="34" charset="0"/>
                <a:cs typeface="Arial" pitchFamily="34" charset="0"/>
              </a:rPr>
              <a:t>nemají listovou zeleň</a:t>
            </a:r>
          </a:p>
        </p:txBody>
      </p:sp>
      <p:sp>
        <p:nvSpPr>
          <p:cNvPr id="4" name="TextovéPole 3"/>
          <p:cNvSpPr txBox="1"/>
          <p:nvPr/>
        </p:nvSpPr>
        <p:spPr>
          <a:xfrm>
            <a:off x="899592" y="2380238"/>
            <a:ext cx="4633000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285750" indent="-285750">
              <a:buFont typeface="Arial" pitchFamily="34" charset="0"/>
              <a:buChar char="•"/>
            </a:pPr>
            <a:r>
              <a:rPr lang="cs-CZ" sz="2800" dirty="0" smtClean="0">
                <a:latin typeface="Arial" pitchFamily="34" charset="0"/>
                <a:cs typeface="Arial" pitchFamily="34" charset="0"/>
              </a:rPr>
              <a:t>živiny přijímají podhoubím</a:t>
            </a:r>
            <a:endParaRPr lang="cs-CZ" sz="28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942873" y="3676908"/>
            <a:ext cx="435247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285750" indent="-285750">
              <a:buFont typeface="Arial" pitchFamily="34" charset="0"/>
              <a:buChar char="•"/>
            </a:pPr>
            <a:r>
              <a:rPr lang="cs-CZ" sz="2800" dirty="0" smtClean="0">
                <a:latin typeface="Arial" pitchFamily="34" charset="0"/>
                <a:cs typeface="Arial" pitchFamily="34" charset="0"/>
              </a:rPr>
              <a:t>objevují se po celé Zemi</a:t>
            </a:r>
            <a:endParaRPr lang="cs-CZ" sz="28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943637" y="3065412"/>
            <a:ext cx="3789820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285750" indent="-285750">
              <a:buFont typeface="Arial" pitchFamily="34" charset="0"/>
              <a:buChar char="•"/>
            </a:pPr>
            <a:r>
              <a:rPr lang="cs-CZ" sz="2800" dirty="0" smtClean="0">
                <a:latin typeface="Arial" pitchFamily="34" charset="0"/>
                <a:cs typeface="Arial" pitchFamily="34" charset="0"/>
              </a:rPr>
              <a:t>nemají listy ani květy</a:t>
            </a:r>
            <a:endParaRPr lang="cs-CZ" sz="2800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89183648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11560" y="698078"/>
            <a:ext cx="2592288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dirty="0" smtClean="0">
                <a:latin typeface="Arial" pitchFamily="34" charset="0"/>
                <a:cs typeface="Arial" pitchFamily="34" charset="0"/>
              </a:rPr>
              <a:t>HOUBY</a:t>
            </a:r>
            <a:endParaRPr lang="cs-CZ" sz="4400" dirty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1677" b="10424"/>
          <a:stretch/>
        </p:blipFill>
        <p:spPr bwMode="auto">
          <a:xfrm>
            <a:off x="3707904" y="549140"/>
            <a:ext cx="2771948" cy="215931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7970" r="16688"/>
          <a:stretch/>
        </p:blipFill>
        <p:spPr bwMode="auto">
          <a:xfrm>
            <a:off x="4644008" y="3191303"/>
            <a:ext cx="2022764" cy="30956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8" name="Picture 4"/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7539" b="18013"/>
          <a:stretch/>
        </p:blipFill>
        <p:spPr bwMode="auto">
          <a:xfrm>
            <a:off x="755576" y="3505200"/>
            <a:ext cx="3095625" cy="199505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611559" y="1628800"/>
            <a:ext cx="3239641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itchFamily="34" charset="0"/>
              <a:buChar char="•"/>
            </a:pPr>
            <a:r>
              <a:rPr lang="cs-CZ" sz="2800" dirty="0" smtClean="0">
                <a:latin typeface="Arial" pitchFamily="34" charset="0"/>
                <a:cs typeface="Arial" pitchFamily="34" charset="0"/>
              </a:rPr>
              <a:t>patří do lesního podrostu</a:t>
            </a:r>
            <a:endParaRPr lang="cs-CZ" sz="28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6666772" y="2308230"/>
            <a:ext cx="2244525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latin typeface="Arial" pitchFamily="34" charset="0"/>
                <a:cs typeface="Arial" pitchFamily="34" charset="0"/>
              </a:rPr>
              <a:t>jehličnatý les</a:t>
            </a:r>
            <a:endParaRPr lang="cs-CZ" sz="28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6851027" y="5917596"/>
            <a:ext cx="186301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latin typeface="Arial" pitchFamily="34" charset="0"/>
                <a:cs typeface="Arial" pitchFamily="34" charset="0"/>
              </a:rPr>
              <a:t>listnatý les</a:t>
            </a:r>
            <a:endParaRPr lang="cs-CZ" sz="28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755576" y="5582678"/>
            <a:ext cx="208262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>
                <a:latin typeface="Arial" pitchFamily="34" charset="0"/>
                <a:cs typeface="Arial" pitchFamily="34" charset="0"/>
              </a:rPr>
              <a:t>s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míšený les</a:t>
            </a:r>
            <a:endParaRPr lang="cs-CZ" sz="2800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39054915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  <p:bldP spid="7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245626" y="682994"/>
            <a:ext cx="3010761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dirty="0" smtClean="0">
                <a:latin typeface="Arial" pitchFamily="34" charset="0"/>
                <a:cs typeface="Arial" pitchFamily="34" charset="0"/>
              </a:rPr>
              <a:t>Stavba těla</a:t>
            </a:r>
            <a:endParaRPr lang="cs-CZ" sz="4400" dirty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2849" t="14014" r="13704" b="6140"/>
          <a:stretch/>
        </p:blipFill>
        <p:spPr bwMode="auto">
          <a:xfrm>
            <a:off x="2231730" y="1771819"/>
            <a:ext cx="5038552" cy="410644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7596336" y="3563433"/>
            <a:ext cx="154766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latin typeface="Arial" pitchFamily="34" charset="0"/>
                <a:cs typeface="Arial" pitchFamily="34" charset="0"/>
              </a:rPr>
              <a:t>plodnice</a:t>
            </a:r>
            <a:endParaRPr lang="cs-CZ" sz="28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461120" y="2159278"/>
            <a:ext cx="1425390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latin typeface="Arial" pitchFamily="34" charset="0"/>
                <a:cs typeface="Arial" pitchFamily="34" charset="0"/>
              </a:rPr>
              <a:t>klobouk</a:t>
            </a:r>
            <a:endParaRPr lang="cs-CZ" sz="28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0" y="4175999"/>
            <a:ext cx="1946367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latin typeface="Arial" pitchFamily="34" charset="0"/>
                <a:cs typeface="Arial" pitchFamily="34" charset="0"/>
              </a:rPr>
              <a:t>třeň (noha)</a:t>
            </a:r>
            <a:endParaRPr lang="cs-CZ" sz="28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5161562" y="6233839"/>
            <a:ext cx="180020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latin typeface="Arial" pitchFamily="34" charset="0"/>
                <a:cs typeface="Arial" pitchFamily="34" charset="0"/>
              </a:rPr>
              <a:t>podhoubí</a:t>
            </a:r>
            <a:endParaRPr lang="cs-CZ" sz="28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8" name="Levá složená závorka 17"/>
          <p:cNvSpPr/>
          <p:nvPr/>
        </p:nvSpPr>
        <p:spPr>
          <a:xfrm>
            <a:off x="1907704" y="2996952"/>
            <a:ext cx="324026" cy="2881315"/>
          </a:xfrm>
          <a:prstGeom prst="leftBrace">
            <a:avLst/>
          </a:prstGeom>
          <a:solidFill>
            <a:srgbClr val="FFFF00"/>
          </a:solidFill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Šipka nahoru 20"/>
          <p:cNvSpPr/>
          <p:nvPr/>
        </p:nvSpPr>
        <p:spPr>
          <a:xfrm>
            <a:off x="4873530" y="5879582"/>
            <a:ext cx="288032" cy="708514"/>
          </a:xfrm>
          <a:prstGeom prst="upArrow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Pravá složená závorka 21"/>
          <p:cNvSpPr/>
          <p:nvPr/>
        </p:nvSpPr>
        <p:spPr>
          <a:xfrm>
            <a:off x="7270282" y="1771819"/>
            <a:ext cx="326054" cy="4106448"/>
          </a:xfrm>
          <a:prstGeom prst="rightBrace">
            <a:avLst/>
          </a:prstGeom>
          <a:solidFill>
            <a:srgbClr val="FFFF00"/>
          </a:solidFill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Levá složená závorka 22"/>
          <p:cNvSpPr/>
          <p:nvPr/>
        </p:nvSpPr>
        <p:spPr>
          <a:xfrm>
            <a:off x="1907704" y="1771819"/>
            <a:ext cx="324026" cy="1225133"/>
          </a:xfrm>
          <a:prstGeom prst="leftBrace">
            <a:avLst/>
          </a:prstGeom>
          <a:solidFill>
            <a:srgbClr val="FFFF00"/>
          </a:solidFill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9611391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6" grpId="0"/>
      <p:bldP spid="10" grpId="0"/>
      <p:bldP spid="11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3476187" y="1124744"/>
            <a:ext cx="2191626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dirty="0" smtClean="0">
                <a:latin typeface="Arial" pitchFamily="34" charset="0"/>
                <a:cs typeface="Arial" pitchFamily="34" charset="0"/>
              </a:rPr>
              <a:t>HOUBY</a:t>
            </a:r>
            <a:endParaRPr lang="cs-CZ" sz="4400" dirty="0">
              <a:latin typeface="Arial" pitchFamily="34" charset="0"/>
              <a:cs typeface="Arial" pitchFamily="34" charset="0"/>
            </a:endParaRPr>
          </a:p>
        </p:txBody>
      </p:sp>
      <p:cxnSp>
        <p:nvCxnSpPr>
          <p:cNvPr id="5" name="Přímá spojnice se šipkou 4"/>
          <p:cNvCxnSpPr/>
          <p:nvPr/>
        </p:nvCxnSpPr>
        <p:spPr>
          <a:xfrm flipH="1">
            <a:off x="611560" y="1894185"/>
            <a:ext cx="2952328" cy="742727"/>
          </a:xfrm>
          <a:prstGeom prst="straightConnector1">
            <a:avLst/>
          </a:prstGeom>
          <a:ln>
            <a:solidFill>
              <a:srgbClr val="FFC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Přímá spojnice se šipkou 6"/>
          <p:cNvCxnSpPr/>
          <p:nvPr/>
        </p:nvCxnSpPr>
        <p:spPr>
          <a:xfrm>
            <a:off x="3805242" y="1869064"/>
            <a:ext cx="0" cy="742727"/>
          </a:xfrm>
          <a:prstGeom prst="straightConnector1">
            <a:avLst/>
          </a:prstGeom>
          <a:ln>
            <a:solidFill>
              <a:srgbClr val="FFC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" name="TextovéPole 11"/>
          <p:cNvSpPr txBox="1"/>
          <p:nvPr/>
        </p:nvSpPr>
        <p:spPr>
          <a:xfrm>
            <a:off x="12723" y="2766119"/>
            <a:ext cx="1390925" cy="523220"/>
          </a:xfrm>
          <a:prstGeom prst="rect">
            <a:avLst/>
          </a:prstGeom>
          <a:solidFill>
            <a:srgbClr val="00B0F0"/>
          </a:solidFill>
        </p:spPr>
        <p:txBody>
          <a:bodyPr wrap="square" rtlCol="0">
            <a:spAutoFit/>
          </a:bodyPr>
          <a:lstStyle/>
          <a:p>
            <a:r>
              <a:rPr lang="cs-CZ" sz="2800" dirty="0" smtClean="0">
                <a:latin typeface="Arial" pitchFamily="34" charset="0"/>
                <a:cs typeface="Arial" pitchFamily="34" charset="0"/>
              </a:rPr>
              <a:t>JEDLÉ</a:t>
            </a:r>
            <a:endParaRPr lang="cs-CZ" sz="28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1907705" y="2880860"/>
            <a:ext cx="2016224" cy="523220"/>
          </a:xfrm>
          <a:prstGeom prst="rect">
            <a:avLst/>
          </a:prstGeom>
          <a:solidFill>
            <a:srgbClr val="FF0000"/>
          </a:solidFill>
        </p:spPr>
        <p:txBody>
          <a:bodyPr wrap="square" rtlCol="0">
            <a:spAutoFit/>
          </a:bodyPr>
          <a:lstStyle/>
          <a:p>
            <a:r>
              <a:rPr lang="cs-CZ" sz="2800" dirty="0" smtClean="0">
                <a:latin typeface="Arial" pitchFamily="34" charset="0"/>
                <a:cs typeface="Arial" pitchFamily="34" charset="0"/>
              </a:rPr>
              <a:t>JEDOVATÉ</a:t>
            </a:r>
            <a:endParaRPr lang="cs-CZ" sz="28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4371669" y="2905780"/>
            <a:ext cx="1460656" cy="523220"/>
          </a:xfrm>
          <a:prstGeom prst="rect">
            <a:avLst/>
          </a:prstGeom>
          <a:solidFill>
            <a:srgbClr val="92D050"/>
          </a:solidFill>
        </p:spPr>
        <p:txBody>
          <a:bodyPr wrap="none" rtlCol="0">
            <a:spAutoFit/>
          </a:bodyPr>
          <a:lstStyle/>
          <a:p>
            <a:r>
              <a:rPr lang="cs-CZ" sz="2800" dirty="0" smtClean="0">
                <a:latin typeface="Arial" pitchFamily="34" charset="0"/>
                <a:cs typeface="Arial" pitchFamily="34" charset="0"/>
              </a:rPr>
              <a:t>LÉČIVÉ</a:t>
            </a:r>
            <a:endParaRPr lang="cs-CZ" sz="28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6045495" y="2880860"/>
            <a:ext cx="3098505" cy="523220"/>
          </a:xfrm>
          <a:prstGeom prst="rect">
            <a:avLst/>
          </a:prstGeom>
          <a:solidFill>
            <a:srgbClr val="CC0099"/>
          </a:solidFill>
        </p:spPr>
        <p:txBody>
          <a:bodyPr wrap="square" rtlCol="0">
            <a:spAutoFit/>
          </a:bodyPr>
          <a:lstStyle/>
          <a:p>
            <a:r>
              <a:rPr lang="cs-CZ" sz="2800" dirty="0" smtClean="0">
                <a:latin typeface="Arial" pitchFamily="34" charset="0"/>
                <a:cs typeface="Arial" pitchFamily="34" charset="0"/>
              </a:rPr>
              <a:t>NEPOŽIVATELNÉ</a:t>
            </a:r>
            <a:endParaRPr lang="cs-CZ" sz="2800" dirty="0">
              <a:latin typeface="Arial" pitchFamily="34" charset="0"/>
              <a:cs typeface="Arial" pitchFamily="34" charset="0"/>
            </a:endParaRPr>
          </a:p>
        </p:txBody>
      </p:sp>
      <p:cxnSp>
        <p:nvCxnSpPr>
          <p:cNvPr id="17" name="Přímá spojnice se šipkou 16"/>
          <p:cNvCxnSpPr/>
          <p:nvPr/>
        </p:nvCxnSpPr>
        <p:spPr>
          <a:xfrm>
            <a:off x="4572000" y="1894185"/>
            <a:ext cx="529997" cy="871934"/>
          </a:xfrm>
          <a:prstGeom prst="straightConnector1">
            <a:avLst/>
          </a:prstGeom>
          <a:ln>
            <a:solidFill>
              <a:srgbClr val="FFC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Přímá spojnice se šipkou 18"/>
          <p:cNvCxnSpPr/>
          <p:nvPr/>
        </p:nvCxnSpPr>
        <p:spPr>
          <a:xfrm>
            <a:off x="5377007" y="1785748"/>
            <a:ext cx="1768814" cy="993303"/>
          </a:xfrm>
          <a:prstGeom prst="straightConnector1">
            <a:avLst/>
          </a:prstGeom>
          <a:ln>
            <a:solidFill>
              <a:srgbClr val="FFC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0" name="TextovéPole 19"/>
          <p:cNvSpPr txBox="1"/>
          <p:nvPr/>
        </p:nvSpPr>
        <p:spPr>
          <a:xfrm>
            <a:off x="395536" y="3933056"/>
            <a:ext cx="8496944" cy="523220"/>
          </a:xfrm>
          <a:prstGeom prst="rect">
            <a:avLst/>
          </a:prstGeom>
          <a:solidFill>
            <a:srgbClr val="00B0F0"/>
          </a:solidFill>
        </p:spPr>
        <p:txBody>
          <a:bodyPr wrap="square" rtlCol="0">
            <a:spAutoFit/>
          </a:bodyPr>
          <a:lstStyle/>
          <a:p>
            <a:pPr marL="457200" indent="-457200">
              <a:buFont typeface="Arial" pitchFamily="34" charset="0"/>
              <a:buChar char="•"/>
            </a:pPr>
            <a:r>
              <a:rPr lang="cs-CZ" sz="2800" dirty="0" smtClean="0">
                <a:latin typeface="Arial" pitchFamily="34" charset="0"/>
                <a:cs typeface="Arial" pitchFamily="34" charset="0"/>
              </a:rPr>
              <a:t>sbíráme je do košíku, tepelně upravujeme a jíme</a:t>
            </a:r>
            <a:endParaRPr lang="cs-CZ" sz="28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21" name="TextovéPole 20"/>
          <p:cNvSpPr txBox="1"/>
          <p:nvPr/>
        </p:nvSpPr>
        <p:spPr>
          <a:xfrm>
            <a:off x="395535" y="4535542"/>
            <a:ext cx="8496945" cy="523220"/>
          </a:xfrm>
          <a:prstGeom prst="rect">
            <a:avLst/>
          </a:prstGeom>
          <a:solidFill>
            <a:srgbClr val="FF0000"/>
          </a:solidFill>
        </p:spPr>
        <p:txBody>
          <a:bodyPr wrap="square" rtlCol="0">
            <a:spAutoFit/>
          </a:bodyPr>
          <a:lstStyle/>
          <a:p>
            <a:pPr marL="285750" indent="-285750">
              <a:buFont typeface="Arial" pitchFamily="34" charset="0"/>
              <a:buChar char="•"/>
            </a:pPr>
            <a:r>
              <a:rPr lang="cs-CZ" sz="2800" dirty="0" smtClean="0"/>
              <a:t>  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v přírodě je neničíme, nejíme je, způsobují otravu</a:t>
            </a:r>
            <a:endParaRPr lang="cs-CZ" sz="28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22" name="TextovéPole 21"/>
          <p:cNvSpPr txBox="1"/>
          <p:nvPr/>
        </p:nvSpPr>
        <p:spPr>
          <a:xfrm>
            <a:off x="395534" y="5149196"/>
            <a:ext cx="8496945" cy="523220"/>
          </a:xfrm>
          <a:prstGeom prst="rect">
            <a:avLst/>
          </a:prstGeom>
          <a:solidFill>
            <a:srgbClr val="92D050"/>
          </a:solidFill>
        </p:spPr>
        <p:txBody>
          <a:bodyPr wrap="square" rtlCol="0">
            <a:spAutoFit/>
          </a:bodyPr>
          <a:lstStyle/>
          <a:p>
            <a:pPr marL="285750" indent="-285750">
              <a:buFont typeface="Arial" pitchFamily="34" charset="0"/>
              <a:buChar char="•"/>
            </a:pPr>
            <a:r>
              <a:rPr lang="cs-CZ" sz="2800" dirty="0" smtClean="0"/>
              <a:t> 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pomáhají léčit některá onemocnění</a:t>
            </a:r>
            <a:endParaRPr lang="cs-CZ" sz="28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23" name="TextovéPole 22"/>
          <p:cNvSpPr txBox="1"/>
          <p:nvPr/>
        </p:nvSpPr>
        <p:spPr>
          <a:xfrm>
            <a:off x="404244" y="5805264"/>
            <a:ext cx="8488235" cy="523220"/>
          </a:xfrm>
          <a:prstGeom prst="rect">
            <a:avLst/>
          </a:prstGeom>
          <a:solidFill>
            <a:srgbClr val="CC0099"/>
          </a:solidFill>
        </p:spPr>
        <p:txBody>
          <a:bodyPr wrap="square" rtlCol="0">
            <a:spAutoFit/>
          </a:bodyPr>
          <a:lstStyle/>
          <a:p>
            <a:pPr marL="457200" indent="-457200">
              <a:buFont typeface="Arial" pitchFamily="34" charset="0"/>
              <a:buChar char="•"/>
            </a:pPr>
            <a:r>
              <a:rPr lang="cs-CZ" sz="2800" dirty="0" smtClean="0">
                <a:latin typeface="Arial" pitchFamily="34" charset="0"/>
                <a:cs typeface="Arial" pitchFamily="34" charset="0"/>
              </a:rPr>
              <a:t>nejsou jedovaté, ale nepochutnáme si na nich</a:t>
            </a:r>
            <a:endParaRPr lang="cs-CZ" sz="2800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94943572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" grpId="0" animBg="1"/>
      <p:bldP spid="13" grpId="0" animBg="1"/>
      <p:bldP spid="14" grpId="0" animBg="1"/>
      <p:bldP spid="15" grpId="0" animBg="1"/>
      <p:bldP spid="20" grpId="0" animBg="1"/>
      <p:bldP spid="21" grpId="0" animBg="1"/>
      <p:bldP spid="22" grpId="0" animBg="1"/>
      <p:bldP spid="23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467544" y="389692"/>
            <a:ext cx="7992888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dirty="0" smtClean="0">
                <a:latin typeface="Arial" pitchFamily="34" charset="0"/>
                <a:cs typeface="Arial" pitchFamily="34" charset="0"/>
              </a:rPr>
              <a:t>Barevně označ </a:t>
            </a:r>
            <a:r>
              <a:rPr lang="cs-CZ" sz="2400" dirty="0">
                <a:latin typeface="Arial" pitchFamily="34" charset="0"/>
                <a:cs typeface="Arial" pitchFamily="34" charset="0"/>
              </a:rPr>
              <a:t>(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zakroužkuj) název houby</a:t>
            </a:r>
          </a:p>
          <a:p>
            <a:pPr algn="ctr"/>
            <a:r>
              <a:rPr lang="cs-CZ" sz="24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3600" dirty="0" smtClean="0">
                <a:solidFill>
                  <a:srgbClr val="00B0F0"/>
                </a:solidFill>
                <a:latin typeface="Arial" pitchFamily="34" charset="0"/>
                <a:cs typeface="Arial" pitchFamily="34" charset="0"/>
              </a:rPr>
              <a:t>jedlé</a:t>
            </a:r>
            <a:r>
              <a:rPr lang="cs-CZ" sz="36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3600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jedovaté</a:t>
            </a:r>
            <a:r>
              <a:rPr lang="cs-CZ" sz="36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3600" dirty="0" smtClean="0">
                <a:solidFill>
                  <a:srgbClr val="92D050"/>
                </a:solidFill>
                <a:latin typeface="Arial" pitchFamily="34" charset="0"/>
                <a:cs typeface="Arial" pitchFamily="34" charset="0"/>
              </a:rPr>
              <a:t>léčivé</a:t>
            </a:r>
            <a:r>
              <a:rPr lang="cs-CZ" sz="36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3600" dirty="0" smtClean="0">
                <a:solidFill>
                  <a:srgbClr val="CC0099"/>
                </a:solidFill>
                <a:latin typeface="Arial" pitchFamily="34" charset="0"/>
                <a:cs typeface="Arial" pitchFamily="34" charset="0"/>
              </a:rPr>
              <a:t>nepoživatelné</a:t>
            </a:r>
            <a:endParaRPr lang="cs-CZ" sz="3600" dirty="0">
              <a:solidFill>
                <a:srgbClr val="CC0099"/>
              </a:solidFill>
              <a:latin typeface="Arial" pitchFamily="34" charset="0"/>
              <a:cs typeface="Arial" pitchFamily="34" charset="0"/>
            </a:endParaRPr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71600" y="1844824"/>
            <a:ext cx="1324188" cy="18446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502615" y="3860366"/>
            <a:ext cx="226215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latin typeface="Arial" pitchFamily="34" charset="0"/>
                <a:cs typeface="Arial" pitchFamily="34" charset="0"/>
              </a:rPr>
              <a:t>muchomůrka </a:t>
            </a:r>
            <a:r>
              <a:rPr lang="cs-CZ" dirty="0">
                <a:latin typeface="Arial" pitchFamily="34" charset="0"/>
                <a:cs typeface="Arial" pitchFamily="34" charset="0"/>
              </a:rPr>
              <a:t>zelená</a:t>
            </a:r>
          </a:p>
        </p:txBody>
      </p:sp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63875" y="2767136"/>
            <a:ext cx="1515169" cy="230938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6444208" y="5579948"/>
            <a:ext cx="155683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latin typeface="Arial" pitchFamily="34" charset="0"/>
                <a:cs typeface="Arial" pitchFamily="34" charset="0"/>
              </a:rPr>
              <a:t>bedla vysoká</a:t>
            </a:r>
            <a:endParaRPr lang="cs-CZ" dirty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3076" name="Picture 4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67128" y="1692669"/>
            <a:ext cx="1831655" cy="244220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4007129" y="4275429"/>
            <a:ext cx="135165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latin typeface="Arial" pitchFamily="34" charset="0"/>
                <a:cs typeface="Arial" pitchFamily="34" charset="0"/>
              </a:rPr>
              <a:t>hřib žlučník</a:t>
            </a:r>
            <a:endParaRPr lang="cs-CZ" dirty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3077" name="Picture 5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2615" y="4365104"/>
            <a:ext cx="2638748" cy="197906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3493946" y="5949280"/>
            <a:ext cx="154401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latin typeface="Arial" pitchFamily="34" charset="0"/>
                <a:cs typeface="Arial" pitchFamily="34" charset="0"/>
              </a:rPr>
              <a:t>hlíva ústřičná</a:t>
            </a:r>
            <a:endParaRPr lang="cs-CZ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467544" y="3921826"/>
            <a:ext cx="2297229" cy="307872"/>
          </a:xfrm>
          <a:prstGeom prst="rect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4007129" y="4229698"/>
            <a:ext cx="1351652" cy="415063"/>
          </a:xfrm>
          <a:prstGeom prst="rect">
            <a:avLst/>
          </a:prstGeom>
          <a:noFill/>
          <a:ln>
            <a:solidFill>
              <a:srgbClr val="CC0099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bdélník 10"/>
          <p:cNvSpPr/>
          <p:nvPr/>
        </p:nvSpPr>
        <p:spPr>
          <a:xfrm>
            <a:off x="3493946" y="5949280"/>
            <a:ext cx="1544012" cy="369332"/>
          </a:xfrm>
          <a:prstGeom prst="rect">
            <a:avLst/>
          </a:prstGeom>
          <a:noFill/>
          <a:ln>
            <a:solidFill>
              <a:srgbClr val="92D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bdélník 11"/>
          <p:cNvSpPr/>
          <p:nvPr/>
        </p:nvSpPr>
        <p:spPr>
          <a:xfrm>
            <a:off x="6444208" y="5579948"/>
            <a:ext cx="1556836" cy="369332"/>
          </a:xfrm>
          <a:prstGeom prst="rect">
            <a:avLst/>
          </a:prstGeom>
          <a:noFill/>
          <a:ln>
            <a:solidFill>
              <a:srgbClr val="00B0F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6564482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307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07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07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2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307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1000"/>
                                        <p:tgtEl>
                                          <p:spTgt spid="307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07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307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0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0" fill="hold">
                      <p:stCondLst>
                        <p:cond delay="indefinite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4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1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4" fill="hold">
                      <p:stCondLst>
                        <p:cond delay="indefinite"/>
                      </p:stCondLst>
                      <p:childTnLst>
                        <p:par>
                          <p:cTn id="75" fill="hold">
                            <p:stCondLst>
                              <p:cond delay="0"/>
                            </p:stCondLst>
                            <p:childTnLst>
                              <p:par>
                                <p:cTn id="7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8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9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0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>
                      <p:stCondLst>
                        <p:cond delay="indefinite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5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6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7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4" grpId="0"/>
      <p:bldP spid="5" grpId="0"/>
      <p:bldP spid="6" grpId="0"/>
      <p:bldP spid="9" grpId="0" animBg="1"/>
      <p:bldP spid="10" grpId="0" animBg="1"/>
      <p:bldP spid="11" grpId="0" animBg="1"/>
      <p:bldP spid="12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804736" y="2393231"/>
            <a:ext cx="1127232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155</a:t>
            </a:r>
            <a:endParaRPr lang="cs-CZ" sz="4400" dirty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10520" y="1956718"/>
            <a:ext cx="2411908" cy="241190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102" name="Picture 6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3831936"/>
            <a:ext cx="1828800" cy="1828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103" name="Picture 7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16474" y="4368626"/>
            <a:ext cx="1828800" cy="1828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755576" y="763500"/>
            <a:ext cx="698477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dirty="0" smtClean="0">
                <a:latin typeface="Arial" pitchFamily="34" charset="0"/>
                <a:cs typeface="Arial" pitchFamily="34" charset="0"/>
              </a:rPr>
              <a:t>PRVNÍ POMOC PŘI OTRAVĚ HOUBAMI</a:t>
            </a:r>
          </a:p>
        </p:txBody>
      </p:sp>
      <p:pic>
        <p:nvPicPr>
          <p:cNvPr id="4104" name="Picture 8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88224" y="2758323"/>
            <a:ext cx="1828800" cy="1828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984129" y="1353281"/>
            <a:ext cx="460851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Arial" pitchFamily="34" charset="0"/>
                <a:cs typeface="Arial" pitchFamily="34" charset="0"/>
              </a:rPr>
              <a:t>Jak správně postupovat, abyste pomohli?</a:t>
            </a:r>
            <a:endParaRPr lang="cs-CZ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94036597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202111549"/>
              </p:ext>
            </p:extLst>
          </p:nvPr>
        </p:nvGraphicFramePr>
        <p:xfrm>
          <a:off x="1260764" y="1066800"/>
          <a:ext cx="6747163" cy="4655127"/>
        </p:xfrm>
        <a:graphic>
          <a:graphicData uri="http://schemas.openxmlformats.org/drawingml/2006/table">
            <a:tbl>
              <a:tblPr>
                <a:tableStyleId>{2D5ABB26-0587-4C30-8999-92F81FD0307C}</a:tableStyleId>
              </a:tblPr>
              <a:tblGrid>
                <a:gridCol w="6747163"/>
              </a:tblGrid>
              <a:tr h="4655127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6" name="Tabulka 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201301687"/>
              </p:ext>
            </p:extLst>
          </p:nvPr>
        </p:nvGraphicFramePr>
        <p:xfrm>
          <a:off x="539554" y="1397000"/>
          <a:ext cx="8352927" cy="4480272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2784309"/>
                <a:gridCol w="2784309"/>
                <a:gridCol w="2784309"/>
              </a:tblGrid>
              <a:tr h="1493424">
                <a:tc>
                  <a:txBody>
                    <a:bodyPr/>
                    <a:lstStyle/>
                    <a:p>
                      <a:r>
                        <a:rPr lang="cs-CZ" sz="2800" dirty="0" smtClean="0">
                          <a:latin typeface="Arial" pitchFamily="34" charset="0"/>
                          <a:cs typeface="Arial" pitchFamily="34" charset="0"/>
                        </a:rPr>
                        <a:t>Jedlé houby</a:t>
                      </a:r>
                      <a:endParaRPr lang="cs-CZ" sz="28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>
                          <a:latin typeface="Arial" pitchFamily="34" charset="0"/>
                          <a:cs typeface="Arial" pitchFamily="34" charset="0"/>
                        </a:rPr>
                        <a:t>pomáhají</a:t>
                      </a:r>
                    </a:p>
                    <a:p>
                      <a:pPr algn="ctr"/>
                      <a:endParaRPr lang="cs-CZ" sz="28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s-ES" sz="2800" dirty="0" smtClean="0">
                          <a:latin typeface="Arial" pitchFamily="34" charset="0"/>
                          <a:cs typeface="Arial" pitchFamily="34" charset="0"/>
                        </a:rPr>
                        <a:t>a nejíme.</a:t>
                      </a:r>
                    </a:p>
                    <a:p>
                      <a:endParaRPr lang="cs-CZ" sz="28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1493424">
                <a:tc>
                  <a:txBody>
                    <a:bodyPr/>
                    <a:lstStyle/>
                    <a:p>
                      <a:r>
                        <a:rPr lang="cs-CZ" sz="2800" dirty="0" smtClean="0">
                          <a:latin typeface="Arial" pitchFamily="34" charset="0"/>
                          <a:cs typeface="Arial" pitchFamily="34" charset="0"/>
                        </a:rPr>
                        <a:t>Léčivé houby</a:t>
                      </a:r>
                      <a:endParaRPr lang="cs-CZ" sz="28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800" dirty="0" smtClean="0">
                          <a:latin typeface="Arial" pitchFamily="34" charset="0"/>
                          <a:cs typeface="Arial" pitchFamily="34" charset="0"/>
                        </a:rPr>
                        <a:t>neničíme</a:t>
                      </a:r>
                    </a:p>
                    <a:p>
                      <a:pPr algn="ctr"/>
                      <a:endParaRPr lang="cs-CZ" sz="28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s-ES" sz="2800" dirty="0" smtClean="0">
                          <a:latin typeface="Arial" pitchFamily="34" charset="0"/>
                          <a:cs typeface="Arial" pitchFamily="34" charset="0"/>
                        </a:rPr>
                        <a:t>a tepelně upravujeme.</a:t>
                      </a:r>
                    </a:p>
                    <a:p>
                      <a:endParaRPr lang="cs-CZ" sz="28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1493424">
                <a:tc>
                  <a:txBody>
                    <a:bodyPr/>
                    <a:lstStyle/>
                    <a:p>
                      <a:r>
                        <a:rPr lang="cs-CZ" sz="2800" dirty="0" smtClean="0">
                          <a:latin typeface="Arial" pitchFamily="34" charset="0"/>
                          <a:cs typeface="Arial" pitchFamily="34" charset="0"/>
                        </a:rPr>
                        <a:t>Jedové houby</a:t>
                      </a:r>
                      <a:endParaRPr lang="cs-CZ" sz="28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800" dirty="0" smtClean="0">
                          <a:latin typeface="Arial" pitchFamily="34" charset="0"/>
                          <a:cs typeface="Arial" pitchFamily="34" charset="0"/>
                        </a:rPr>
                        <a:t>sbíráme</a:t>
                      </a:r>
                    </a:p>
                    <a:p>
                      <a:pPr algn="ctr"/>
                      <a:endParaRPr lang="cs-CZ" sz="28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s-ES" sz="2800" dirty="0" smtClean="0">
                          <a:latin typeface="Arial" pitchFamily="34" charset="0"/>
                          <a:cs typeface="Arial" pitchFamily="34" charset="0"/>
                        </a:rPr>
                        <a:t>léčit některé nemoci.</a:t>
                      </a:r>
                    </a:p>
                    <a:p>
                      <a:endParaRPr lang="cs-CZ" sz="28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7" name="TextovéPole 6"/>
          <p:cNvSpPr txBox="1"/>
          <p:nvPr/>
        </p:nvSpPr>
        <p:spPr>
          <a:xfrm>
            <a:off x="467544" y="486846"/>
            <a:ext cx="446449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latin typeface="Arial" pitchFamily="34" charset="0"/>
                <a:cs typeface="Arial" pitchFamily="34" charset="0"/>
              </a:rPr>
              <a:t>Přiřaď slovní spojení.</a:t>
            </a:r>
            <a:endParaRPr lang="cs-CZ" sz="2800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36506210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853208" y="1012380"/>
            <a:ext cx="3667479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latin typeface="Arial" pitchFamily="34" charset="0"/>
                <a:cs typeface="Arial" pitchFamily="34" charset="0"/>
              </a:rPr>
              <a:t>Vysvětli, co znamená:</a:t>
            </a:r>
            <a:endParaRPr lang="cs-CZ" sz="28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862826" y="1628800"/>
            <a:ext cx="484619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457200" indent="-457200">
              <a:buFont typeface="Arial" pitchFamily="34" charset="0"/>
              <a:buChar char="•"/>
            </a:pPr>
            <a:r>
              <a:rPr lang="cs-CZ" sz="2800" dirty="0" smtClean="0">
                <a:latin typeface="Arial" pitchFamily="34" charset="0"/>
                <a:cs typeface="Arial" pitchFamily="34" charset="0"/>
              </a:rPr>
              <a:t>rostou jako houby po dešti</a:t>
            </a:r>
            <a:endParaRPr lang="cs-CZ" sz="28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853208" y="2187013"/>
            <a:ext cx="480612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457200" indent="-457200">
              <a:buFont typeface="Arial" pitchFamily="34" charset="0"/>
              <a:buChar char="•"/>
            </a:pPr>
            <a:r>
              <a:rPr lang="cs-CZ" sz="2800" dirty="0" smtClean="0">
                <a:latin typeface="Arial" pitchFamily="34" charset="0"/>
                <a:cs typeface="Arial" pitchFamily="34" charset="0"/>
              </a:rPr>
              <a:t>houby jsou maso chudých</a:t>
            </a:r>
            <a:endParaRPr lang="cs-CZ" sz="2800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79562916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493647" y="501615"/>
            <a:ext cx="71045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latin typeface="Arial" pitchFamily="34" charset="0"/>
                <a:cs typeface="Arial" pitchFamily="34" charset="0"/>
              </a:rPr>
              <a:t>Zdroj</a:t>
            </a:r>
            <a:endParaRPr lang="cs-CZ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467544" y="991761"/>
            <a:ext cx="8208912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>
                <a:latin typeface="Arial" pitchFamily="34" charset="0"/>
                <a:cs typeface="Arial" pitchFamily="34" charset="0"/>
              </a:rPr>
              <a:t>HILLEWAERT</a:t>
            </a:r>
            <a:r>
              <a:rPr lang="en-US" dirty="0" smtClean="0">
                <a:latin typeface="Arial" pitchFamily="34" charset="0"/>
                <a:cs typeface="Arial" pitchFamily="34" charset="0"/>
              </a:rPr>
              <a:t>,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Hans</a:t>
            </a:r>
            <a:r>
              <a:rPr lang="en-US" dirty="0" smtClean="0">
                <a:latin typeface="Arial" pitchFamily="34" charset="0"/>
                <a:cs typeface="Arial" pitchFamily="34" charset="0"/>
              </a:rPr>
              <a:t>:http</a:t>
            </a:r>
            <a:r>
              <a:rPr lang="en-US" dirty="0">
                <a:latin typeface="Arial" pitchFamily="34" charset="0"/>
                <a:cs typeface="Arial" pitchFamily="34" charset="0"/>
              </a:rPr>
              <a:t>://cs.wikipedia.org[online</a:t>
            </a:r>
            <a:r>
              <a:rPr lang="en-US" dirty="0" smtClean="0">
                <a:latin typeface="Arial" pitchFamily="34" charset="0"/>
                <a:cs typeface="Arial" pitchFamily="34" charset="0"/>
              </a:rPr>
              <a:t>].14.1.2009,19:43[cit.2012-3-2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4</a:t>
            </a:r>
            <a:r>
              <a:rPr lang="en-US" dirty="0" smtClean="0">
                <a:latin typeface="Arial" pitchFamily="34" charset="0"/>
                <a:cs typeface="Arial" pitchFamily="34" charset="0"/>
              </a:rPr>
              <a:t>]File:Boletus </a:t>
            </a:r>
            <a:r>
              <a:rPr lang="en-US" dirty="0" err="1">
                <a:latin typeface="Arial" pitchFamily="34" charset="0"/>
                <a:cs typeface="Arial" pitchFamily="34" charset="0"/>
              </a:rPr>
              <a:t>edulis</a:t>
            </a:r>
            <a:r>
              <a:rPr lang="en-US" dirty="0">
                <a:latin typeface="Arial" pitchFamily="34" charset="0"/>
                <a:cs typeface="Arial" pitchFamily="34" charset="0"/>
              </a:rPr>
              <a:t> (Tillegem).</a:t>
            </a:r>
            <a:r>
              <a:rPr lang="en-US" dirty="0" smtClean="0">
                <a:latin typeface="Arial" pitchFamily="34" charset="0"/>
                <a:cs typeface="Arial" pitchFamily="34" charset="0"/>
              </a:rPr>
              <a:t>jpg</a:t>
            </a:r>
            <a:endParaRPr lang="en-US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493648" y="1648198"/>
            <a:ext cx="7894775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err="1" smtClean="0">
                <a:latin typeface="Arial" pitchFamily="34" charset="0"/>
                <a:cs typeface="Arial" pitchFamily="34" charset="0"/>
              </a:rPr>
              <a:t>HANKWANG:http</a:t>
            </a:r>
            <a:r>
              <a:rPr lang="cs-CZ" dirty="0">
                <a:latin typeface="Arial" pitchFamily="34" charset="0"/>
                <a:cs typeface="Arial" pitchFamily="34" charset="0"/>
              </a:rPr>
              <a:t>://cs.wikipedia.org[online].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20.5</a:t>
            </a:r>
            <a:r>
              <a:rPr lang="cs-CZ" dirty="0">
                <a:latin typeface="Arial" pitchFamily="34" charset="0"/>
                <a:cs typeface="Arial" pitchFamily="34" charset="0"/>
              </a:rPr>
              <a:t>. 2005, 11:30[cit.2012-3-24]File:Amanita phalloides.jpg </a:t>
            </a:r>
          </a:p>
        </p:txBody>
      </p:sp>
      <p:sp>
        <p:nvSpPr>
          <p:cNvPr id="13" name="Obdélník 12"/>
          <p:cNvSpPr/>
          <p:nvPr/>
        </p:nvSpPr>
        <p:spPr>
          <a:xfrm>
            <a:off x="493647" y="2294529"/>
            <a:ext cx="7894775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err="1" smtClean="0">
                <a:latin typeface="Arial" pitchFamily="34" charset="0"/>
                <a:cs typeface="Arial" pitchFamily="34" charset="0"/>
              </a:rPr>
              <a:t>NATR:http</a:t>
            </a:r>
            <a:r>
              <a:rPr lang="cs-CZ" dirty="0">
                <a:latin typeface="Arial" pitchFamily="34" charset="0"/>
                <a:cs typeface="Arial" pitchFamily="34" charset="0"/>
              </a:rPr>
              <a:t>://cs.wikipedia.org[online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].7.8.2011,08:25[cit.2012-3-24]File:Parasol-1.jpg </a:t>
            </a:r>
            <a:endParaRPr lang="cs-CZ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4" name="Obdélník 13"/>
          <p:cNvSpPr/>
          <p:nvPr/>
        </p:nvSpPr>
        <p:spPr>
          <a:xfrm>
            <a:off x="493648" y="2940860"/>
            <a:ext cx="7750760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err="1" smtClean="0">
                <a:latin typeface="Arial" pitchFamily="34" charset="0"/>
                <a:cs typeface="Arial" pitchFamily="34" charset="0"/>
              </a:rPr>
              <a:t>DEZIDOR:http</a:t>
            </a:r>
            <a:r>
              <a:rPr lang="cs-CZ" dirty="0">
                <a:latin typeface="Arial" pitchFamily="34" charset="0"/>
                <a:cs typeface="Arial" pitchFamily="34" charset="0"/>
              </a:rPr>
              <a:t>://cs.wikipedia.org[online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].16.8.2007,00:36[cit.2012-3-24]File:Tylopilus felleus.jpeg</a:t>
            </a:r>
            <a:endParaRPr lang="cs-CZ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5" name="Obdélník 14"/>
          <p:cNvSpPr/>
          <p:nvPr/>
        </p:nvSpPr>
        <p:spPr>
          <a:xfrm>
            <a:off x="467544" y="3613666"/>
            <a:ext cx="8835700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>
                <a:latin typeface="Arial" pitchFamily="34" charset="0"/>
                <a:cs typeface="Arial" pitchFamily="34" charset="0"/>
              </a:rPr>
              <a:t>STEINERT, </a:t>
            </a:r>
            <a:r>
              <a:rPr lang="cs-CZ" dirty="0" err="1" smtClean="0">
                <a:latin typeface="Arial" pitchFamily="34" charset="0"/>
                <a:cs typeface="Arial" pitchFamily="34" charset="0"/>
              </a:rPr>
              <a:t>Eric:http</a:t>
            </a:r>
            <a:r>
              <a:rPr lang="cs-CZ" dirty="0">
                <a:latin typeface="Arial" pitchFamily="34" charset="0"/>
                <a:cs typeface="Arial" pitchFamily="34" charset="0"/>
              </a:rPr>
              <a:t>://cs.wikipedia.org[online].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22.12</a:t>
            </a:r>
            <a:r>
              <a:rPr lang="cs-CZ" dirty="0">
                <a:latin typeface="Arial" pitchFamily="34" charset="0"/>
                <a:cs typeface="Arial" pitchFamily="34" charset="0"/>
              </a:rPr>
              <a:t>.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2007,17:32[cit.2012-3-24]File:Austernseitling.jpg</a:t>
            </a:r>
            <a:endParaRPr lang="cs-CZ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9" name="Obdélník 18"/>
          <p:cNvSpPr/>
          <p:nvPr/>
        </p:nvSpPr>
        <p:spPr>
          <a:xfrm>
            <a:off x="495608" y="4259997"/>
            <a:ext cx="2719719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>
                <a:latin typeface="Arial" pitchFamily="34" charset="0"/>
                <a:cs typeface="Arial" pitchFamily="34" charset="0"/>
              </a:rPr>
              <a:t>www.microsoftoffice.com</a:t>
            </a:r>
          </a:p>
        </p:txBody>
      </p:sp>
    </p:spTree>
    <p:extLst>
      <p:ext uri="{BB962C8B-B14F-4D97-AF65-F5344CB8AC3E}">
        <p14:creationId xmlns:p14="http://schemas.microsoft.com/office/powerpoint/2010/main" val="382533296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Aerodynamika">
  <a:themeElements>
    <a:clrScheme name="Vlastní 4">
      <a:dk1>
        <a:sysClr val="windowText" lastClr="000000"/>
      </a:dk1>
      <a:lt1>
        <a:sysClr val="window" lastClr="FFFFFF"/>
      </a:lt1>
      <a:dk2>
        <a:srgbClr val="2A2D6C"/>
      </a:dk2>
      <a:lt2>
        <a:srgbClr val="FEF3C6"/>
      </a:lt2>
      <a:accent1>
        <a:srgbClr val="E0B602"/>
      </a:accent1>
      <a:accent2>
        <a:srgbClr val="C77D00"/>
      </a:accent2>
      <a:accent3>
        <a:srgbClr val="C43D1F"/>
      </a:accent3>
      <a:accent4>
        <a:srgbClr val="B42469"/>
      </a:accent4>
      <a:accent5>
        <a:srgbClr val="7B309B"/>
      </a:accent5>
      <a:accent6>
        <a:srgbClr val="4560AD"/>
      </a:accent6>
      <a:hlink>
        <a:srgbClr val="118FBF"/>
      </a:hlink>
      <a:folHlink>
        <a:srgbClr val="0CA15F"/>
      </a:folHlink>
    </a:clrScheme>
    <a:fontScheme name="Aerodynamika">
      <a:majorFont>
        <a:latin typeface="Trebuchet MS"/>
        <a:ea typeface=""/>
        <a:cs typeface=""/>
        <a:font script="Jpan" typeface="HGｺﾞｼｯｸM"/>
        <a:font script="Hang" typeface="HY그래픽B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ｺﾞｼｯｸM"/>
        <a:font script="Hang" typeface="HY그래픽M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erodynamika">
      <a:fillStyleLst>
        <a:solidFill>
          <a:schemeClr val="phClr"/>
        </a:solidFill>
        <a:gradFill rotWithShape="1">
          <a:gsLst>
            <a:gs pos="28000">
              <a:schemeClr val="phClr">
                <a:tint val="18000"/>
                <a:satMod val="120000"/>
                <a:lumMod val="88000"/>
              </a:schemeClr>
            </a:gs>
            <a:gs pos="100000">
              <a:schemeClr val="phClr">
                <a:tint val="40000"/>
                <a:satMod val="100000"/>
                <a:lumMod val="7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lumMod val="95000"/>
              </a:schemeClr>
            </a:gs>
            <a:gs pos="100000">
              <a:schemeClr val="phClr">
                <a:shade val="82000"/>
                <a:satMod val="125000"/>
                <a:lumMod val="74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satMod val="125000"/>
              <a:lumMod val="7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50800" dir="5400000" sx="98000" sy="98000" rotWithShape="0">
              <a:srgbClr val="000000">
                <a:alpha val="20000"/>
              </a:srgbClr>
            </a:outerShdw>
          </a:effectLst>
        </a:effectStyle>
        <a:effectStyle>
          <a:effectLst>
            <a:outerShdw blurRad="40005" dist="22984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alanced" dir="tr"/>
          </a:scene3d>
          <a:sp3d prstMaterial="matte">
            <a:bevelT w="19050" h="38100"/>
          </a:sp3d>
        </a:effectStyle>
        <a:effectStyle>
          <a:effectLst>
            <a:reflection blurRad="38100" stA="26000" endPos="23000" dist="25400" dir="5400000" sy="-100000" rotWithShape="0"/>
          </a:effectLst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/>
            <a:contourClr>
              <a:schemeClr val="phClr">
                <a:shade val="30000"/>
                <a:satMod val="12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shade val="90000"/>
                <a:satMod val="160000"/>
                <a:lumMod val="100000"/>
              </a:schemeClr>
            </a:gs>
            <a:gs pos="60000">
              <a:schemeClr val="phClr">
                <a:tint val="95000"/>
                <a:shade val="100000"/>
                <a:satMod val="130000"/>
                <a:lumMod val="130000"/>
              </a:schemeClr>
            </a:gs>
            <a:gs pos="100000">
              <a:schemeClr val="phClr">
                <a:tint val="97000"/>
                <a:shade val="100000"/>
                <a:hueMod val="100000"/>
                <a:satMod val="140000"/>
                <a:lumMod val="80000"/>
              </a:schemeClr>
            </a:gs>
          </a:gsLst>
          <a:path path="circle">
            <a:fillToRect l="20000" t="10000" r="20000" b="60000"/>
          </a:path>
        </a:gradFill>
        <a:gradFill rotWithShape="1">
          <a:gsLst>
            <a:gs pos="0">
              <a:schemeClr val="phClr">
                <a:tint val="94000"/>
                <a:satMod val="160000"/>
                <a:lumMod val="160000"/>
              </a:schemeClr>
            </a:gs>
            <a:gs pos="42000">
              <a:schemeClr val="phClr">
                <a:tint val="94000"/>
                <a:shade val="94000"/>
                <a:satMod val="160000"/>
                <a:lumMod val="130000"/>
              </a:schemeClr>
            </a:gs>
            <a:gs pos="100000">
              <a:schemeClr val="phClr">
                <a:tint val="97000"/>
                <a:shade val="94000"/>
                <a:satMod val="180000"/>
                <a:lumMod val="84000"/>
              </a:schemeClr>
            </a:gs>
          </a:gsLst>
          <a:path path="circle">
            <a:fillToRect l="24000" t="44000" r="24000" b="12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Slipstream</Template>
  <TotalTime>276</TotalTime>
  <Words>206</Words>
  <Application>Microsoft Office PowerPoint</Application>
  <PresentationFormat>Předvádění na obrazovce (4:3)</PresentationFormat>
  <Paragraphs>56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Aerodynamika</vt:lpstr>
      <vt:lpstr>ČLOVĚK A PŘÍRODA PŘÍRODOPIS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Houby s plodnicemi - stavba, výskyt, význam, zásady sběru, konzumace a první pomoc při otravě houbami</dc:title>
  <dc:creator>horka</dc:creator>
  <cp:lastModifiedBy>horka</cp:lastModifiedBy>
  <cp:revision>24</cp:revision>
  <dcterms:created xsi:type="dcterms:W3CDTF">2012-03-19T16:55:44Z</dcterms:created>
  <dcterms:modified xsi:type="dcterms:W3CDTF">2012-03-24T13:06:57Z</dcterms:modified>
</cp:coreProperties>
</file>