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61" r:id="rId4"/>
    <p:sldId id="284" r:id="rId5"/>
    <p:sldId id="285" r:id="rId6"/>
    <p:sldId id="300" r:id="rId7"/>
    <p:sldId id="283" r:id="rId8"/>
    <p:sldId id="286" r:id="rId9"/>
    <p:sldId id="302" r:id="rId10"/>
    <p:sldId id="281" r:id="rId11"/>
    <p:sldId id="294" r:id="rId12"/>
    <p:sldId id="290" r:id="rId13"/>
    <p:sldId id="291" r:id="rId14"/>
    <p:sldId id="287" r:id="rId15"/>
    <p:sldId id="297" r:id="rId16"/>
    <p:sldId id="292" r:id="rId17"/>
    <p:sldId id="293" r:id="rId18"/>
    <p:sldId id="295" r:id="rId19"/>
    <p:sldId id="296" r:id="rId20"/>
    <p:sldId id="303" r:id="rId21"/>
    <p:sldId id="304" r:id="rId22"/>
    <p:sldId id="305" r:id="rId23"/>
    <p:sldId id="306" r:id="rId24"/>
    <p:sldId id="307" r:id="rId25"/>
    <p:sldId id="288" r:id="rId26"/>
    <p:sldId id="308" r:id="rId27"/>
    <p:sldId id="298" r:id="rId28"/>
    <p:sldId id="299" r:id="rId2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E889CA5-72C2-412F-9EDC-2C763F1FE861}" type="datetimeFigureOut">
              <a:rPr lang="cs-CZ" smtClean="0"/>
              <a:pPr/>
              <a:t>19.1.2014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E889CA5-72C2-412F-9EDC-2C763F1FE861}" type="datetimeFigureOut">
              <a:rPr lang="cs-CZ" smtClean="0"/>
              <a:pPr/>
              <a:t>19.1.2014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9E889CA5-72C2-412F-9EDC-2C763F1FE861}" type="datetimeFigureOut">
              <a:rPr lang="cs-CZ" smtClean="0"/>
              <a:pPr/>
              <a:t>19.1.2014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E889CA5-72C2-412F-9EDC-2C763F1FE861}" type="datetimeFigureOut">
              <a:rPr lang="cs-CZ" smtClean="0"/>
              <a:pPr/>
              <a:t>19.1.2014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E889CA5-72C2-412F-9EDC-2C763F1FE861}" type="datetimeFigureOut">
              <a:rPr lang="cs-CZ" smtClean="0"/>
              <a:pPr/>
              <a:t>19.1.2014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E889CA5-72C2-412F-9EDC-2C763F1FE861}" type="datetimeFigureOut">
              <a:rPr lang="cs-CZ" smtClean="0"/>
              <a:pPr/>
              <a:t>19.1.2014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216AD8-6FCD-4FCF-B3D7-0BAA94C07A28}" type="slidenum">
              <a:rPr lang="cs-CZ" smtClean="0"/>
              <a:pPr/>
              <a:t>‹#›</a:t>
            </a:fld>
            <a:endParaRPr lang="cs-CZ"/>
          </a:p>
        </p:txBody>
      </p:sp>
    </p:spTree>
  </p:cSld>
  <p:clrMapOvr>
    <a:masterClrMapping/>
  </p:clrMapOvr>
  <p:transition spd="slow">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4000"/>
            <a:lum/>
          </a:blip>
          <a:srcRect/>
          <a:stretch>
            <a:fillRect l="-1000" r="-2000"/>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889CA5-72C2-412F-9EDC-2C763F1FE861}" type="datetimeFigureOut">
              <a:rPr lang="cs-CZ" smtClean="0"/>
              <a:pPr/>
              <a:t>19.1.2014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216AD8-6FCD-4FCF-B3D7-0BAA94C07A28}"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u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cs.wikipedia.org/wiki/Oftalmologi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prehravac.rozhlas.cz/audio/252795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prehravac.rozhlas.cz/audio/252795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cs.wikipedia.org/wiki/Sherlock_Holme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youtube.com/watch?v=9UcR9iKArd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sfd.cz/film/281729-sherlock/" TargetMode="External"/><Relationship Id="rId2" Type="http://schemas.openxmlformats.org/officeDocument/2006/relationships/hyperlink" Target="http://www.youtube.com/watch?v=9UcR9iKArd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mlp.cz/cz/projekty/on-line-projekty/sherlock-holmes/povidky/"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mlp.cz/cz/projekty/on-line-projekty/sherlock-holmes/povidk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mlp.cz/cz/projekty/on-line-projekty/sherlock-holmes/o-projektu/"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mlp.cz/cz/projekty/on-line-projekty/sherlock-holmes/o-projektu/"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velkaepocha.sk/2013062921384/Sherlock-Holmes-kral-detektivu-a-jeho-pripady-z-pera-sira-Arthura-Conana-Doyla.htm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csfd.cz/film/5515-lelicek-ve-sluzbach-sherlocka-holmesa/" TargetMode="External"/><Relationship Id="rId2" Type="http://schemas.openxmlformats.org/officeDocument/2006/relationships/hyperlink" Target="http://www.youtube.com/watch?v=GKbktXhQ_r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csfd.cz/film/5515-lelicek-ve-sluzbach-sherlocka-holmesa/" TargetMode="External"/><Relationship Id="rId2" Type="http://schemas.openxmlformats.org/officeDocument/2006/relationships/hyperlink" Target="http://www.youtube.com/watch?v=GKbktXhQ_r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upload.wikimedia.org/wikipedia/commons/d/d4/Holmes_by_Paget.jpg"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8" Type="http://schemas.openxmlformats.org/officeDocument/2006/relationships/hyperlink" Target="http://cs.wikipedia.org/wiki/Sherlock_Holmes" TargetMode="External"/><Relationship Id="rId13" Type="http://schemas.openxmlformats.org/officeDocument/2006/relationships/hyperlink" Target="http://www.csfd.cz/film/281729-sherlock/" TargetMode="External"/><Relationship Id="rId3" Type="http://schemas.openxmlformats.org/officeDocument/2006/relationships/hyperlink" Target="http://cs.wikipedia.org/wiki/Pes_baskervillsk%C3%BD" TargetMode="External"/><Relationship Id="rId7" Type="http://schemas.openxmlformats.org/officeDocument/2006/relationships/hyperlink" Target="http://www.sherlockholmes.cz/index2.php?page=aktuality" TargetMode="External"/><Relationship Id="rId12" Type="http://schemas.openxmlformats.org/officeDocument/2006/relationships/hyperlink" Target="http://cs.wikipedia.org/wiki/Sherlock_(seri%C3%A1l)"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www.mlp.cz/cz/projekty/on-line-projekty/sherlock-holmes/" TargetMode="External"/><Relationship Id="rId11" Type="http://schemas.openxmlformats.org/officeDocument/2006/relationships/hyperlink" Target="http://www.mlp.cz/cz/projekty/on-line-projekty/sherlock-holmes/povidky/" TargetMode="External"/><Relationship Id="rId5" Type="http://schemas.openxmlformats.org/officeDocument/2006/relationships/hyperlink" Target="http://www.mlp.cz/cz/projekty/on-line-projekty/sherlock-holmes/zivotopis/" TargetMode="External"/><Relationship Id="rId10" Type="http://schemas.openxmlformats.org/officeDocument/2006/relationships/hyperlink" Target="http://www.velkaepocha.sk/2013062921384/Sherlock-Holmes-kral-detektivu-a-jeho-pripady-z-pera-sira-Arthura-Conana-Doyla.html" TargetMode="External"/><Relationship Id="rId4" Type="http://schemas.openxmlformats.org/officeDocument/2006/relationships/hyperlink" Target="http://cs.wikipedia.org/wiki/Arthur_Conan_Doyle" TargetMode="External"/><Relationship Id="rId9" Type="http://schemas.openxmlformats.org/officeDocument/2006/relationships/hyperlink" Target="http://web2.mlp.cz/koweb/00/03/34/76/91/pes_baskervillsky.pdf"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commons.wikimedia.org/wiki/File:SidneyPagetAndACDoyleByPhilCornell.jpg"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www.office.microsoft.com/" TargetMode="External"/><Relationship Id="rId5" Type="http://schemas.openxmlformats.org/officeDocument/2006/relationships/hyperlink" Target="http://cs.wikipedia.org/wiki/Soubor:Holmes_by_Paget.jpg" TargetMode="External"/><Relationship Id="rId4" Type="http://schemas.openxmlformats.org/officeDocument/2006/relationships/hyperlink" Target="http://commons.wikimedia.org/wiki/File:ArthurConanDoyleSignature.sv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hnutý roh 1"/>
          <p:cNvSpPr/>
          <p:nvPr/>
        </p:nvSpPr>
        <p:spPr bwMode="auto">
          <a:xfrm>
            <a:off x="428596" y="1643050"/>
            <a:ext cx="8358246" cy="3786214"/>
          </a:xfrm>
          <a:prstGeom prst="foldedCorner">
            <a:avLst/>
          </a:prstGeom>
          <a:gradFill>
            <a:gsLst>
              <a:gs pos="0">
                <a:schemeClr val="tx1">
                  <a:lumMod val="65000"/>
                  <a:lumOff val="35000"/>
                </a:schemeClr>
              </a:gs>
              <a:gs pos="64999">
                <a:schemeClr val="bg1">
                  <a:lumMod val="85000"/>
                </a:schemeClr>
              </a:gs>
              <a:gs pos="100000">
                <a:schemeClr val="bg1"/>
              </a:gs>
            </a:gsLst>
            <a:lin ang="6000000" scaled="0"/>
          </a:gradFill>
          <a:ln w="34925"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lvl="0" eaLnBrk="0" hangingPunct="0"/>
            <a:endParaRPr lang="cs-CZ" sz="1400" b="1" dirty="0" smtClean="0">
              <a:solidFill>
                <a:srgbClr val="943634"/>
              </a:solidFill>
              <a:ea typeface="Calibri" pitchFamily="34" charset="0"/>
              <a:cs typeface="Times New Roman" pitchFamily="18" charset="0"/>
            </a:endParaRPr>
          </a:p>
          <a:p>
            <a:pPr lvl="0" eaLnBrk="0" hangingPunct="0"/>
            <a:r>
              <a:rPr lang="cs-CZ" sz="2800" b="1" dirty="0" smtClean="0">
                <a:solidFill>
                  <a:srgbClr val="C00000"/>
                </a:solidFill>
                <a:ea typeface="Calibri" pitchFamily="34" charset="0"/>
                <a:cs typeface="Times New Roman" pitchFamily="18" charset="0"/>
              </a:rPr>
              <a:t>Název </a:t>
            </a:r>
            <a:r>
              <a:rPr lang="cs-CZ" sz="2800" b="1" dirty="0">
                <a:solidFill>
                  <a:srgbClr val="C00000"/>
                </a:solidFill>
                <a:ea typeface="Calibri" pitchFamily="34" charset="0"/>
                <a:cs typeface="Times New Roman" pitchFamily="18" charset="0"/>
              </a:rPr>
              <a:t>školy: </a:t>
            </a:r>
            <a:r>
              <a:rPr lang="cs-CZ" sz="2800" b="1" i="1" dirty="0">
                <a:solidFill>
                  <a:srgbClr val="000000"/>
                </a:solidFill>
                <a:ea typeface="Calibri" pitchFamily="34" charset="0"/>
                <a:cs typeface="Times New Roman" pitchFamily="18" charset="0"/>
              </a:rPr>
              <a:t>Gymnázium Lovosice, Sady pionýrů 600/6</a:t>
            </a:r>
            <a:endParaRPr lang="cs-CZ" sz="1400" dirty="0"/>
          </a:p>
          <a:p>
            <a:pPr lvl="0" eaLnBrk="0" hangingPunct="0"/>
            <a:r>
              <a:rPr lang="cs-CZ" sz="2800" b="1" dirty="0">
                <a:solidFill>
                  <a:srgbClr val="C00000"/>
                </a:solidFill>
                <a:ea typeface="Calibri" pitchFamily="34" charset="0"/>
                <a:cs typeface="Times New Roman" pitchFamily="18" charset="0"/>
              </a:rPr>
              <a:t>Číslo projektu: </a:t>
            </a:r>
            <a:r>
              <a:rPr lang="cs-CZ" sz="2800" b="1" i="1" dirty="0">
                <a:solidFill>
                  <a:srgbClr val="000000"/>
                </a:solidFill>
                <a:ea typeface="Calibri" pitchFamily="34" charset="0"/>
                <a:cs typeface="Times New Roman" pitchFamily="18" charset="0"/>
              </a:rPr>
              <a:t>CZ.1.07/1.5.00/34.1073</a:t>
            </a:r>
            <a:endParaRPr lang="cs-CZ" sz="1400" dirty="0"/>
          </a:p>
          <a:p>
            <a:pPr lvl="0" eaLnBrk="0" hangingPunct="0"/>
            <a:r>
              <a:rPr lang="cs-CZ" sz="2800" b="1" dirty="0">
                <a:solidFill>
                  <a:srgbClr val="C00000"/>
                </a:solidFill>
                <a:ea typeface="Calibri" pitchFamily="34" charset="0"/>
                <a:cs typeface="Times New Roman" pitchFamily="18" charset="0"/>
              </a:rPr>
              <a:t>Název materiálu</a:t>
            </a:r>
            <a:r>
              <a:rPr lang="cs-CZ" sz="2800" b="1">
                <a:solidFill>
                  <a:srgbClr val="C00000"/>
                </a:solidFill>
                <a:ea typeface="Calibri" pitchFamily="34" charset="0"/>
                <a:cs typeface="Times New Roman" pitchFamily="18" charset="0"/>
              </a:rPr>
              <a:t>: </a:t>
            </a:r>
            <a:r>
              <a:rPr lang="cs-CZ" sz="2800" b="1" i="1" smtClean="0">
                <a:solidFill>
                  <a:srgbClr val="000000"/>
                </a:solidFill>
                <a:ea typeface="Calibri" pitchFamily="34" charset="0"/>
                <a:cs typeface="Times New Roman" pitchFamily="18" charset="0"/>
              </a:rPr>
              <a:t>VY_12_INOVACE_1B_20_ </a:t>
            </a:r>
            <a:r>
              <a:rPr lang="cs-CZ" sz="2800" b="1" i="1" dirty="0" smtClean="0">
                <a:solidFill>
                  <a:srgbClr val="000000"/>
                </a:solidFill>
                <a:ea typeface="Calibri" pitchFamily="34" charset="0"/>
                <a:cs typeface="Times New Roman" pitchFamily="18" charset="0"/>
              </a:rPr>
              <a:t>A. C. Doyle</a:t>
            </a:r>
            <a:endParaRPr lang="cs-CZ" sz="1400" dirty="0"/>
          </a:p>
          <a:p>
            <a:pPr lvl="0" eaLnBrk="0" hangingPunct="0"/>
            <a:r>
              <a:rPr lang="cs-CZ" sz="2800" b="1" dirty="0">
                <a:solidFill>
                  <a:srgbClr val="C00000"/>
                </a:solidFill>
                <a:ea typeface="Calibri" pitchFamily="34" charset="0"/>
                <a:cs typeface="Times New Roman" pitchFamily="18" charset="0"/>
              </a:rPr>
              <a:t>Téma sady: </a:t>
            </a:r>
            <a:r>
              <a:rPr lang="cs-CZ" sz="2800" b="1" dirty="0">
                <a:solidFill>
                  <a:srgbClr val="000000"/>
                </a:solidFill>
                <a:ea typeface="Calibri" pitchFamily="34" charset="0"/>
                <a:cs typeface="Times New Roman" pitchFamily="18" charset="0"/>
              </a:rPr>
              <a:t>Interpretace textů</a:t>
            </a:r>
            <a:endParaRPr lang="cs-CZ" sz="1400" dirty="0"/>
          </a:p>
          <a:p>
            <a:pPr lvl="0" eaLnBrk="0" hangingPunct="0"/>
            <a:r>
              <a:rPr lang="cs-CZ" sz="2800" b="1" dirty="0">
                <a:solidFill>
                  <a:srgbClr val="C00000"/>
                </a:solidFill>
                <a:ea typeface="Calibri" pitchFamily="34" charset="0"/>
                <a:cs typeface="Times New Roman" pitchFamily="18" charset="0"/>
              </a:rPr>
              <a:t>Datum vzniku: </a:t>
            </a:r>
            <a:r>
              <a:rPr lang="cs-CZ" sz="2800" b="1" i="1" dirty="0" smtClean="0">
                <a:solidFill>
                  <a:srgbClr val="000000"/>
                </a:solidFill>
                <a:ea typeface="Calibri" pitchFamily="34" charset="0"/>
                <a:cs typeface="Times New Roman" pitchFamily="18" charset="0"/>
              </a:rPr>
              <a:t>leden 2014</a:t>
            </a:r>
            <a:endParaRPr lang="cs-CZ" sz="1400" dirty="0"/>
          </a:p>
          <a:p>
            <a:pPr lvl="0" eaLnBrk="0" hangingPunct="0"/>
            <a:r>
              <a:rPr lang="cs-CZ" sz="2800" b="1" dirty="0">
                <a:solidFill>
                  <a:srgbClr val="943634"/>
                </a:solidFill>
                <a:ea typeface="Calibri" pitchFamily="34" charset="0"/>
                <a:cs typeface="Times New Roman" pitchFamily="18" charset="0"/>
              </a:rPr>
              <a:t>Třída: </a:t>
            </a:r>
            <a:r>
              <a:rPr lang="cs-CZ" sz="2800" b="1" i="1" dirty="0" smtClean="0">
                <a:solidFill>
                  <a:srgbClr val="000000"/>
                </a:solidFill>
                <a:ea typeface="Calibri" pitchFamily="34" charset="0"/>
                <a:cs typeface="Times New Roman" pitchFamily="18" charset="0"/>
              </a:rPr>
              <a:t>4.A</a:t>
            </a:r>
            <a:endParaRPr lang="cs-CZ" sz="1400" dirty="0"/>
          </a:p>
          <a:p>
            <a:pPr lvl="0" eaLnBrk="0" hangingPunct="0"/>
            <a:r>
              <a:rPr lang="cs-CZ" sz="2800" b="1" dirty="0">
                <a:solidFill>
                  <a:srgbClr val="943634"/>
                </a:solidFill>
                <a:ea typeface="Calibri" pitchFamily="34" charset="0"/>
                <a:cs typeface="Times New Roman" pitchFamily="18" charset="0"/>
              </a:rPr>
              <a:t>Autor: </a:t>
            </a:r>
            <a:r>
              <a:rPr lang="cs-CZ" sz="2800" b="1" i="1" dirty="0">
                <a:solidFill>
                  <a:srgbClr val="000000"/>
                </a:solidFill>
                <a:ea typeface="Calibri" pitchFamily="34" charset="0"/>
                <a:cs typeface="Times New Roman" pitchFamily="18" charset="0"/>
              </a:rPr>
              <a:t>Mgr. Lucie Nováková</a:t>
            </a:r>
            <a:endParaRPr lang="cs-CZ" sz="4000" dirty="0"/>
          </a:p>
        </p:txBody>
      </p:sp>
      <p:pic>
        <p:nvPicPr>
          <p:cNvPr id="4" name="Picture 5" descr="GYMLOVO_logo BRV"/>
          <p:cNvPicPr/>
          <p:nvPr/>
        </p:nvPicPr>
        <p:blipFill>
          <a:blip r:embed="rId2" cstate="email"/>
          <a:srcRect/>
          <a:stretch>
            <a:fillRect/>
          </a:stretch>
        </p:blipFill>
        <p:spPr bwMode="auto">
          <a:xfrm>
            <a:off x="4000496" y="214290"/>
            <a:ext cx="1257300" cy="1257300"/>
          </a:xfrm>
          <a:prstGeom prst="rect">
            <a:avLst/>
          </a:prstGeom>
          <a:noFill/>
          <a:ln w="9525">
            <a:noFill/>
            <a:miter lim="800000"/>
            <a:headEnd/>
            <a:tailEnd/>
          </a:ln>
        </p:spPr>
      </p:pic>
      <p:pic>
        <p:nvPicPr>
          <p:cNvPr id="5" name="Obrázek 4"/>
          <p:cNvPicPr/>
          <p:nvPr/>
        </p:nvPicPr>
        <p:blipFill>
          <a:blip r:embed="rId3" cstate="email"/>
          <a:srcRect/>
          <a:stretch>
            <a:fillRect/>
          </a:stretch>
        </p:blipFill>
        <p:spPr bwMode="auto">
          <a:xfrm>
            <a:off x="1643042" y="5533767"/>
            <a:ext cx="6000792" cy="1123949"/>
          </a:xfrm>
          <a:prstGeom prst="rect">
            <a:avLst/>
          </a:prstGeom>
          <a:noFill/>
          <a:ln w="9525">
            <a:noFill/>
            <a:miter lim="800000"/>
            <a:headEnd/>
            <a:tailEnd/>
          </a:ln>
        </p:spPr>
      </p:pic>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500826" y="142852"/>
            <a:ext cx="2143140" cy="571504"/>
          </a:xfrm>
          <a:gradFill>
            <a:gsLst>
              <a:gs pos="27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fontScale="90000"/>
          </a:bodyPr>
          <a:lstStyle/>
          <a:p>
            <a:pPr algn="ctr"/>
            <a:r>
              <a:rPr lang="cs-CZ" sz="4000" b="1" dirty="0" smtClean="0">
                <a:solidFill>
                  <a:schemeClr val="tx1"/>
                </a:solidFill>
                <a:latin typeface="Monotype Corsiva" pitchFamily="66" charset="0"/>
              </a:rPr>
              <a:t>Anotace:</a:t>
            </a:r>
            <a:endParaRPr lang="cs-CZ" sz="4000" b="1" dirty="0">
              <a:solidFill>
                <a:schemeClr val="tx1"/>
              </a:solidFill>
              <a:latin typeface="Monotype Corsiva" pitchFamily="66" charset="0"/>
            </a:endParaRPr>
          </a:p>
        </p:txBody>
      </p:sp>
      <p:sp>
        <p:nvSpPr>
          <p:cNvPr id="3" name="Zástupný symbol pro obsah 2"/>
          <p:cNvSpPr>
            <a:spLocks noGrp="1"/>
          </p:cNvSpPr>
          <p:nvPr>
            <p:ph idx="1"/>
          </p:nvPr>
        </p:nvSpPr>
        <p:spPr>
          <a:xfrm>
            <a:off x="428596" y="928670"/>
            <a:ext cx="8501122" cy="5715040"/>
          </a:xfrm>
          <a:gradFill>
            <a:gsLst>
              <a:gs pos="27000">
                <a:schemeClr val="tx1">
                  <a:lumMod val="65000"/>
                  <a:lumOff val="35000"/>
                </a:schemeClr>
              </a:gs>
              <a:gs pos="50000">
                <a:schemeClr val="bg1">
                  <a:lumMod val="65000"/>
                </a:schemeClr>
              </a:gs>
              <a:gs pos="100000">
                <a:schemeClr val="bg1">
                  <a:lumMod val="95000"/>
                </a:schemeClr>
              </a:gs>
            </a:gsLst>
            <a:lin ang="8400000" scaled="0"/>
          </a:gradFill>
          <a:ln w="28575">
            <a:solidFill>
              <a:schemeClr val="tx1"/>
            </a:solidFill>
          </a:ln>
          <a:effectLst>
            <a:outerShdw blurRad="50800" dist="190500" dir="2700000" algn="tl" rotWithShape="0">
              <a:prstClr val="black">
                <a:alpha val="40000"/>
              </a:prstClr>
            </a:outerShdw>
          </a:effectLst>
          <a:scene3d>
            <a:camera prst="orthographicFront">
              <a:rot lat="0" lon="300000" rev="0"/>
            </a:camera>
            <a:lightRig rig="threePt" dir="t"/>
          </a:scene3d>
        </p:spPr>
        <p:txBody>
          <a:bodyPr>
            <a:normAutofit fontScale="25000" lnSpcReduction="20000"/>
          </a:bodyPr>
          <a:lstStyle/>
          <a:p>
            <a:pPr lvl="0"/>
            <a:endParaRPr lang="cs-CZ" sz="2400" dirty="0" smtClean="0"/>
          </a:p>
          <a:p>
            <a:pPr lvl="0"/>
            <a:endParaRPr lang="cs-CZ" sz="9600" dirty="0" smtClean="0"/>
          </a:p>
          <a:p>
            <a:pPr lvl="0"/>
            <a:r>
              <a:rPr lang="cs-CZ" sz="9600" dirty="0" smtClean="0"/>
              <a:t>Materiál </a:t>
            </a:r>
            <a:r>
              <a:rPr lang="cs-CZ" sz="9600" dirty="0"/>
              <a:t>je určen k práci s texty v </a:t>
            </a:r>
            <a:r>
              <a:rPr lang="cs-CZ" sz="9600" dirty="0" smtClean="0"/>
              <a:t>hodinách i k domácí přípravě, </a:t>
            </a:r>
            <a:r>
              <a:rPr lang="cs-CZ" sz="9600" dirty="0"/>
              <a:t>jež jsou předmětem výuky literatury ve 4. ročníku. Slouží k maturitnímu opakování.</a:t>
            </a:r>
          </a:p>
          <a:p>
            <a:pPr lvl="0"/>
            <a:r>
              <a:rPr lang="cs-CZ" sz="9600" dirty="0" smtClean="0"/>
              <a:t>Prezentace </a:t>
            </a:r>
            <a:r>
              <a:rPr lang="cs-CZ" sz="9600" dirty="0"/>
              <a:t>seznamuje žáky </a:t>
            </a:r>
            <a:r>
              <a:rPr lang="cs-CZ" sz="9600" dirty="0" smtClean="0"/>
              <a:t>s tvorbou A. C. Doyla.</a:t>
            </a:r>
            <a:endParaRPr lang="cs-CZ" sz="9600" dirty="0"/>
          </a:p>
          <a:p>
            <a:pPr lvl="0"/>
            <a:r>
              <a:rPr lang="cs-CZ" sz="9600" dirty="0"/>
              <a:t>Směřuje k rozvoji čtenářské a informační gramotnosti žáků.</a:t>
            </a:r>
            <a:endParaRPr lang="cs-CZ" sz="7200" dirty="0"/>
          </a:p>
          <a:p>
            <a:pPr lvl="0"/>
            <a:r>
              <a:rPr lang="cs-CZ" sz="9600" dirty="0"/>
              <a:t>Žáci si jej bedlivě prostudují a následně vypracují odpovědi na přiložené otázky a </a:t>
            </a:r>
            <a:r>
              <a:rPr lang="cs-CZ" sz="9600" dirty="0" smtClean="0"/>
              <a:t>úkoly (doma si předem vyslechnou nahrávky a zhlédnou ukázky z filmů).</a:t>
            </a:r>
          </a:p>
          <a:p>
            <a:r>
              <a:rPr lang="cs-CZ" sz="9600" dirty="0" smtClean="0"/>
              <a:t>Při přechodu na další snímky </a:t>
            </a:r>
            <a:r>
              <a:rPr lang="cs-CZ" sz="9600" smtClean="0"/>
              <a:t>se objevuje </a:t>
            </a:r>
            <a:r>
              <a:rPr lang="cs-CZ" sz="9600" dirty="0" smtClean="0"/>
              <a:t>řešení jednotlivých úkolů k výchozím textům.</a:t>
            </a:r>
          </a:p>
          <a:p>
            <a:r>
              <a:rPr lang="cs-CZ" sz="9600" dirty="0" smtClean="0"/>
              <a:t>Snímek 3 – datace také při poklepu myší.</a:t>
            </a:r>
          </a:p>
          <a:p>
            <a:r>
              <a:rPr lang="cs-CZ" sz="9600" dirty="0" smtClean="0"/>
              <a:t>Snímek 8 – při klepnutí se rozvine řešení úkolů.</a:t>
            </a:r>
          </a:p>
          <a:p>
            <a:r>
              <a:rPr lang="cs-CZ" sz="9600" dirty="0" smtClean="0"/>
              <a:t>Snímek 9 – jména se objeví při poklepu myší.</a:t>
            </a:r>
          </a:p>
          <a:p>
            <a:endParaRPr lang="cs-CZ" sz="9600" dirty="0" smtClean="0"/>
          </a:p>
          <a:p>
            <a:pPr lvl="0"/>
            <a:endParaRPr lang="cs-CZ" sz="9600" dirty="0"/>
          </a:p>
          <a:p>
            <a:pPr lvl="0">
              <a:buNone/>
            </a:pPr>
            <a:endParaRPr lang="cs-CZ" sz="5100" dirty="0" smtClean="0">
              <a:effectLst>
                <a:outerShdw blurRad="38100" dist="38100" dir="2700000" algn="tl">
                  <a:srgbClr val="000000">
                    <a:alpha val="43137"/>
                  </a:srgbClr>
                </a:outerShdw>
              </a:effectLst>
            </a:endParaRPr>
          </a:p>
          <a:p>
            <a:pPr lvl="0"/>
            <a:endParaRPr lang="cs-CZ" sz="2000" dirty="0" smtClean="0">
              <a:effectLst>
                <a:outerShdw blurRad="38100" dist="38100" dir="2700000" algn="tl">
                  <a:srgbClr val="000000">
                    <a:alpha val="43137"/>
                  </a:srgbClr>
                </a:outerShdw>
              </a:effectLst>
            </a:endParaRPr>
          </a:p>
          <a:p>
            <a:pPr lvl="0">
              <a:buNone/>
            </a:pPr>
            <a:endParaRPr lang="cs-CZ" sz="2000" dirty="0" smtClean="0">
              <a:effectLst>
                <a:outerShdw blurRad="38100" dist="38100" dir="2700000" algn="tl">
                  <a:srgbClr val="000000">
                    <a:alpha val="43137"/>
                  </a:srgbClr>
                </a:outerShdw>
              </a:effectLst>
            </a:endParaRPr>
          </a:p>
          <a:p>
            <a:pPr lvl="0"/>
            <a:endParaRPr lang="cs-CZ" sz="2400" dirty="0">
              <a:effectLst>
                <a:outerShdw blurRad="38100" dist="38100" dir="2700000" algn="tl">
                  <a:srgbClr val="000000">
                    <a:alpha val="43137"/>
                  </a:srgbClr>
                </a:outerShdw>
              </a:effectLst>
            </a:endParaRPr>
          </a:p>
          <a:p>
            <a:pPr lvl="0"/>
            <a:endParaRPr lang="cs-CZ" sz="2400" dirty="0">
              <a:effectLst>
                <a:outerShdw blurRad="38100" dist="38100" dir="2700000" algn="tl">
                  <a:srgbClr val="000000">
                    <a:alpha val="43137"/>
                  </a:srgbClr>
                </a:outerShdw>
              </a:effectLst>
            </a:endParaRPr>
          </a:p>
          <a:p>
            <a:pPr>
              <a:buNone/>
            </a:pPr>
            <a:r>
              <a:rPr lang="cs-CZ" sz="2000" b="1" dirty="0">
                <a:effectLst>
                  <a:outerShdw blurRad="38100" dist="38100" dir="2700000" algn="tl">
                    <a:srgbClr val="000000">
                      <a:alpha val="43137"/>
                    </a:srgbClr>
                  </a:outerShdw>
                </a:effectLst>
              </a:rPr>
              <a:t> </a:t>
            </a:r>
          </a:p>
          <a:p>
            <a:pPr>
              <a:buClrTx/>
              <a:buNone/>
            </a:pPr>
            <a:endParaRPr lang="cs-CZ" sz="1800" dirty="0" smtClean="0">
              <a:solidFill>
                <a:srgbClr val="FFC000"/>
              </a:solidFill>
            </a:endParaRPr>
          </a:p>
        </p:txBody>
      </p:sp>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délník 6"/>
          <p:cNvSpPr/>
          <p:nvPr/>
        </p:nvSpPr>
        <p:spPr>
          <a:xfrm>
            <a:off x="1857356" y="1142984"/>
            <a:ext cx="5871287" cy="923330"/>
          </a:xfrm>
          <a:prstGeom prst="rect">
            <a:avLst/>
          </a:prstGeom>
          <a:noFill/>
        </p:spPr>
        <p:txBody>
          <a:bodyPr wrap="none" lIns="91440" tIns="45720" rIns="91440" bIns="45720">
            <a:spAutoFit/>
          </a:bodyPr>
          <a:lstStyle/>
          <a:p>
            <a:pPr algn="ctr"/>
            <a:r>
              <a:rPr lang="cs-CZ"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Arthur Conan Doyle</a:t>
            </a:r>
            <a:endParaRPr lang="cs-CZ"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9" name="Obrázek 8" descr="268px-ArthurConanDoyleSignature_svg.png"/>
          <p:cNvPicPr>
            <a:picLocks noChangeAspect="1"/>
          </p:cNvPicPr>
          <p:nvPr/>
        </p:nvPicPr>
        <p:blipFill>
          <a:blip r:embed="rId2"/>
          <a:stretch>
            <a:fillRect/>
          </a:stretch>
        </p:blipFill>
        <p:spPr>
          <a:xfrm>
            <a:off x="2714612" y="5857892"/>
            <a:ext cx="4061045" cy="1000108"/>
          </a:xfrm>
          <a:prstGeom prst="rect">
            <a:avLst/>
          </a:prstGeom>
        </p:spPr>
      </p:pic>
      <p:sp>
        <p:nvSpPr>
          <p:cNvPr id="12" name="TextovéPole 11"/>
          <p:cNvSpPr txBox="1"/>
          <p:nvPr/>
        </p:nvSpPr>
        <p:spPr>
          <a:xfrm>
            <a:off x="3000364" y="2143116"/>
            <a:ext cx="3518912" cy="923330"/>
          </a:xfrm>
          <a:prstGeom prst="rect">
            <a:avLst/>
          </a:prstGeom>
          <a:noFill/>
        </p:spPr>
        <p:txBody>
          <a:bodyPr wrap="none" rtlCol="0">
            <a:spAutoFit/>
          </a:bodyPr>
          <a:lstStyle/>
          <a:p>
            <a:r>
              <a:rPr lang="cs-CZ" sz="5400" dirty="0" smtClean="0">
                <a:solidFill>
                  <a:srgbClr val="C00000"/>
                </a:solidFill>
                <a:effectLst>
                  <a:outerShdw blurRad="38100" dist="38100" dir="2700000" algn="tl">
                    <a:srgbClr val="000000">
                      <a:alpha val="43137"/>
                    </a:srgbClr>
                  </a:outerShdw>
                </a:effectLst>
              </a:rPr>
              <a:t>1859 - 1930</a:t>
            </a:r>
            <a:endParaRPr lang="cs-CZ" sz="5400" dirty="0">
              <a:solidFill>
                <a:srgbClr val="C00000"/>
              </a:solidFill>
              <a:effectLst>
                <a:outerShdw blurRad="38100" dist="38100" dir="2700000" algn="tl">
                  <a:srgbClr val="000000">
                    <a:alpha val="43137"/>
                  </a:srgbClr>
                </a:outerShdw>
              </a:effectLst>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2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072198" y="142852"/>
            <a:ext cx="2857520" cy="500066"/>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fontScale="90000"/>
          </a:bodyPr>
          <a:lstStyle/>
          <a:p>
            <a:pPr algn="ctr"/>
            <a:r>
              <a:rPr lang="cs-CZ" sz="4000" b="1" dirty="0" smtClean="0">
                <a:latin typeface="Monotype Corsiva" pitchFamily="66" charset="0"/>
              </a:rPr>
              <a:t>Výchozí text 1</a:t>
            </a:r>
            <a:endParaRPr lang="cs-CZ" sz="4000" b="1" dirty="0">
              <a:solidFill>
                <a:schemeClr val="tx1"/>
              </a:solidFill>
              <a:latin typeface="Monotype Corsiva" pitchFamily="66" charset="0"/>
            </a:endParaRPr>
          </a:p>
        </p:txBody>
      </p:sp>
      <p:sp>
        <p:nvSpPr>
          <p:cNvPr id="3" name="TextovéPole 2"/>
          <p:cNvSpPr txBox="1"/>
          <p:nvPr/>
        </p:nvSpPr>
        <p:spPr>
          <a:xfrm>
            <a:off x="214282" y="714356"/>
            <a:ext cx="8715436" cy="6001643"/>
          </a:xfrm>
          <a:prstGeom prst="rect">
            <a:avLst/>
          </a:prstGeom>
          <a:gradFill>
            <a:gsLst>
              <a:gs pos="10000">
                <a:schemeClr val="tx1">
                  <a:lumMod val="65000"/>
                  <a:lumOff val="35000"/>
                  <a:alpha val="0"/>
                </a:schemeClr>
              </a:gs>
              <a:gs pos="50000">
                <a:schemeClr val="bg1">
                  <a:lumMod val="85000"/>
                </a:schemeClr>
              </a:gs>
              <a:gs pos="100000">
                <a:schemeClr val="accent1">
                  <a:tint val="23500"/>
                  <a:satMod val="160000"/>
                </a:schemeClr>
              </a:gs>
            </a:gsLst>
            <a:lin ang="2400000" scaled="0"/>
          </a:gradFill>
          <a:ln w="31750">
            <a:solidFill>
              <a:schemeClr val="tx1"/>
            </a:solidFill>
          </a:ln>
          <a:effectLst>
            <a:outerShdw blurRad="50800" dist="50800" dir="2040000" algn="ctr" rotWithShape="0">
              <a:srgbClr val="000000">
                <a:alpha val="43137"/>
              </a:srgbClr>
            </a:outerShdw>
          </a:effectLst>
        </p:spPr>
        <p:txBody>
          <a:bodyPr wrap="square" rtlCol="0">
            <a:spAutoFit/>
          </a:bodyPr>
          <a:lstStyle/>
          <a:p>
            <a:r>
              <a:rPr lang="cs-CZ" sz="2400" dirty="0" smtClean="0">
                <a:effectLst>
                  <a:outerShdw blurRad="38100" dist="38100" dir="2700000" algn="tl">
                    <a:srgbClr val="000000">
                      <a:alpha val="43137"/>
                    </a:srgbClr>
                  </a:outerShdw>
                </a:effectLst>
              </a:rPr>
              <a:t>      </a:t>
            </a:r>
          </a:p>
          <a:p>
            <a:r>
              <a:rPr lang="cs-CZ" sz="2400" dirty="0" smtClean="0">
                <a:effectLst>
                  <a:outerShdw blurRad="38100" dist="38100" dir="2700000" algn="tl">
                    <a:srgbClr val="000000">
                      <a:alpha val="43137"/>
                    </a:srgbClr>
                  </a:outerShdw>
                </a:effectLst>
              </a:rPr>
              <a:t>      </a:t>
            </a:r>
            <a:r>
              <a:rPr lang="cs-CZ" sz="2400" dirty="0" smtClean="0">
                <a:solidFill>
                  <a:srgbClr val="C00000"/>
                </a:solidFill>
                <a:effectLst>
                  <a:outerShdw blurRad="38100" dist="38100" dir="2700000" algn="tl">
                    <a:srgbClr val="000000">
                      <a:alpha val="43137"/>
                    </a:srgbClr>
                  </a:outerShdw>
                </a:effectLst>
              </a:rPr>
              <a:t>Sir Arthur Conan Doyle </a:t>
            </a:r>
            <a:r>
              <a:rPr lang="cs-CZ" sz="2400" dirty="0" smtClean="0">
                <a:effectLst>
                  <a:outerShdw blurRad="38100" dist="38100" dir="2700000" algn="tl">
                    <a:srgbClr val="000000">
                      <a:alpha val="43137"/>
                    </a:srgbClr>
                  </a:outerShdw>
                </a:effectLst>
              </a:rPr>
              <a:t>byl jako lékař neschopný a jako oftalmolog </a:t>
            </a:r>
          </a:p>
          <a:p>
            <a:pPr algn="just"/>
            <a:r>
              <a:rPr lang="cs-CZ" sz="2400" dirty="0" smtClean="0">
                <a:effectLst>
                  <a:outerShdw blurRad="38100" dist="38100" dir="2700000" algn="tl">
                    <a:srgbClr val="000000">
                      <a:alpha val="43137"/>
                    </a:srgbClr>
                  </a:outerShdw>
                </a:effectLst>
              </a:rPr>
              <a:t>katastrofální. Historické knihy, o nichž doufal, že se stanou jeho literárním odkazem, nikdo nečetl, a to ani  během jeho  života. Doyle ale uspěl v jiné věci, </a:t>
            </a:r>
            <a:r>
              <a:rPr lang="cs-CZ" sz="2400" dirty="0" smtClean="0">
                <a:solidFill>
                  <a:srgbClr val="C00000"/>
                </a:solidFill>
                <a:effectLst>
                  <a:outerShdw blurRad="38100" dist="38100" dir="2700000" algn="tl">
                    <a:srgbClr val="000000">
                      <a:alpha val="43137"/>
                    </a:srgbClr>
                  </a:outerShdw>
                </a:effectLst>
              </a:rPr>
              <a:t>stvořil Sherlocka Holmese</a:t>
            </a:r>
            <a:r>
              <a:rPr lang="cs-CZ" sz="2400" dirty="0" smtClean="0">
                <a:effectLst>
                  <a:outerShdw blurRad="38100" dist="38100" dir="2700000" algn="tl">
                    <a:srgbClr val="000000">
                      <a:alpha val="43137"/>
                    </a:srgbClr>
                  </a:outerShdw>
                </a:effectLst>
              </a:rPr>
              <a:t>.</a:t>
            </a:r>
          </a:p>
          <a:p>
            <a:r>
              <a:rPr lang="cs-CZ" sz="2400" dirty="0" smtClean="0">
                <a:effectLst>
                  <a:outerShdw blurRad="38100" dist="38100" dir="2700000" algn="tl">
                    <a:srgbClr val="000000">
                      <a:alpha val="43137"/>
                    </a:srgbClr>
                  </a:outerShdw>
                </a:effectLst>
              </a:rPr>
              <a:t>      </a:t>
            </a:r>
            <a:r>
              <a:rPr lang="cs-CZ" sz="2400" dirty="0" smtClean="0">
                <a:solidFill>
                  <a:srgbClr val="C00000"/>
                </a:solidFill>
                <a:effectLst>
                  <a:outerShdw blurRad="38100" dist="38100" dir="2700000" algn="tl">
                    <a:srgbClr val="000000">
                      <a:alpha val="43137"/>
                    </a:srgbClr>
                  </a:outerShdw>
                </a:effectLst>
              </a:rPr>
              <a:t>Vystudoval medicínu</a:t>
            </a:r>
            <a:r>
              <a:rPr lang="cs-CZ" sz="2400" dirty="0" smtClean="0">
                <a:effectLst>
                  <a:outerShdw blurRad="38100" dist="38100" dir="2700000" algn="tl">
                    <a:srgbClr val="000000">
                      <a:alpha val="43137"/>
                    </a:srgbClr>
                  </a:outerShdw>
                </a:effectLst>
              </a:rPr>
              <a:t>, pracoval jako lodní lékař a později se usadil a oženil. První Holmesův příběh   byl vydán roku  1887   pod názvem </a:t>
            </a:r>
            <a:r>
              <a:rPr lang="cs-CZ" sz="2400" dirty="0" smtClean="0">
                <a:solidFill>
                  <a:srgbClr val="C00000"/>
                </a:solidFill>
                <a:effectLst>
                  <a:outerShdw blurRad="38100" dist="38100" dir="2700000" algn="tl">
                    <a:srgbClr val="000000">
                      <a:alpha val="43137"/>
                    </a:srgbClr>
                  </a:outerShdw>
                </a:effectLst>
              </a:rPr>
              <a:t>Studie v šarlatové</a:t>
            </a:r>
            <a:r>
              <a:rPr lang="cs-CZ" sz="2400" dirty="0" smtClean="0">
                <a:effectLst>
                  <a:outerShdw blurRad="38100" dist="38100" dir="2700000" algn="tl">
                    <a:srgbClr val="000000">
                      <a:alpha val="43137"/>
                    </a:srgbClr>
                  </a:outerShdw>
                </a:effectLst>
              </a:rPr>
              <a:t>. Vysoce  inteligentní  detektiv, jehož předobrazem</a:t>
            </a:r>
          </a:p>
          <a:p>
            <a:r>
              <a:rPr lang="cs-CZ" sz="2400" dirty="0" smtClean="0">
                <a:effectLst>
                  <a:outerShdw blurRad="38100" dist="38100" dir="2700000" algn="tl">
                    <a:srgbClr val="000000">
                      <a:alpha val="43137"/>
                    </a:srgbClr>
                  </a:outerShdw>
                </a:effectLst>
              </a:rPr>
              <a:t>se stal Doylův učitel z edinburské univerzity, </a:t>
            </a:r>
            <a:r>
              <a:rPr lang="cs-CZ" sz="2400" dirty="0" smtClean="0">
                <a:solidFill>
                  <a:srgbClr val="C00000"/>
                </a:solidFill>
                <a:effectLst>
                  <a:outerShdw blurRad="38100" dist="38100" dir="2700000" algn="tl">
                    <a:srgbClr val="000000">
                      <a:alpha val="43137"/>
                    </a:srgbClr>
                  </a:outerShdw>
                </a:effectLst>
              </a:rPr>
              <a:t>doktor John Bell</a:t>
            </a:r>
            <a:r>
              <a:rPr lang="cs-CZ" sz="2400" dirty="0" smtClean="0">
                <a:effectLst>
                  <a:outerShdw blurRad="38100" dist="38100" dir="2700000" algn="tl">
                    <a:srgbClr val="000000">
                      <a:alpha val="43137"/>
                    </a:srgbClr>
                  </a:outerShdw>
                </a:effectLst>
              </a:rPr>
              <a:t>, si brzy získal přízeň viktoriánských čtenářů. Napsal 24 detektivek, než začal mít své postavy plné zuby a v roce 1893 ji v </a:t>
            </a:r>
            <a:r>
              <a:rPr lang="cs-CZ" sz="2400" dirty="0" smtClean="0">
                <a:solidFill>
                  <a:srgbClr val="C00000"/>
                </a:solidFill>
                <a:effectLst>
                  <a:outerShdw blurRad="38100" dist="38100" dir="2700000" algn="tl">
                    <a:srgbClr val="000000">
                      <a:alpha val="43137"/>
                    </a:srgbClr>
                  </a:outerShdw>
                </a:effectLst>
              </a:rPr>
              <a:t>Posledním případě </a:t>
            </a:r>
            <a:r>
              <a:rPr lang="cs-CZ" sz="2400" dirty="0" smtClean="0">
                <a:effectLst>
                  <a:outerShdw blurRad="38100" dist="38100" dir="2700000" algn="tl">
                    <a:srgbClr val="000000">
                      <a:alpha val="43137"/>
                    </a:srgbClr>
                  </a:outerShdw>
                </a:effectLst>
              </a:rPr>
              <a:t>zabil.</a:t>
            </a:r>
          </a:p>
          <a:p>
            <a:r>
              <a:rPr lang="cs-CZ" sz="2400" dirty="0" smtClean="0">
                <a:effectLst>
                  <a:outerShdw blurRad="38100" dist="38100" dir="2700000" algn="tl">
                    <a:srgbClr val="000000">
                      <a:alpha val="43137"/>
                    </a:srgbClr>
                  </a:outerShdw>
                </a:effectLst>
              </a:rPr>
              <a:t>     Detektivovi fanoušci proti smrti oblíbeného detektiva protestovali,</a:t>
            </a:r>
          </a:p>
          <a:p>
            <a:r>
              <a:rPr lang="cs-CZ" sz="2400" dirty="0" smtClean="0">
                <a:effectLst>
                  <a:outerShdw blurRad="38100" dist="38100" dir="2700000" algn="tl">
                    <a:srgbClr val="000000">
                      <a:alpha val="43137"/>
                    </a:srgbClr>
                  </a:outerShdw>
                </a:effectLst>
              </a:rPr>
              <a:t>a tak byl autor nucen  v roce </a:t>
            </a:r>
            <a:r>
              <a:rPr lang="cs-CZ" sz="2400" dirty="0" smtClean="0">
                <a:solidFill>
                  <a:srgbClr val="C00000"/>
                </a:solidFill>
                <a:effectLst>
                  <a:outerShdw blurRad="38100" dist="38100" dir="2700000" algn="tl">
                    <a:srgbClr val="000000">
                      <a:alpha val="43137"/>
                    </a:srgbClr>
                  </a:outerShdw>
                </a:effectLst>
              </a:rPr>
              <a:t>1902 přivést Holmese zpátky na scénu</a:t>
            </a:r>
            <a:r>
              <a:rPr lang="cs-CZ" sz="2400" dirty="0" smtClean="0">
                <a:effectLst>
                  <a:outerShdw blurRad="38100" dist="38100" dir="2700000" algn="tl">
                    <a:srgbClr val="000000">
                      <a:alpha val="43137"/>
                    </a:srgbClr>
                  </a:outerShdw>
                </a:effectLst>
              </a:rPr>
              <a:t>. </a:t>
            </a:r>
          </a:p>
          <a:p>
            <a:r>
              <a:rPr lang="cs-CZ" sz="2400" dirty="0" smtClean="0">
                <a:effectLst>
                  <a:outerShdw blurRad="38100" dist="38100" dir="2700000" algn="tl">
                    <a:srgbClr val="000000">
                      <a:alpha val="43137"/>
                    </a:srgbClr>
                  </a:outerShdw>
                </a:effectLst>
              </a:rPr>
              <a:t>Tou dobou se už vzdal lékařské praxe a věnoval se jen literatuře. </a:t>
            </a:r>
          </a:p>
          <a:p>
            <a:r>
              <a:rPr lang="cs-CZ" sz="2400" dirty="0" smtClean="0">
                <a:effectLst>
                  <a:outerShdw blurRad="38100" dist="38100" dir="2700000" algn="tl">
                    <a:srgbClr val="000000">
                      <a:alpha val="43137"/>
                    </a:srgbClr>
                  </a:outerShdw>
                </a:effectLst>
              </a:rPr>
              <a:t>       </a:t>
            </a:r>
            <a:r>
              <a:rPr lang="cs-CZ" sz="2000" i="1" dirty="0" smtClean="0">
                <a:effectLst>
                  <a:outerShdw blurRad="38100" dist="38100" dir="2700000" algn="tl">
                    <a:srgbClr val="000000">
                      <a:alpha val="43137"/>
                    </a:srgbClr>
                  </a:outerShdw>
                </a:effectLst>
              </a:rPr>
              <a:t>(upraveno podle knihy R. Schnakenberga Tajné životy slavných spisovatelů)</a:t>
            </a:r>
            <a:endParaRPr lang="cs-CZ" sz="2400" i="1" dirty="0" smtClean="0">
              <a:effectLst>
                <a:outerShdw blurRad="38100" dist="38100" dir="2700000" algn="tl">
                  <a:srgbClr val="000000">
                    <a:alpha val="43137"/>
                  </a:srgbClr>
                </a:outerShdw>
              </a:effectLst>
            </a:endParaRPr>
          </a:p>
          <a:p>
            <a:pPr algn="just"/>
            <a:endParaRPr lang="cs-CZ" sz="2400" dirty="0">
              <a:effectLst>
                <a:outerShdw blurRad="38100" dist="38100" dir="2700000" algn="tl">
                  <a:srgbClr val="000000">
                    <a:alpha val="43137"/>
                  </a:srgbClr>
                </a:outerShdw>
              </a:effectLst>
            </a:endParaRP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57488" y="214290"/>
            <a:ext cx="6072230" cy="714380"/>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a:bodyPr>
          <a:lstStyle/>
          <a:p>
            <a:pPr algn="ctr"/>
            <a:r>
              <a:rPr lang="cs-CZ" sz="4000" b="1" dirty="0" smtClean="0">
                <a:solidFill>
                  <a:schemeClr val="tx1"/>
                </a:solidFill>
                <a:latin typeface="Monotype Corsiva" pitchFamily="66" charset="0"/>
              </a:rPr>
              <a:t>Otázky k výchozímu textu 1</a:t>
            </a:r>
            <a:endParaRPr lang="cs-CZ" sz="4000" b="1" dirty="0">
              <a:solidFill>
                <a:schemeClr val="tx1"/>
              </a:solidFill>
              <a:latin typeface="Monotype Corsiva" pitchFamily="66" charset="0"/>
            </a:endParaRPr>
          </a:p>
        </p:txBody>
      </p:sp>
      <p:sp>
        <p:nvSpPr>
          <p:cNvPr id="3" name="Nadpis 1"/>
          <p:cNvSpPr txBox="1">
            <a:spLocks/>
          </p:cNvSpPr>
          <p:nvPr/>
        </p:nvSpPr>
        <p:spPr>
          <a:xfrm>
            <a:off x="642910" y="1285860"/>
            <a:ext cx="8286808" cy="785818"/>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cs-CZ" sz="2800" b="1" dirty="0" smtClean="0">
                <a:effectLst>
                  <a:outerShdw blurRad="38100" dist="38100" dir="2700000" algn="tl">
                    <a:srgbClr val="000000">
                      <a:alpha val="43137"/>
                    </a:srgbClr>
                  </a:outerShdw>
                </a:effectLst>
                <a:latin typeface="Monotype Corsiva" pitchFamily="66" charset="0"/>
                <a:ea typeface="+mj-ea"/>
                <a:cs typeface="+mj-cs"/>
              </a:rPr>
              <a:t>a) Jaké měl A. C. Doyle  </a:t>
            </a:r>
            <a:r>
              <a:rPr lang="cs-CZ" sz="2800" b="1" u="sng" dirty="0" smtClean="0">
                <a:effectLst>
                  <a:outerShdw blurRad="38100" dist="38100" dir="2700000" algn="tl">
                    <a:srgbClr val="000000">
                      <a:alpha val="43137"/>
                    </a:srgbClr>
                  </a:outerShdw>
                </a:effectLst>
                <a:latin typeface="Monotype Corsiva" pitchFamily="66" charset="0"/>
                <a:ea typeface="+mj-ea"/>
                <a:cs typeface="+mj-cs"/>
              </a:rPr>
              <a:t>povolání</a:t>
            </a:r>
            <a:r>
              <a:rPr lang="cs-CZ" sz="2800" b="1" dirty="0" smtClean="0">
                <a:effectLst>
                  <a:outerShdw blurRad="38100" dist="38100" dir="2700000" algn="tl">
                    <a:srgbClr val="000000">
                      <a:alpha val="43137"/>
                    </a:srgbClr>
                  </a:outerShdw>
                </a:effectLst>
                <a:latin typeface="Monotype Corsiva" pitchFamily="66" charset="0"/>
                <a:ea typeface="+mj-ea"/>
                <a:cs typeface="+mj-cs"/>
              </a:rPr>
              <a:t>? Objasněte slovo  </a:t>
            </a:r>
            <a:r>
              <a:rPr lang="cs-CZ" sz="2800" b="1" u="sng" dirty="0" smtClean="0">
                <a:effectLst>
                  <a:outerShdw blurRad="38100" dist="38100" dir="2700000" algn="tl">
                    <a:srgbClr val="000000">
                      <a:alpha val="43137"/>
                    </a:srgbClr>
                  </a:outerShdw>
                </a:effectLst>
                <a:latin typeface="Monotype Corsiva" pitchFamily="66" charset="0"/>
                <a:ea typeface="+mj-ea"/>
                <a:cs typeface="+mj-cs"/>
              </a:rPr>
              <a:t>oftalmolog</a:t>
            </a:r>
            <a:r>
              <a:rPr lang="cs-CZ" sz="2800" b="1" dirty="0" smtClean="0">
                <a:effectLst>
                  <a:outerShdw blurRad="38100" dist="38100" dir="2700000" algn="tl">
                    <a:srgbClr val="000000">
                      <a:alpha val="43137"/>
                    </a:srgbClr>
                  </a:outerShdw>
                </a:effectLst>
                <a:latin typeface="Monotype Corsiva" pitchFamily="66" charset="0"/>
                <a:ea typeface="+mj-ea"/>
                <a:cs typeface="+mj-cs"/>
              </a:rPr>
              <a:t>.</a:t>
            </a:r>
            <a:endParaRPr kumimoji="0" lang="cs-CZ" sz="28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4" name="Nadpis 1"/>
          <p:cNvSpPr txBox="1">
            <a:spLocks/>
          </p:cNvSpPr>
          <p:nvPr/>
        </p:nvSpPr>
        <p:spPr>
          <a:xfrm>
            <a:off x="642910" y="3786190"/>
            <a:ext cx="8286808" cy="857256"/>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path path="rect">
              <a:fillToRect l="100000" t="100000"/>
            </a:path>
            <a:tileRect r="-100000" b="-100000"/>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c</a:t>
            </a:r>
            <a:r>
              <a:rPr kumimoji="0" lang="cs-CZ" sz="36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Kdo</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 se stal </a:t>
            </a:r>
            <a:r>
              <a:rPr kumimoji="0" lang="cs-CZ" sz="3200" b="1" i="0" u="sng" strike="noStrike" kern="1200" cap="none" spc="0" normalizeH="0" noProof="0" dirty="0" smtClean="0">
                <a:ln>
                  <a:noFill/>
                </a:ln>
                <a:solidFill>
                  <a:schemeClr val="tx1"/>
                </a:solidFill>
                <a:effectLst/>
                <a:uLnTx/>
                <a:uFillTx/>
                <a:latin typeface="Monotype Corsiva" pitchFamily="66" charset="0"/>
                <a:ea typeface="+mj-ea"/>
                <a:cs typeface="+mj-cs"/>
              </a:rPr>
              <a:t>předobrazem slavného detektiva</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5" name="Nadpis 1"/>
          <p:cNvSpPr txBox="1">
            <a:spLocks/>
          </p:cNvSpPr>
          <p:nvPr/>
        </p:nvSpPr>
        <p:spPr>
          <a:xfrm>
            <a:off x="642910" y="2357430"/>
            <a:ext cx="828680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b)  Kdy </a:t>
            </a:r>
            <a:r>
              <a:rPr kumimoji="0" lang="cs-CZ" sz="3200" b="1" i="0" u="sng" strike="noStrike" kern="1200" cap="none" spc="0" normalizeH="0" baseline="0" noProof="0" dirty="0" smtClean="0">
                <a:ln>
                  <a:noFill/>
                </a:ln>
                <a:solidFill>
                  <a:schemeClr val="tx1"/>
                </a:solidFill>
                <a:effectLst/>
                <a:uLnTx/>
                <a:uFillTx/>
                <a:latin typeface="Monotype Corsiva" pitchFamily="66" charset="0"/>
                <a:ea typeface="+mj-ea"/>
                <a:cs typeface="+mj-cs"/>
              </a:rPr>
              <a:t>poprvé vyšel </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text o slavném detektivovi?</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  Proč jej autor nechal ,,zemřít“ a poté znovu  ,,obživnout“?</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6" name="Nadpis 1"/>
          <p:cNvSpPr txBox="1">
            <a:spLocks/>
          </p:cNvSpPr>
          <p:nvPr/>
        </p:nvSpPr>
        <p:spPr>
          <a:xfrm>
            <a:off x="642910" y="4929198"/>
            <a:ext cx="8358246" cy="1214446"/>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d) Ke kterému </a:t>
            </a:r>
            <a:r>
              <a:rPr kumimoji="0" lang="cs-CZ" sz="2800" b="1" i="0" u="sng"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funkčnímu stylu </a:t>
            </a:r>
            <a:r>
              <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lze text zařadit? Vysvětlete význam  slovního spojení</a:t>
            </a:r>
            <a:r>
              <a:rPr kumimoji="0" lang="cs-CZ" sz="28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r>
              <a:rPr kumimoji="0" lang="cs-CZ" sz="28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viktoriánských  čtenářů.</a:t>
            </a:r>
            <a:endParaRPr kumimoji="0" lang="cs-CZ" sz="2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57488" y="214290"/>
            <a:ext cx="6072230" cy="714380"/>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a:bodyPr>
          <a:lstStyle/>
          <a:p>
            <a:pPr algn="ctr"/>
            <a:r>
              <a:rPr lang="cs-CZ" sz="4000" b="1" dirty="0" smtClean="0">
                <a:solidFill>
                  <a:schemeClr val="tx1"/>
                </a:solidFill>
                <a:latin typeface="Monotype Corsiva" pitchFamily="66" charset="0"/>
              </a:rPr>
              <a:t>Otázky k výchozímu textu 1</a:t>
            </a:r>
            <a:endParaRPr lang="cs-CZ" sz="4000" b="1" dirty="0">
              <a:solidFill>
                <a:schemeClr val="tx1"/>
              </a:solidFill>
              <a:latin typeface="Monotype Corsiva" pitchFamily="66" charset="0"/>
            </a:endParaRPr>
          </a:p>
        </p:txBody>
      </p:sp>
      <p:sp>
        <p:nvSpPr>
          <p:cNvPr id="3" name="Nadpis 1"/>
          <p:cNvSpPr txBox="1">
            <a:spLocks/>
          </p:cNvSpPr>
          <p:nvPr/>
        </p:nvSpPr>
        <p:spPr>
          <a:xfrm>
            <a:off x="642910" y="1285860"/>
            <a:ext cx="8286808" cy="928694"/>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a:t>
            </a:r>
            <a:r>
              <a:rPr kumimoji="0" lang="cs-CZ" sz="3200" i="0" u="none" strike="noStrike" kern="1200" cap="none" spc="0" normalizeH="0" noProof="0" dirty="0" smtClean="0">
                <a:ln>
                  <a:noFill/>
                </a:ln>
                <a:solidFill>
                  <a:schemeClr val="tx1"/>
                </a:solidFill>
                <a:uLnTx/>
                <a:uFillTx/>
                <a:latin typeface="Monotype Corsiva" pitchFamily="66" charset="0"/>
                <a:ea typeface="+mj-ea"/>
                <a:cs typeface="+mj-cs"/>
              </a:rPr>
              <a:t> </a:t>
            </a:r>
            <a:r>
              <a:rPr kumimoji="0" lang="cs-CZ" sz="3200" b="1" i="0" u="none" strike="noStrike" kern="1200" cap="none" spc="0" normalizeH="0" noProof="0" dirty="0" smtClean="0">
                <a:ln>
                  <a:noFill/>
                </a:ln>
                <a:solidFill>
                  <a:schemeClr val="tx1"/>
                </a:solidFill>
                <a:uLnTx/>
                <a:uFillTx/>
                <a:latin typeface="Monotype Corsiva" pitchFamily="66" charset="0"/>
                <a:ea typeface="+mj-ea"/>
                <a:cs typeface="+mj-cs"/>
              </a:rPr>
              <a:t>Pracoval  jako  </a:t>
            </a:r>
            <a:r>
              <a:rPr kumimoji="0" lang="cs-CZ" sz="3200" b="1" i="0" u="sng" strike="noStrike" kern="1200" cap="none" spc="0" normalizeH="0" noProof="0" dirty="0" smtClean="0">
                <a:ln>
                  <a:noFill/>
                </a:ln>
                <a:solidFill>
                  <a:schemeClr val="tx1"/>
                </a:solidFill>
                <a:uLnTx/>
                <a:uFillTx/>
                <a:latin typeface="Monotype Corsiva" pitchFamily="66" charset="0"/>
                <a:ea typeface="+mj-ea"/>
                <a:cs typeface="+mj-cs"/>
              </a:rPr>
              <a:t>lékař</a:t>
            </a:r>
            <a:r>
              <a:rPr kumimoji="0" lang="cs-CZ" sz="3200" b="1" i="0" u="none" strike="noStrike" kern="1200" cap="none" spc="0" normalizeH="0" noProof="0" dirty="0" smtClean="0">
                <a:ln>
                  <a:noFill/>
                </a:ln>
                <a:solidFill>
                  <a:schemeClr val="tx1"/>
                </a:solidFill>
                <a:uLnTx/>
                <a:uFillTx/>
                <a:latin typeface="Monotype Corsiva" pitchFamily="66" charset="0"/>
                <a:ea typeface="+mj-ea"/>
                <a:cs typeface="+mj-cs"/>
              </a:rPr>
              <a:t>. </a:t>
            </a:r>
            <a:r>
              <a:rPr kumimoji="0" lang="cs-CZ" sz="3200" b="1" i="0" u="sng" strike="noStrike" kern="1200" cap="none" spc="0" normalizeH="0" noProof="0" dirty="0" smtClean="0">
                <a:ln>
                  <a:noFill/>
                </a:ln>
                <a:solidFill>
                  <a:schemeClr val="tx1"/>
                </a:solidFill>
                <a:uLnTx/>
                <a:uFillTx/>
                <a:latin typeface="Monotype Corsiva" pitchFamily="66" charset="0"/>
                <a:ea typeface="+mj-ea"/>
                <a:cs typeface="+mj-cs"/>
              </a:rPr>
              <a:t>Oftalmolog </a:t>
            </a:r>
            <a:r>
              <a:rPr kumimoji="0" lang="cs-CZ" sz="3200" b="1" i="0" u="none" strike="noStrike" kern="1200" cap="none" spc="0" normalizeH="0" noProof="0" dirty="0" smtClean="0">
                <a:ln>
                  <a:noFill/>
                </a:ln>
                <a:solidFill>
                  <a:schemeClr val="tx1"/>
                </a:solidFill>
                <a:uLnTx/>
                <a:uFillTx/>
                <a:latin typeface="Monotype Corsiva" pitchFamily="66" charset="0"/>
                <a:ea typeface="+mj-ea"/>
                <a:cs typeface="+mj-cs"/>
              </a:rPr>
              <a:t>– oční lékař. </a:t>
            </a:r>
            <a:r>
              <a:rPr kumimoji="0" lang="cs-CZ" sz="2400"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hlinkClick r:id="rId2"/>
              </a:rPr>
              <a:t>http://cs.wikipedia.org/wiki/Oftalmologie</a:t>
            </a:r>
            <a:r>
              <a:rPr kumimoji="0" lang="cs-CZ" sz="2400"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endParaRPr kumimoji="0" lang="cs-CZ" sz="320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4" name="Nadpis 1"/>
          <p:cNvSpPr txBox="1">
            <a:spLocks/>
          </p:cNvSpPr>
          <p:nvPr/>
        </p:nvSpPr>
        <p:spPr>
          <a:xfrm>
            <a:off x="642910" y="3786190"/>
            <a:ext cx="8286808" cy="857256"/>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path path="rect">
              <a:fillToRect l="100000" t="100000"/>
            </a:path>
            <a:tileRect r="-100000" b="-100000"/>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i="0" u="none" strike="noStrike" kern="1200" cap="none" spc="0" normalizeH="0" baseline="0" noProof="0" dirty="0" smtClean="0">
                <a:ln>
                  <a:noFill/>
                </a:ln>
                <a:solidFill>
                  <a:schemeClr val="tx1"/>
                </a:solidFill>
                <a:uLnTx/>
                <a:uFillTx/>
                <a:latin typeface="Monotype Corsiva" pitchFamily="66" charset="0"/>
                <a:ea typeface="+mj-ea"/>
                <a:cs typeface="+mj-cs"/>
              </a:rPr>
              <a:t>c</a:t>
            </a:r>
            <a:r>
              <a:rPr kumimoji="0" lang="cs-CZ" sz="3600" i="0" u="none" strike="noStrike" kern="1200" cap="none" spc="0" normalizeH="0" baseline="0" noProof="0" dirty="0" smtClean="0">
                <a:ln>
                  <a:noFill/>
                </a:ln>
                <a:solidFill>
                  <a:schemeClr val="tx1"/>
                </a:solidFill>
                <a:uLnTx/>
                <a:uFillTx/>
                <a:latin typeface="Monotype Corsiva" pitchFamily="66" charset="0"/>
                <a:ea typeface="+mj-ea"/>
                <a:cs typeface="+mj-cs"/>
              </a:rPr>
              <a:t>) </a:t>
            </a:r>
            <a:r>
              <a:rPr kumimoji="0" lang="cs-CZ" sz="3600" i="0" u="none" strike="noStrike" kern="1200" cap="none" spc="0" normalizeH="0" baseline="0" noProof="0" dirty="0" smtClean="0">
                <a:ln>
                  <a:noFill/>
                </a:ln>
                <a:solidFill>
                  <a:schemeClr val="tx1"/>
                </a:solidFill>
                <a:effectLst/>
                <a:uLnTx/>
                <a:uFillTx/>
                <a:latin typeface="Monotype Corsiva" pitchFamily="66" charset="0"/>
                <a:ea typeface="+mj-ea"/>
                <a:cs typeface="+mj-cs"/>
              </a:rPr>
              <a:t>Doylův </a:t>
            </a:r>
            <a:r>
              <a:rPr kumimoji="0" lang="cs-CZ" sz="3600" i="0" u="sng" strike="noStrike" kern="1200" cap="none" spc="0" normalizeH="0" baseline="0" noProof="0" dirty="0" smtClean="0">
                <a:ln>
                  <a:noFill/>
                </a:ln>
                <a:solidFill>
                  <a:schemeClr val="tx1"/>
                </a:solidFill>
                <a:effectLst/>
                <a:uLnTx/>
                <a:uFillTx/>
                <a:latin typeface="Monotype Corsiva" pitchFamily="66" charset="0"/>
                <a:ea typeface="+mj-ea"/>
                <a:cs typeface="+mj-cs"/>
              </a:rPr>
              <a:t>učitel  z  univerzity</a:t>
            </a:r>
            <a:r>
              <a:rPr kumimoji="0" lang="cs-CZ" sz="3600" i="0" u="none" strike="noStrike" kern="1200" cap="none" spc="0" normalizeH="0" baseline="0" noProof="0" dirty="0" smtClean="0">
                <a:ln>
                  <a:noFill/>
                </a:ln>
                <a:solidFill>
                  <a:schemeClr val="tx1"/>
                </a:solidFill>
                <a:effectLst/>
                <a:uLnTx/>
                <a:uFillTx/>
                <a:latin typeface="Monotype Corsiva" pitchFamily="66" charset="0"/>
                <a:ea typeface="+mj-ea"/>
                <a:cs typeface="+mj-cs"/>
              </a:rPr>
              <a:t>, doktor </a:t>
            </a:r>
            <a:r>
              <a:rPr kumimoji="0" lang="cs-CZ" sz="3600" i="0" u="sng" strike="noStrike" kern="1200" cap="none" spc="0" normalizeH="0" baseline="0" noProof="0" dirty="0" smtClean="0">
                <a:ln>
                  <a:noFill/>
                </a:ln>
                <a:solidFill>
                  <a:schemeClr val="tx1"/>
                </a:solidFill>
                <a:effectLst/>
                <a:uLnTx/>
                <a:uFillTx/>
                <a:latin typeface="Monotype Corsiva" pitchFamily="66" charset="0"/>
                <a:ea typeface="+mj-ea"/>
                <a:cs typeface="+mj-cs"/>
              </a:rPr>
              <a:t>John Bell</a:t>
            </a:r>
            <a:r>
              <a:rPr kumimoji="0" lang="cs-CZ" sz="3600" i="0" u="none" strike="noStrike" kern="1200" cap="none" spc="0" normalizeH="0" baseline="0" noProof="0" dirty="0" smtClean="0">
                <a:ln>
                  <a:noFill/>
                </a:ln>
                <a:solidFill>
                  <a:schemeClr val="tx1"/>
                </a:solidFill>
                <a:effectLst/>
                <a:uLnTx/>
                <a:uFillTx/>
                <a:latin typeface="Monotype Corsiva" pitchFamily="66" charset="0"/>
                <a:ea typeface="+mj-ea"/>
                <a:cs typeface="+mj-cs"/>
              </a:rPr>
              <a:t>.</a:t>
            </a:r>
            <a:endParaRPr kumimoji="0" lang="cs-CZ" sz="3200"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5" name="Nadpis 1"/>
          <p:cNvSpPr txBox="1">
            <a:spLocks/>
          </p:cNvSpPr>
          <p:nvPr/>
        </p:nvSpPr>
        <p:spPr>
          <a:xfrm>
            <a:off x="642910" y="2357430"/>
            <a:ext cx="8286808" cy="1357322"/>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200" dirty="0" smtClean="0">
                <a:latin typeface="Monotype Corsiva" pitchFamily="66" charset="0"/>
                <a:ea typeface="+mj-ea"/>
                <a:cs typeface="+mj-cs"/>
              </a:rPr>
              <a:t>b</a:t>
            </a:r>
            <a:r>
              <a:rPr lang="cs-CZ" sz="2800" dirty="0" smtClean="0">
                <a:latin typeface="Monotype Corsiva" pitchFamily="66" charset="0"/>
                <a:ea typeface="+mj-ea"/>
                <a:cs typeface="+mj-cs"/>
              </a:rPr>
              <a:t>) </a:t>
            </a:r>
            <a:r>
              <a:rPr lang="cs-CZ" sz="2800" b="1" dirty="0" smtClean="0">
                <a:latin typeface="Monotype Corsiva" pitchFamily="66" charset="0"/>
                <a:ea typeface="+mj-ea"/>
                <a:cs typeface="+mj-cs"/>
              </a:rPr>
              <a:t>Poprvé vyšel  roku </a:t>
            </a:r>
            <a:r>
              <a:rPr lang="cs-CZ" sz="2800" b="1" u="sng" dirty="0" smtClean="0">
                <a:latin typeface="Monotype Corsiva" pitchFamily="66" charset="0"/>
                <a:ea typeface="+mj-ea"/>
                <a:cs typeface="+mj-cs"/>
              </a:rPr>
              <a:t>1887. </a:t>
            </a:r>
            <a:r>
              <a:rPr lang="cs-CZ" sz="2800" b="1" dirty="0" smtClean="0">
                <a:latin typeface="Monotype Corsiva" pitchFamily="66" charset="0"/>
                <a:ea typeface="+mj-ea"/>
                <a:cs typeface="+mj-cs"/>
              </a:rPr>
              <a:t>Začal mít své postavy plné zuby, a tak ji nechal  v roce </a:t>
            </a:r>
            <a:r>
              <a:rPr lang="cs-CZ" sz="2800" b="1" u="sng" dirty="0" smtClean="0">
                <a:latin typeface="Monotype Corsiva" pitchFamily="66" charset="0"/>
                <a:ea typeface="+mj-ea"/>
                <a:cs typeface="+mj-cs"/>
              </a:rPr>
              <a:t>1893 </a:t>
            </a:r>
            <a:r>
              <a:rPr lang="cs-CZ" sz="2800" b="1" dirty="0" smtClean="0">
                <a:latin typeface="Monotype Corsiva" pitchFamily="66" charset="0"/>
                <a:ea typeface="+mj-ea"/>
                <a:cs typeface="+mj-cs"/>
              </a:rPr>
              <a:t>zemřít. Fanoušci protestovali, znovu jej   vrátil  k  životu , a  to  v roce  </a:t>
            </a:r>
            <a:r>
              <a:rPr lang="cs-CZ" sz="2800" b="1" u="sng" dirty="0" smtClean="0">
                <a:latin typeface="Monotype Corsiva" pitchFamily="66" charset="0"/>
                <a:ea typeface="+mj-ea"/>
                <a:cs typeface="+mj-cs"/>
              </a:rPr>
              <a:t>1902.</a:t>
            </a:r>
            <a:endParaRPr kumimoji="0" lang="cs-CZ" sz="3600" b="1" i="0" u="sng"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6" name="Nadpis 1"/>
          <p:cNvSpPr txBox="1">
            <a:spLocks/>
          </p:cNvSpPr>
          <p:nvPr/>
        </p:nvSpPr>
        <p:spPr>
          <a:xfrm>
            <a:off x="642910" y="4929198"/>
            <a:ext cx="8358246" cy="1214446"/>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600" i="0" u="none" strike="noStrike" kern="1200" cap="none" spc="0" normalizeH="0" baseline="0" noProof="0" dirty="0" smtClean="0">
                <a:ln>
                  <a:noFill/>
                </a:ln>
                <a:solidFill>
                  <a:schemeClr val="tx1"/>
                </a:solidFill>
                <a:uLnTx/>
                <a:uFillTx/>
                <a:latin typeface="Monotype Corsiva" pitchFamily="66" charset="0"/>
                <a:ea typeface="+mj-ea"/>
                <a:cs typeface="+mj-cs"/>
              </a:rPr>
              <a:t>d)  Funkční  styl  </a:t>
            </a:r>
            <a:r>
              <a:rPr kumimoji="0" lang="cs-CZ" sz="3600" i="0" u="sng" strike="noStrike" kern="1200" cap="none" spc="0" normalizeH="0" baseline="0" noProof="0" dirty="0" smtClean="0">
                <a:ln>
                  <a:noFill/>
                </a:ln>
                <a:solidFill>
                  <a:schemeClr val="tx1"/>
                </a:solidFill>
                <a:uLnTx/>
                <a:uFillTx/>
                <a:latin typeface="Monotype Corsiva" pitchFamily="66" charset="0"/>
                <a:ea typeface="+mj-ea"/>
                <a:cs typeface="+mj-cs"/>
              </a:rPr>
              <a:t>odborný,</a:t>
            </a:r>
            <a:r>
              <a:rPr kumimoji="0" lang="cs-CZ" sz="3600" i="0" u="none" strike="noStrike" kern="1200" cap="none" spc="0" normalizeH="0" baseline="0" noProof="0" dirty="0" smtClean="0">
                <a:ln>
                  <a:noFill/>
                </a:ln>
                <a:solidFill>
                  <a:schemeClr val="tx1"/>
                </a:solidFill>
                <a:uLnTx/>
                <a:uFillTx/>
                <a:latin typeface="Monotype Corsiva" pitchFamily="66" charset="0"/>
                <a:ea typeface="+mj-ea"/>
                <a:cs typeface="+mj-cs"/>
              </a:rPr>
              <a:t> populárně naučný. Viktoriánský – z doby vlády královny Viktorie.</a:t>
            </a:r>
            <a:endParaRPr kumimoji="0" lang="cs-CZ" sz="3600" i="0" u="none" strike="noStrike" kern="1200" cap="none" spc="0" normalizeH="0" baseline="0" noProof="0" dirty="0">
              <a:ln>
                <a:noFill/>
              </a:ln>
              <a:solidFill>
                <a:srgbClr val="C00000"/>
              </a:solidFill>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7158" y="214290"/>
            <a:ext cx="2928958" cy="642942"/>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fontScale="90000"/>
          </a:bodyPr>
          <a:lstStyle/>
          <a:p>
            <a:pPr algn="ctr"/>
            <a:r>
              <a:rPr lang="cs-CZ" sz="4000" b="1" dirty="0" smtClean="0">
                <a:latin typeface="Monotype Corsiva" pitchFamily="66" charset="0"/>
              </a:rPr>
              <a:t>Výchozí text 2</a:t>
            </a:r>
            <a:endParaRPr lang="cs-CZ" sz="4000" b="1" dirty="0">
              <a:solidFill>
                <a:schemeClr val="tx1"/>
              </a:solidFill>
              <a:latin typeface="Monotype Corsiva" pitchFamily="66" charset="0"/>
            </a:endParaRPr>
          </a:p>
        </p:txBody>
      </p:sp>
      <p:sp>
        <p:nvSpPr>
          <p:cNvPr id="5" name="Zástupný symbol pro obsah 2"/>
          <p:cNvSpPr>
            <a:spLocks noGrp="1"/>
          </p:cNvSpPr>
          <p:nvPr>
            <p:ph idx="1"/>
          </p:nvPr>
        </p:nvSpPr>
        <p:spPr>
          <a:xfrm>
            <a:off x="357158" y="1000108"/>
            <a:ext cx="8572560" cy="5500726"/>
          </a:xfrm>
          <a:gradFill>
            <a:gsLst>
              <a:gs pos="0">
                <a:schemeClr val="bg1">
                  <a:lumMod val="75000"/>
                </a:schemeClr>
              </a:gs>
              <a:gs pos="50000">
                <a:schemeClr val="bg1">
                  <a:lumMod val="75000"/>
                </a:schemeClr>
              </a:gs>
              <a:gs pos="100000">
                <a:schemeClr val="bg1"/>
              </a:gs>
            </a:gsLst>
            <a:lin ang="3600000" scaled="0"/>
          </a:gradFill>
          <a:ln w="25400">
            <a:solidFill>
              <a:schemeClr val="tx1"/>
            </a:solidFill>
          </a:ln>
          <a:effectLst>
            <a:outerShdw blurRad="50800" dist="76200" dir="5400000" algn="ctr" rotWithShape="0">
              <a:srgbClr val="000000">
                <a:alpha val="43137"/>
              </a:srgbClr>
            </a:outerShdw>
          </a:effectLst>
        </p:spPr>
        <p:txBody>
          <a:bodyPr>
            <a:noAutofit/>
          </a:bodyPr>
          <a:lstStyle/>
          <a:p>
            <a:pPr marL="0">
              <a:spcBef>
                <a:spcPts val="0"/>
              </a:spcBef>
              <a:buNone/>
            </a:pPr>
            <a:r>
              <a:rPr lang="cs-CZ" sz="2000" dirty="0" smtClean="0">
                <a:solidFill>
                  <a:srgbClr val="000000"/>
                </a:solidFill>
                <a:effectLst>
                  <a:outerShdw blurRad="38100" dist="38100" dir="2700000" algn="tl">
                    <a:srgbClr val="000000">
                      <a:alpha val="43137"/>
                    </a:srgbClr>
                  </a:outerShdw>
                </a:effectLst>
                <a:latin typeface="+mj-lt"/>
              </a:rPr>
              <a:t>      </a:t>
            </a:r>
          </a:p>
          <a:p>
            <a:pPr marL="0">
              <a:spcBef>
                <a:spcPts val="0"/>
              </a:spcBef>
              <a:buNone/>
            </a:pPr>
            <a:r>
              <a:rPr lang="cs-CZ" sz="2000" dirty="0" smtClean="0">
                <a:solidFill>
                  <a:srgbClr val="000000"/>
                </a:solidFill>
                <a:effectLst>
                  <a:outerShdw blurRad="38100" dist="38100" dir="2700000" algn="tl">
                    <a:srgbClr val="000000">
                      <a:alpha val="43137"/>
                    </a:srgbClr>
                  </a:outerShdw>
                </a:effectLst>
                <a:latin typeface="+mj-lt"/>
              </a:rPr>
              <a:t>    V tomtéž okamžiku Lestrade vzkřikl hrůzou a mrštil sebou tváří na zem. Vyskočil jsem na   nohy, moje  strnulá ruka   svírala zbraň, leč  mysl   moje ohromena byla strašlivou postavou, jež vyrazila na nás  ze stínů mlhy. </a:t>
            </a:r>
          </a:p>
          <a:p>
            <a:pPr marL="0">
              <a:spcBef>
                <a:spcPts val="0"/>
              </a:spcBef>
              <a:buNone/>
            </a:pPr>
            <a:r>
              <a:rPr lang="cs-CZ" sz="2000" dirty="0" smtClean="0">
                <a:solidFill>
                  <a:srgbClr val="000000"/>
                </a:solidFill>
                <a:effectLst>
                  <a:outerShdw blurRad="38100" dist="38100" dir="2700000" algn="tl">
                    <a:srgbClr val="000000">
                      <a:alpha val="43137"/>
                    </a:srgbClr>
                  </a:outerShdw>
                </a:effectLst>
                <a:latin typeface="+mj-lt"/>
              </a:rPr>
              <a:t>    Byl to  pes, obrovský pes, černý jak uhel, avšak oči žádného smrtelníka neviděly nikdy psa takového. Oheň šlehal z otevřené tlamy jeho, oči jeho plály jako řeřavé, čenich jeho i lalok svítily, jako by plamének blikal temnotou. (…)</a:t>
            </a:r>
          </a:p>
          <a:p>
            <a:pPr marL="0">
              <a:spcBef>
                <a:spcPts val="0"/>
              </a:spcBef>
              <a:buNone/>
            </a:pPr>
            <a:r>
              <a:rPr lang="cs-CZ" sz="2000" dirty="0" smtClean="0">
                <a:solidFill>
                  <a:srgbClr val="000000"/>
                </a:solidFill>
                <a:effectLst>
                  <a:outerShdw blurRad="38100" dist="38100" dir="2700000" algn="tl">
                    <a:srgbClr val="000000">
                      <a:alpha val="43137"/>
                    </a:srgbClr>
                  </a:outerShdw>
                </a:effectLst>
                <a:latin typeface="+mj-lt"/>
              </a:rPr>
              <a:t>   Dlouhými skoky obrovský černý tvor tento pádil po stezce, sleduje přesně stopy přítele našeho. Tak ohromeni byli jsme zjevem jeho, že dříve, nežli nervy naše se vzpamatovaly, dopustili jsme, aby nás minul. Potom  Holmes i já vystřelili jsme najednou; netvor zavyl hrozně, důkaz to, že aspoň jeden z nás ho trefil.   Nestanul však, nýbrž pádil dále. Daleko od nás na stezce viděli jsme sira Jindřicha, jak se ohlédl. Tvář jeho zasvítila, úžasně bledá ve světle měsíčním. Mladý muž vzepjal ruce zděšením, a malomocně zíral na strašlivý zjev, jenž řítil se naň. Avšak onen bolestný jek psa naráz rozplašil všechen náš strach. Byl-li zranitelným, byl jistě těla smrtelného. Mohli–li jsme ho zraniti, je možno jej i usmrtiti.</a:t>
            </a:r>
          </a:p>
          <a:p>
            <a:pPr marL="0">
              <a:spcBef>
                <a:spcPts val="0"/>
              </a:spcBef>
              <a:buNone/>
            </a:pPr>
            <a:r>
              <a:rPr lang="cs-CZ" sz="2000" i="1" dirty="0" smtClean="0">
                <a:solidFill>
                  <a:srgbClr val="000000"/>
                </a:solidFill>
                <a:effectLst>
                  <a:outerShdw blurRad="38100" dist="38100" dir="2700000" algn="tl">
                    <a:srgbClr val="000000">
                      <a:alpha val="43137"/>
                    </a:srgbClr>
                  </a:outerShdw>
                </a:effectLst>
                <a:latin typeface="+mj-lt"/>
              </a:rPr>
              <a:t>                                     ( z</a:t>
            </a:r>
            <a:r>
              <a:rPr lang="cs-CZ" sz="2000" i="1" dirty="0" smtClean="0"/>
              <a:t> </a:t>
            </a:r>
            <a:r>
              <a:rPr lang="cs-CZ" sz="2000" i="1" dirty="0" err="1" smtClean="0"/>
              <a:t>angl</a:t>
            </a:r>
            <a:r>
              <a:rPr lang="cs-CZ" sz="2000" i="1" dirty="0" smtClean="0"/>
              <a:t>. přel. Josef </a:t>
            </a:r>
            <a:r>
              <a:rPr lang="cs-CZ" sz="2000" i="1" dirty="0" err="1" smtClean="0"/>
              <a:t>Pachmayer</a:t>
            </a:r>
            <a:r>
              <a:rPr lang="cs-CZ" sz="2000" i="1" dirty="0" smtClean="0"/>
              <a:t>, vydáno roku 1905 v Praze) </a:t>
            </a:r>
            <a:endParaRPr lang="cs-CZ" sz="2000" i="1" dirty="0" smtClean="0">
              <a:solidFill>
                <a:srgbClr val="000000"/>
              </a:solidFill>
              <a:effectLst>
                <a:outerShdw blurRad="38100" dist="38100" dir="2700000" algn="tl">
                  <a:srgbClr val="000000">
                    <a:alpha val="43137"/>
                  </a:srgbClr>
                </a:outerShdw>
              </a:effectLst>
              <a:latin typeface="+mj-lt"/>
            </a:endParaRPr>
          </a:p>
          <a:p>
            <a:pPr marL="0">
              <a:spcBef>
                <a:spcPts val="0"/>
              </a:spcBef>
              <a:buNone/>
            </a:pPr>
            <a:r>
              <a:rPr lang="cs-CZ" sz="2000" dirty="0" smtClean="0">
                <a:solidFill>
                  <a:srgbClr val="000000"/>
                </a:solidFill>
                <a:effectLst>
                  <a:outerShdw blurRad="38100" dist="38100" dir="2700000" algn="tl">
                    <a:srgbClr val="000000">
                      <a:alpha val="43137"/>
                    </a:srgbClr>
                  </a:outerShdw>
                </a:effectLst>
                <a:latin typeface="+mj-lt"/>
              </a:rPr>
              <a:t>     </a:t>
            </a:r>
            <a:endParaRPr lang="cs-CZ" sz="2000" dirty="0">
              <a:effectLst>
                <a:outerShdw blurRad="38100" dist="38100" dir="2700000" algn="tl">
                  <a:srgbClr val="000000">
                    <a:alpha val="43137"/>
                  </a:srgbClr>
                </a:outerShdw>
              </a:effectLst>
              <a:latin typeface="+mj-lt"/>
            </a:endParaRPr>
          </a:p>
        </p:txBody>
      </p:sp>
      <p:sp>
        <p:nvSpPr>
          <p:cNvPr id="6" name="Nadpis 1"/>
          <p:cNvSpPr txBox="1">
            <a:spLocks/>
          </p:cNvSpPr>
          <p:nvPr/>
        </p:nvSpPr>
        <p:spPr>
          <a:xfrm>
            <a:off x="3643306" y="214290"/>
            <a:ext cx="5286412" cy="642942"/>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vert="horz" lIns="91440" tIns="45720" rIns="91440" bIns="45720" rtlCol="0" anchor="ctr">
            <a:normAutofit fontScale="97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4000" b="1" i="0" u="none" strike="noStrike" kern="1200" cap="none" spc="0" normalizeH="0" baseline="0" noProof="0" dirty="0" smtClean="0">
                <a:ln>
                  <a:noFill/>
                </a:ln>
                <a:solidFill>
                  <a:schemeClr val="tx1"/>
                </a:solidFill>
                <a:effectLst/>
                <a:uLnTx/>
                <a:uFillTx/>
                <a:latin typeface="Monotype Corsiva" pitchFamily="66" charset="0"/>
                <a:ea typeface="+mj-ea"/>
                <a:cs typeface="+mj-cs"/>
              </a:rPr>
              <a:t>Pes </a:t>
            </a:r>
            <a:r>
              <a:rPr kumimoji="0" lang="cs-CZ" sz="4000" b="1" i="0" u="none" strike="noStrike" kern="1200" cap="none" spc="0" normalizeH="0" baseline="0" noProof="0" dirty="0" err="1" smtClean="0">
                <a:ln>
                  <a:noFill/>
                </a:ln>
                <a:solidFill>
                  <a:schemeClr val="tx1"/>
                </a:solidFill>
                <a:effectLst/>
                <a:uLnTx/>
                <a:uFillTx/>
                <a:latin typeface="Monotype Corsiva" pitchFamily="66" charset="0"/>
                <a:ea typeface="+mj-ea"/>
                <a:cs typeface="+mj-cs"/>
              </a:rPr>
              <a:t>baskervillský</a:t>
            </a:r>
            <a:r>
              <a:rPr kumimoji="0" lang="cs-CZ" sz="40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a:t>
            </a:r>
            <a:r>
              <a:rPr kumimoji="0" lang="cs-CZ" sz="40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1902</a:t>
            </a:r>
            <a:r>
              <a:rPr kumimoji="0" lang="cs-CZ" sz="4000" b="1" i="0" u="none" strike="noStrike" kern="1200" cap="none" spc="0" normalizeH="0" baseline="0" noProof="0" dirty="0" smtClean="0">
                <a:ln>
                  <a:noFill/>
                </a:ln>
                <a:effectLst/>
                <a:uLnTx/>
                <a:uFillTx/>
                <a:latin typeface="Monotype Corsiva" pitchFamily="66" charset="0"/>
                <a:ea typeface="+mj-ea"/>
                <a:cs typeface="+mj-cs"/>
              </a:rPr>
              <a:t>)</a:t>
            </a:r>
            <a:endParaRPr kumimoji="0" lang="cs-CZ" sz="4000" b="1" i="0" u="none" strike="noStrike" kern="1200" cap="none" spc="0" normalizeH="0" baseline="0" noProof="0" dirty="0">
              <a:ln>
                <a:noFill/>
              </a:ln>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57488" y="214290"/>
            <a:ext cx="6072230" cy="714380"/>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5400000" sx="37000" sy="37000" algn="ctr" rotWithShape="0">
              <a:srgbClr val="000000">
                <a:alpha val="44000"/>
              </a:srgbClr>
            </a:outerShdw>
          </a:effectLst>
        </p:spPr>
        <p:txBody>
          <a:bodyPr>
            <a:normAutofit/>
          </a:bodyPr>
          <a:lstStyle/>
          <a:p>
            <a:pPr algn="ctr"/>
            <a:r>
              <a:rPr lang="cs-CZ" sz="4000" b="1" dirty="0" smtClean="0">
                <a:solidFill>
                  <a:schemeClr val="tx1"/>
                </a:solidFill>
                <a:latin typeface="Monotype Corsiva" pitchFamily="66" charset="0"/>
              </a:rPr>
              <a:t>Otázky </a:t>
            </a:r>
            <a:r>
              <a:rPr lang="cs-CZ" sz="4000" b="1" dirty="0" smtClean="0">
                <a:latin typeface="Monotype Corsiva" pitchFamily="66" charset="0"/>
              </a:rPr>
              <a:t>k</a:t>
            </a:r>
            <a:r>
              <a:rPr lang="cs-CZ" sz="4000" b="1" dirty="0" smtClean="0">
                <a:solidFill>
                  <a:srgbClr val="C00000"/>
                </a:solidFill>
                <a:latin typeface="Monotype Corsiva" pitchFamily="66" charset="0"/>
              </a:rPr>
              <a:t> </a:t>
            </a:r>
            <a:r>
              <a:rPr lang="cs-CZ" sz="4000" b="1" dirty="0" smtClean="0">
                <a:latin typeface="Monotype Corsiva" pitchFamily="66" charset="0"/>
              </a:rPr>
              <a:t>výchozímu textu 2</a:t>
            </a:r>
            <a:endParaRPr lang="cs-CZ" sz="4000" b="1" dirty="0">
              <a:latin typeface="Monotype Corsiva" pitchFamily="66" charset="0"/>
            </a:endParaRPr>
          </a:p>
        </p:txBody>
      </p:sp>
      <p:sp>
        <p:nvSpPr>
          <p:cNvPr id="3" name="Nadpis 1"/>
          <p:cNvSpPr txBox="1">
            <a:spLocks/>
          </p:cNvSpPr>
          <p:nvPr/>
        </p:nvSpPr>
        <p:spPr>
          <a:xfrm>
            <a:off x="642910" y="1785926"/>
            <a:ext cx="828680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a:effectLst>
            <a:outerShdw blurRad="546100" dist="685800" dir="9240000" sx="49000" sy="49000" algn="ctr" rotWithShape="0">
              <a:srgbClr val="000000">
                <a:alpha val="43137"/>
              </a:srgbClr>
            </a:outerShdw>
          </a:effectLst>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cs-CZ" sz="3200" b="1" dirty="0" smtClean="0">
                <a:latin typeface="Monotype Corsiva" pitchFamily="66" charset="0"/>
                <a:ea typeface="+mj-ea"/>
                <a:cs typeface="+mj-cs"/>
              </a:rPr>
              <a:t>a) Stručně </a:t>
            </a:r>
            <a:r>
              <a:rPr lang="cs-CZ" sz="3200" b="1" u="sng" dirty="0" smtClean="0">
                <a:latin typeface="Monotype Corsiva" pitchFamily="66" charset="0"/>
                <a:ea typeface="+mj-ea"/>
                <a:cs typeface="+mj-cs"/>
              </a:rPr>
              <a:t>shrňte obsah textu</a:t>
            </a:r>
            <a:r>
              <a:rPr lang="cs-CZ" sz="3200" b="1" dirty="0" smtClean="0">
                <a:latin typeface="Monotype Corsiva" pitchFamily="66" charset="0"/>
                <a:ea typeface="+mj-ea"/>
                <a:cs typeface="+mj-cs"/>
              </a:rPr>
              <a:t>, určete jeho j</a:t>
            </a:r>
            <a:r>
              <a:rPr lang="cs-CZ" sz="3200" b="1" u="sng" dirty="0" smtClean="0">
                <a:latin typeface="Monotype Corsiva" pitchFamily="66" charset="0"/>
                <a:ea typeface="+mj-ea"/>
                <a:cs typeface="+mj-cs"/>
              </a:rPr>
              <a:t>azykovou stránku.</a:t>
            </a:r>
            <a:r>
              <a:rPr lang="cs-CZ" sz="3200" b="1" dirty="0" smtClean="0">
                <a:latin typeface="Monotype Corsiva" pitchFamily="66" charset="0"/>
                <a:ea typeface="+mj-ea"/>
                <a:cs typeface="+mj-cs"/>
              </a:rPr>
              <a:t> Ze které </a:t>
            </a:r>
            <a:r>
              <a:rPr lang="cs-CZ" sz="3200" b="1" u="sng" dirty="0" smtClean="0">
                <a:latin typeface="Monotype Corsiva" pitchFamily="66" charset="0"/>
                <a:ea typeface="+mj-ea"/>
                <a:cs typeface="+mj-cs"/>
              </a:rPr>
              <a:t>části díla </a:t>
            </a:r>
            <a:r>
              <a:rPr lang="cs-CZ" sz="3200" b="1" dirty="0" smtClean="0">
                <a:latin typeface="Monotype Corsiva" pitchFamily="66" charset="0"/>
                <a:ea typeface="+mj-ea"/>
                <a:cs typeface="+mj-cs"/>
              </a:rPr>
              <a:t>ukázka pochází? Jak končí?</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4" name="Nadpis 1"/>
          <p:cNvSpPr txBox="1">
            <a:spLocks/>
          </p:cNvSpPr>
          <p:nvPr/>
        </p:nvSpPr>
        <p:spPr>
          <a:xfrm>
            <a:off x="642910" y="3214686"/>
            <a:ext cx="828680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b)  Kdo</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 je </a:t>
            </a:r>
            <a:r>
              <a:rPr kumimoji="0" lang="cs-CZ" sz="3200" b="1" i="0" u="sng" strike="noStrike" kern="1200" cap="none" spc="0" normalizeH="0" noProof="0" dirty="0" smtClean="0">
                <a:ln>
                  <a:noFill/>
                </a:ln>
                <a:solidFill>
                  <a:schemeClr val="tx1"/>
                </a:solidFill>
                <a:effectLst/>
                <a:uLnTx/>
                <a:uFillTx/>
                <a:latin typeface="Monotype Corsiva" pitchFamily="66" charset="0"/>
                <a:ea typeface="+mj-ea"/>
                <a:cs typeface="+mj-cs"/>
              </a:rPr>
              <a:t>vypravěčem příběhu</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 V jakém  vztahu je </a:t>
            </a:r>
            <a:r>
              <a:rPr kumimoji="0" lang="cs-CZ" sz="3200" b="1" i="0" u="sng" strike="noStrike" kern="1200" cap="none" spc="0" normalizeH="0" noProof="0" dirty="0" smtClean="0">
                <a:ln>
                  <a:noFill/>
                </a:ln>
                <a:solidFill>
                  <a:schemeClr val="tx1"/>
                </a:solidFill>
                <a:effectLst/>
                <a:uLnTx/>
                <a:uFillTx/>
                <a:latin typeface="Monotype Corsiva" pitchFamily="66" charset="0"/>
                <a:ea typeface="+mj-ea"/>
                <a:cs typeface="+mj-cs"/>
              </a:rPr>
              <a:t>ke slavnému detektivovi?  </a:t>
            </a:r>
            <a:endParaRPr kumimoji="0" lang="cs-CZ" sz="3200" b="1" i="0" u="sng"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5" name="Nadpis 1"/>
          <p:cNvSpPr txBox="1">
            <a:spLocks/>
          </p:cNvSpPr>
          <p:nvPr/>
        </p:nvSpPr>
        <p:spPr>
          <a:xfrm>
            <a:off x="642910" y="4643446"/>
            <a:ext cx="828680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200" b="1" dirty="0" smtClean="0">
                <a:latin typeface="Monotype Corsiva" pitchFamily="66" charset="0"/>
                <a:ea typeface="+mj-ea"/>
                <a:cs typeface="+mj-cs"/>
              </a:rPr>
              <a:t>c) Doložte  v textu </a:t>
            </a:r>
            <a:r>
              <a:rPr lang="cs-CZ" sz="3200" b="1" u="sng" dirty="0" smtClean="0">
                <a:latin typeface="Monotype Corsiva" pitchFamily="66" charset="0"/>
                <a:ea typeface="+mj-ea"/>
                <a:cs typeface="+mj-cs"/>
              </a:rPr>
              <a:t>znaky detektivního žánru.</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6" name="Nadpis 1"/>
          <p:cNvSpPr txBox="1">
            <a:spLocks/>
          </p:cNvSpPr>
          <p:nvPr/>
        </p:nvSpPr>
        <p:spPr>
          <a:xfrm>
            <a:off x="142844" y="214290"/>
            <a:ext cx="8786874" cy="642942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6000000" scaled="0"/>
            <a:tileRect/>
          </a:gradFill>
          <a:ln w="28575">
            <a:solidFill>
              <a:schemeClr val="tx1"/>
            </a:solidFill>
          </a:ln>
          <a:effectLst>
            <a:outerShdw blurRad="546100" dist="685800" dir="9240000" sx="49000" sy="49000" algn="ctr" rotWithShape="0">
              <a:srgbClr val="000000">
                <a:alpha val="43137"/>
              </a:srgbClr>
            </a:outerShdw>
          </a:effectLst>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 typeface="Arial" pitchFamily="34" charset="0"/>
              <a:buChar char="•"/>
              <a:tabLst/>
              <a:defRPr/>
            </a:pPr>
            <a:r>
              <a:rPr lang="cs-CZ" sz="2800" b="1" dirty="0" smtClean="0">
                <a:latin typeface="Monotype Corsiva" pitchFamily="66" charset="0"/>
                <a:ea typeface="+mj-ea"/>
                <a:cs typeface="+mj-cs"/>
              </a:rPr>
              <a:t>A) Individuální řešení. </a:t>
            </a:r>
            <a:r>
              <a:rPr lang="cs-CZ" sz="2800" b="1" u="sng" dirty="0" smtClean="0">
                <a:latin typeface="Monotype Corsiva" pitchFamily="66" charset="0"/>
                <a:ea typeface="+mj-ea"/>
                <a:cs typeface="+mj-cs"/>
              </a:rPr>
              <a:t>Příběh </a:t>
            </a:r>
            <a:r>
              <a:rPr lang="cs-CZ" sz="2800" b="1" dirty="0" smtClean="0">
                <a:latin typeface="Monotype Corsiva" pitchFamily="66" charset="0"/>
                <a:ea typeface="+mj-ea"/>
                <a:cs typeface="+mj-cs"/>
              </a:rPr>
              <a:t>se odehrává v Anglii kolem roku 1890. Ukázka pochází ze závěrečné části románu, kdy se blíží vše k rozuzlení. </a:t>
            </a:r>
            <a:r>
              <a:rPr lang="cs-CZ" sz="2800" b="1" u="sng" dirty="0" smtClean="0">
                <a:latin typeface="Monotype Corsiva" pitchFamily="66" charset="0"/>
                <a:ea typeface="+mj-ea"/>
                <a:cs typeface="+mj-cs"/>
              </a:rPr>
              <a:t>Holmes s Watsonem </a:t>
            </a:r>
            <a:r>
              <a:rPr lang="cs-CZ" sz="2800" b="1" dirty="0" smtClean="0">
                <a:latin typeface="Monotype Corsiva" pitchFamily="66" charset="0"/>
                <a:ea typeface="+mj-ea"/>
                <a:cs typeface="+mj-cs"/>
              </a:rPr>
              <a:t>spatří obrovitého psa, po kterém Holmes vystřelí. Všichni přítomní ustrnou hrůzou. Psa z masa a kostí poslal </a:t>
            </a:r>
            <a:r>
              <a:rPr lang="cs-CZ" sz="2800" b="1" dirty="0" err="1" smtClean="0">
                <a:latin typeface="Monotype Corsiva" pitchFamily="66" charset="0"/>
                <a:ea typeface="+mj-ea"/>
                <a:cs typeface="+mj-cs"/>
              </a:rPr>
              <a:t>Stapleton</a:t>
            </a:r>
            <a:r>
              <a:rPr lang="cs-CZ" sz="2800" b="1" dirty="0" smtClean="0">
                <a:latin typeface="Monotype Corsiva" pitchFamily="66" charset="0"/>
                <a:ea typeface="+mj-ea"/>
                <a:cs typeface="+mj-cs"/>
              </a:rPr>
              <a:t>, který se chtěl jako levoboček zmocnit rod. majetku </a:t>
            </a:r>
            <a:r>
              <a:rPr lang="cs-CZ" sz="2800" b="1" dirty="0" err="1" smtClean="0">
                <a:latin typeface="Monotype Corsiva" pitchFamily="66" charset="0"/>
                <a:ea typeface="+mj-ea"/>
                <a:cs typeface="+mj-cs"/>
              </a:rPr>
              <a:t>Baskervillů</a:t>
            </a:r>
            <a:r>
              <a:rPr lang="cs-CZ" sz="2800" b="1" dirty="0" smtClean="0">
                <a:latin typeface="Monotype Corsiva" pitchFamily="66" charset="0"/>
                <a:ea typeface="+mj-ea"/>
                <a:cs typeface="+mj-cs"/>
              </a:rPr>
              <a:t>. Ten nakonec  zahyne v Grimpenských bažinách. </a:t>
            </a:r>
            <a:r>
              <a:rPr lang="cs-CZ" sz="2800" b="1" u="sng" dirty="0" err="1" smtClean="0">
                <a:latin typeface="Monotype Corsiva" pitchFamily="66" charset="0"/>
                <a:ea typeface="+mj-ea"/>
                <a:cs typeface="+mj-cs"/>
              </a:rPr>
              <a:t>Jaz</a:t>
            </a:r>
            <a:r>
              <a:rPr lang="cs-CZ" sz="2800" b="1" u="sng" dirty="0" smtClean="0">
                <a:latin typeface="Monotype Corsiva" pitchFamily="66" charset="0"/>
                <a:ea typeface="+mj-ea"/>
                <a:cs typeface="+mj-cs"/>
              </a:rPr>
              <a:t>. </a:t>
            </a:r>
            <a:r>
              <a:rPr lang="cs-CZ" sz="2800" b="1" u="sng" dirty="0" smtClean="0">
                <a:latin typeface="Monotype Corsiva" pitchFamily="66" charset="0"/>
                <a:ea typeface="+mj-ea"/>
                <a:cs typeface="+mj-cs"/>
              </a:rPr>
              <a:t>stránka </a:t>
            </a:r>
            <a:r>
              <a:rPr lang="cs-CZ" sz="2800" b="1" dirty="0" smtClean="0">
                <a:latin typeface="Monotype Corsiva" pitchFamily="66" charset="0"/>
                <a:ea typeface="+mj-ea"/>
                <a:cs typeface="+mj-cs"/>
              </a:rPr>
              <a:t>– </a:t>
            </a:r>
            <a:r>
              <a:rPr lang="cs-CZ" sz="2800" b="1" dirty="0" smtClean="0">
                <a:latin typeface="Monotype Corsiva" pitchFamily="66" charset="0"/>
                <a:ea typeface="+mj-ea"/>
                <a:cs typeface="+mj-cs"/>
              </a:rPr>
              <a:t>vypravěč </a:t>
            </a:r>
            <a:r>
              <a:rPr lang="cs-CZ" sz="2800" b="1" dirty="0" err="1" smtClean="0">
                <a:latin typeface="Monotype Corsiva" pitchFamily="66" charset="0"/>
                <a:ea typeface="+mj-ea"/>
                <a:cs typeface="+mj-cs"/>
              </a:rPr>
              <a:t>ich</a:t>
            </a:r>
            <a:r>
              <a:rPr lang="cs-CZ" sz="2800" b="1" dirty="0" smtClean="0">
                <a:latin typeface="Monotype Corsiva" pitchFamily="66" charset="0"/>
                <a:ea typeface="+mj-ea"/>
                <a:cs typeface="+mj-cs"/>
              </a:rPr>
              <a:t>-forma </a:t>
            </a:r>
            <a:r>
              <a:rPr lang="cs-CZ" sz="2800" b="1" dirty="0" smtClean="0">
                <a:latin typeface="Monotype Corsiva" pitchFamily="66" charset="0"/>
                <a:ea typeface="+mj-ea"/>
                <a:cs typeface="+mj-cs"/>
              </a:rPr>
              <a:t>(vyskočil jsem, dopustili jsme aj.). </a:t>
            </a:r>
            <a:r>
              <a:rPr lang="cs-CZ" sz="2800" b="1" u="sng" dirty="0" smtClean="0">
                <a:latin typeface="Monotype Corsiva" pitchFamily="66" charset="0"/>
                <a:ea typeface="+mj-ea"/>
                <a:cs typeface="+mj-cs"/>
              </a:rPr>
              <a:t>Četné archaismy a zpřeházený</a:t>
            </a:r>
            <a:r>
              <a:rPr lang="cs-CZ" sz="2800" b="1" dirty="0" smtClean="0">
                <a:latin typeface="Monotype Corsiva" pitchFamily="66" charset="0"/>
                <a:ea typeface="+mj-ea"/>
                <a:cs typeface="+mj-cs"/>
              </a:rPr>
              <a:t> (archaický) </a:t>
            </a:r>
            <a:r>
              <a:rPr lang="cs-CZ" sz="2800" b="1" u="sng" dirty="0" smtClean="0">
                <a:latin typeface="Monotype Corsiva" pitchFamily="66" charset="0"/>
                <a:ea typeface="+mj-ea"/>
                <a:cs typeface="+mj-cs"/>
              </a:rPr>
              <a:t>slovosled </a:t>
            </a:r>
            <a:r>
              <a:rPr lang="cs-CZ" sz="2800" b="1" dirty="0" smtClean="0">
                <a:latin typeface="Monotype Corsiva" pitchFamily="66" charset="0"/>
                <a:ea typeface="+mj-ea"/>
                <a:cs typeface="+mj-cs"/>
              </a:rPr>
              <a:t>– vzkřikl, zraniti, usmrtiti; mysl moje ohromená byla .Bohatá slovní zásoba, spisovný až knižní jazyk, </a:t>
            </a:r>
            <a:r>
              <a:rPr lang="cs-CZ" sz="2800" b="1" u="sng" dirty="0" smtClean="0">
                <a:latin typeface="Monotype Corsiva" pitchFamily="66" charset="0"/>
                <a:ea typeface="+mj-ea"/>
                <a:cs typeface="+mj-cs"/>
              </a:rPr>
              <a:t>přirovnání </a:t>
            </a:r>
            <a:r>
              <a:rPr lang="cs-CZ" sz="2800" b="1" dirty="0" smtClean="0">
                <a:latin typeface="Monotype Corsiva" pitchFamily="66" charset="0"/>
                <a:ea typeface="+mj-ea"/>
                <a:cs typeface="+mj-cs"/>
              </a:rPr>
              <a:t>– oči jeho plály jako řeřavé apod. Pasáž vypravěče se mísí s uměleckým popisem atmosféry strachu a napětí. </a:t>
            </a:r>
          </a:p>
          <a:p>
            <a:pPr marL="514350" marR="0" lvl="0" indent="-514350" algn="just" defTabSz="914400" rtl="0" eaLnBrk="1" fontAlgn="auto" latinLnBrk="0" hangingPunct="1">
              <a:lnSpc>
                <a:spcPct val="100000"/>
              </a:lnSpc>
              <a:spcBef>
                <a:spcPct val="0"/>
              </a:spcBef>
              <a:spcAft>
                <a:spcPts val="0"/>
              </a:spcAft>
              <a:buClrTx/>
              <a:buSzTx/>
              <a:buFontTx/>
              <a:buAutoNum type="alphaUcParenR" startAt="2"/>
              <a:tabLst/>
              <a:defRPr/>
            </a:pPr>
            <a:r>
              <a:rPr kumimoji="0" lang="cs-CZ" sz="2800" b="1" i="0" u="none" strike="noStrike" kern="1200" cap="none" spc="0" normalizeH="0" baseline="0" noProof="0" dirty="0" smtClean="0">
                <a:ln>
                  <a:noFill/>
                </a:ln>
                <a:solidFill>
                  <a:schemeClr val="tx1"/>
                </a:solidFill>
                <a:effectLst/>
                <a:uLnTx/>
                <a:uFillTx/>
                <a:latin typeface="Monotype Corsiva" pitchFamily="66" charset="0"/>
                <a:ea typeface="+mj-ea"/>
                <a:cs typeface="+mj-cs"/>
              </a:rPr>
              <a:t>Příběh vypráví  </a:t>
            </a:r>
            <a:r>
              <a:rPr lang="cs-CZ" sz="2800" b="1" dirty="0" smtClean="0">
                <a:latin typeface="Monotype Corsiva" pitchFamily="66" charset="0"/>
                <a:ea typeface="+mj-ea"/>
                <a:cs typeface="+mj-cs"/>
              </a:rPr>
              <a:t>Dr. </a:t>
            </a:r>
            <a:r>
              <a:rPr kumimoji="0" lang="cs-CZ" sz="2800" b="1" i="0" u="none" strike="noStrike" kern="1200" cap="none" spc="0" normalizeH="0" baseline="0" noProof="0" dirty="0" err="1" smtClean="0">
                <a:ln>
                  <a:noFill/>
                </a:ln>
                <a:solidFill>
                  <a:schemeClr val="tx1"/>
                </a:solidFill>
                <a:effectLst/>
                <a:uLnTx/>
                <a:uFillTx/>
                <a:latin typeface="Monotype Corsiva" pitchFamily="66" charset="0"/>
                <a:ea typeface="+mj-ea"/>
                <a:cs typeface="+mj-cs"/>
              </a:rPr>
              <a:t>Watson</a:t>
            </a:r>
            <a:r>
              <a:rPr lang="cs-CZ" sz="2800" b="1" dirty="0" smtClean="0">
                <a:latin typeface="Monotype Corsiva" pitchFamily="66" charset="0"/>
                <a:ea typeface="+mj-ea"/>
                <a:cs typeface="+mj-cs"/>
              </a:rPr>
              <a:t> </a:t>
            </a:r>
            <a:r>
              <a:rPr kumimoji="0" lang="cs-CZ" sz="28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individuální řešení.</a:t>
            </a:r>
          </a:p>
          <a:p>
            <a:pPr marL="514350" marR="0" lvl="0" indent="-514350" algn="just" defTabSz="914400" rtl="0" eaLnBrk="1" fontAlgn="auto" latinLnBrk="0" hangingPunct="1">
              <a:lnSpc>
                <a:spcPct val="100000"/>
              </a:lnSpc>
              <a:spcBef>
                <a:spcPct val="0"/>
              </a:spcBef>
              <a:spcAft>
                <a:spcPts val="0"/>
              </a:spcAft>
              <a:buClrTx/>
              <a:buSzTx/>
              <a:buFontTx/>
              <a:buAutoNum type="alphaUcParenR" startAt="2"/>
              <a:tabLst/>
              <a:defRPr/>
            </a:pPr>
            <a:r>
              <a:rPr lang="cs-CZ" sz="2800" b="1" dirty="0" smtClean="0">
                <a:latin typeface="Monotype Corsiva" pitchFamily="66" charset="0"/>
                <a:ea typeface="+mj-ea"/>
                <a:cs typeface="+mj-cs"/>
              </a:rPr>
              <a:t>Napětí a nebezpečí, střelné zbraně , vyprávěcí postup, detektiv.</a:t>
            </a:r>
            <a:r>
              <a:rPr kumimoji="0" lang="cs-CZ" sz="28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a:t>
            </a:r>
            <a:endParaRPr kumimoji="0" lang="cs-CZ" sz="28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643174" y="214290"/>
            <a:ext cx="6215106" cy="1285884"/>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720000" algn="ctr" rotWithShape="0">
              <a:srgbClr val="000000">
                <a:alpha val="43137"/>
              </a:srgbClr>
            </a:outerShdw>
          </a:effectLst>
        </p:spPr>
        <p:txBody>
          <a:bodyPr>
            <a:normAutofit fontScale="90000"/>
          </a:bodyPr>
          <a:lstStyle/>
          <a:p>
            <a:r>
              <a:rPr lang="cs-CZ" b="1" dirty="0" smtClean="0">
                <a:solidFill>
                  <a:srgbClr val="C00000"/>
                </a:solidFill>
                <a:latin typeface="Monotype Corsiva" pitchFamily="66" charset="0"/>
              </a:rPr>
              <a:t/>
            </a:r>
            <a:br>
              <a:rPr lang="cs-CZ" b="1" dirty="0" smtClean="0">
                <a:solidFill>
                  <a:srgbClr val="C00000"/>
                </a:solidFill>
                <a:latin typeface="Monotype Corsiva" pitchFamily="66" charset="0"/>
              </a:rPr>
            </a:br>
            <a:r>
              <a:rPr lang="cs-CZ" b="1" dirty="0" smtClean="0">
                <a:solidFill>
                  <a:srgbClr val="C00000"/>
                </a:solidFill>
                <a:latin typeface="Monotype Corsiva" pitchFamily="66" charset="0"/>
              </a:rPr>
              <a:t>Pes </a:t>
            </a:r>
            <a:r>
              <a:rPr lang="cs-CZ" b="1" dirty="0" err="1" smtClean="0">
                <a:solidFill>
                  <a:srgbClr val="C00000"/>
                </a:solidFill>
                <a:latin typeface="Monotype Corsiva" pitchFamily="66" charset="0"/>
              </a:rPr>
              <a:t>baskervillský</a:t>
            </a:r>
            <a:r>
              <a:rPr lang="cs-CZ" b="1" dirty="0" smtClean="0">
                <a:solidFill>
                  <a:srgbClr val="C00000"/>
                </a:solidFill>
                <a:latin typeface="Monotype Corsiva" pitchFamily="66" charset="0"/>
              </a:rPr>
              <a:t> (1902)</a:t>
            </a:r>
            <a:br>
              <a:rPr lang="cs-CZ" b="1" dirty="0" smtClean="0">
                <a:solidFill>
                  <a:srgbClr val="C00000"/>
                </a:solidFill>
                <a:latin typeface="Monotype Corsiva" pitchFamily="66" charset="0"/>
              </a:rPr>
            </a:br>
            <a:r>
              <a:rPr lang="cs-CZ" sz="3600" b="1" dirty="0" smtClean="0">
                <a:latin typeface="Monotype Corsiva" pitchFamily="66" charset="0"/>
              </a:rPr>
              <a:t>Doplňte k charakterům jména postav.</a:t>
            </a:r>
            <a:br>
              <a:rPr lang="cs-CZ" sz="3600" b="1" dirty="0" smtClean="0">
                <a:latin typeface="Monotype Corsiva" pitchFamily="66" charset="0"/>
              </a:rPr>
            </a:br>
            <a:endParaRPr lang="cs-CZ" sz="4000" b="1" dirty="0">
              <a:solidFill>
                <a:srgbClr val="C00000"/>
              </a:solidFill>
              <a:latin typeface="Monotype Corsiva" pitchFamily="66" charset="0"/>
            </a:endParaRPr>
          </a:p>
        </p:txBody>
      </p:sp>
      <p:sp>
        <p:nvSpPr>
          <p:cNvPr id="6" name="Zaoblený obdélník 5"/>
          <p:cNvSpPr/>
          <p:nvPr/>
        </p:nvSpPr>
        <p:spPr>
          <a:xfrm>
            <a:off x="214282" y="1714488"/>
            <a:ext cx="8643998" cy="714380"/>
          </a:xfrm>
          <a:prstGeom prst="roundRect">
            <a:avLst/>
          </a:prstGeom>
          <a:gradFill>
            <a:gsLst>
              <a:gs pos="0">
                <a:schemeClr val="bg1">
                  <a:lumMod val="50000"/>
                </a:schemeClr>
              </a:gs>
              <a:gs pos="50000">
                <a:schemeClr val="bg1">
                  <a:lumMod val="65000"/>
                </a:schemeClr>
              </a:gs>
              <a:gs pos="100000">
                <a:schemeClr val="bg1">
                  <a:lumMod val="95000"/>
                </a:schemeClr>
              </a:gs>
            </a:gsLst>
            <a:lin ang="5400000" scaled="0"/>
          </a:gradFill>
          <a:ln w="38100">
            <a:solidFill>
              <a:schemeClr val="tx1"/>
            </a:solidFill>
          </a:ln>
          <a:effectLst>
            <a:outerShdw blurRad="50800" dist="292100" dir="7560000" sx="15000" sy="1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cs-CZ" sz="2400" b="1" dirty="0" smtClean="0">
                <a:solidFill>
                  <a:schemeClr val="tx1"/>
                </a:solidFill>
              </a:rPr>
              <a:t>  - detektiv s racionálním myšlením, ironický.</a:t>
            </a:r>
            <a:endParaRPr lang="cs-CZ" sz="2400" b="1" dirty="0">
              <a:solidFill>
                <a:schemeClr val="tx1"/>
              </a:solidFill>
            </a:endParaRPr>
          </a:p>
        </p:txBody>
      </p:sp>
      <p:sp>
        <p:nvSpPr>
          <p:cNvPr id="7" name="Zaoblený obdélník 6"/>
          <p:cNvSpPr/>
          <p:nvPr/>
        </p:nvSpPr>
        <p:spPr>
          <a:xfrm>
            <a:off x="285720" y="2571744"/>
            <a:ext cx="8643998" cy="714380"/>
          </a:xfrm>
          <a:prstGeom prst="roundRect">
            <a:avLst/>
          </a:prstGeom>
          <a:gradFill>
            <a:gsLst>
              <a:gs pos="0">
                <a:schemeClr val="bg1">
                  <a:lumMod val="50000"/>
                </a:schemeClr>
              </a:gs>
              <a:gs pos="50000">
                <a:schemeClr val="bg1">
                  <a:lumMod val="65000"/>
                </a:schemeClr>
              </a:gs>
              <a:gs pos="100000">
                <a:schemeClr val="bg1">
                  <a:lumMod val="95000"/>
                </a:schemeClr>
              </a:gs>
            </a:gsLst>
            <a:lin ang="5400000" scaled="0"/>
          </a:gradFill>
          <a:ln w="38100">
            <a:solidFill>
              <a:schemeClr val="tx1"/>
            </a:solidFill>
          </a:ln>
          <a:effectLst>
            <a:outerShdw blurRad="50800" dist="292100" dir="7560000" sx="15000" sy="1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cs-CZ" sz="2400" b="1" dirty="0" smtClean="0">
                <a:solidFill>
                  <a:schemeClr val="tx1"/>
                </a:solidFill>
              </a:rPr>
              <a:t>- detektivův přítel, starostlivý a dobrosrdečný, vypravěč.</a:t>
            </a:r>
            <a:endParaRPr lang="cs-CZ" sz="2400" b="1" dirty="0">
              <a:solidFill>
                <a:schemeClr val="tx1"/>
              </a:solidFill>
            </a:endParaRPr>
          </a:p>
        </p:txBody>
      </p:sp>
      <p:sp>
        <p:nvSpPr>
          <p:cNvPr id="8" name="Zaoblený obdélník 7"/>
          <p:cNvSpPr/>
          <p:nvPr/>
        </p:nvSpPr>
        <p:spPr>
          <a:xfrm>
            <a:off x="285720" y="3429000"/>
            <a:ext cx="8643998" cy="928694"/>
          </a:xfrm>
          <a:prstGeom prst="roundRect">
            <a:avLst/>
          </a:prstGeom>
          <a:gradFill>
            <a:gsLst>
              <a:gs pos="0">
                <a:schemeClr val="bg1">
                  <a:lumMod val="50000"/>
                </a:schemeClr>
              </a:gs>
              <a:gs pos="50000">
                <a:schemeClr val="bg1">
                  <a:lumMod val="65000"/>
                </a:schemeClr>
              </a:gs>
              <a:gs pos="100000">
                <a:schemeClr val="bg1">
                  <a:lumMod val="95000"/>
                </a:schemeClr>
              </a:gs>
            </a:gsLst>
            <a:lin ang="5400000" scaled="0"/>
          </a:gradFill>
          <a:ln w="38100">
            <a:solidFill>
              <a:schemeClr val="tx1"/>
            </a:solidFill>
          </a:ln>
          <a:effectLst>
            <a:outerShdw blurRad="50800" dist="292100" dir="7560000" sx="15000" sy="1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cs-CZ" sz="2400" b="1" dirty="0" smtClean="0">
                <a:solidFill>
                  <a:schemeClr val="tx1"/>
                </a:solidFill>
              </a:rPr>
              <a:t>                                             - šlechtic, vdovec podivínské povahy, přes své bohatství žil na zámku jako majitel panství velmi skromně.</a:t>
            </a:r>
            <a:endParaRPr lang="cs-CZ" sz="2400" b="1" dirty="0">
              <a:solidFill>
                <a:schemeClr val="tx1"/>
              </a:solidFill>
            </a:endParaRPr>
          </a:p>
        </p:txBody>
      </p:sp>
      <p:sp>
        <p:nvSpPr>
          <p:cNvPr id="9" name="Zaoblený obdélník 8"/>
          <p:cNvSpPr/>
          <p:nvPr/>
        </p:nvSpPr>
        <p:spPr>
          <a:xfrm>
            <a:off x="285720" y="4500570"/>
            <a:ext cx="8643998" cy="928694"/>
          </a:xfrm>
          <a:prstGeom prst="roundRect">
            <a:avLst/>
          </a:prstGeom>
          <a:gradFill>
            <a:gsLst>
              <a:gs pos="0">
                <a:schemeClr val="bg1">
                  <a:lumMod val="50000"/>
                </a:schemeClr>
              </a:gs>
              <a:gs pos="50000">
                <a:schemeClr val="bg1">
                  <a:lumMod val="65000"/>
                </a:schemeClr>
              </a:gs>
              <a:gs pos="100000">
                <a:schemeClr val="bg1">
                  <a:lumMod val="95000"/>
                </a:schemeClr>
              </a:gs>
            </a:gsLst>
            <a:lin ang="5400000" scaled="0"/>
          </a:gradFill>
          <a:ln w="38100">
            <a:solidFill>
              <a:schemeClr val="tx1"/>
            </a:solidFill>
          </a:ln>
          <a:effectLst>
            <a:outerShdw blurRad="50800" dist="292100" dir="7560000" sx="15000" sy="1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cs-CZ" sz="2400" b="1" dirty="0" smtClean="0">
                <a:solidFill>
                  <a:schemeClr val="tx1"/>
                </a:solidFill>
              </a:rPr>
              <a:t>-  synovec majitele panství, čilý třicátník. </a:t>
            </a:r>
          </a:p>
          <a:p>
            <a:pPr algn="ctr"/>
            <a:r>
              <a:rPr lang="cs-CZ" sz="2400" b="1" dirty="0" smtClean="0">
                <a:solidFill>
                  <a:schemeClr val="tx1"/>
                </a:solidFill>
              </a:rPr>
              <a:t>Před příjezdem do Anglie pracoval jako farmář v Kanadě.</a:t>
            </a:r>
            <a:endParaRPr lang="cs-CZ" sz="2400" b="1" dirty="0">
              <a:solidFill>
                <a:schemeClr val="tx1"/>
              </a:solidFill>
            </a:endParaRPr>
          </a:p>
        </p:txBody>
      </p:sp>
      <p:sp>
        <p:nvSpPr>
          <p:cNvPr id="10" name="Zaoblený obdélník 9"/>
          <p:cNvSpPr/>
          <p:nvPr/>
        </p:nvSpPr>
        <p:spPr>
          <a:xfrm>
            <a:off x="285720" y="5643578"/>
            <a:ext cx="8643998" cy="1000132"/>
          </a:xfrm>
          <a:prstGeom prst="roundRect">
            <a:avLst/>
          </a:prstGeom>
          <a:gradFill>
            <a:gsLst>
              <a:gs pos="0">
                <a:schemeClr val="bg1">
                  <a:lumMod val="50000"/>
                </a:schemeClr>
              </a:gs>
              <a:gs pos="50000">
                <a:schemeClr val="bg1">
                  <a:lumMod val="65000"/>
                </a:schemeClr>
              </a:gs>
              <a:gs pos="100000">
                <a:schemeClr val="bg1">
                  <a:lumMod val="95000"/>
                </a:schemeClr>
              </a:gs>
            </a:gsLst>
            <a:lin ang="5400000" scaled="0"/>
          </a:gradFill>
          <a:ln w="38100">
            <a:solidFill>
              <a:schemeClr val="tx1"/>
            </a:solidFill>
          </a:ln>
          <a:effectLst>
            <a:outerShdw blurRad="50800" dist="292100" dir="7560000" sx="15000" sy="15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cs-CZ" sz="2400" b="1" dirty="0" smtClean="0">
                <a:solidFill>
                  <a:schemeClr val="tx1"/>
                </a:solidFill>
              </a:rPr>
              <a:t>                                - přírodovědec, kolem 40 let, vychytralý, zlý a nebezpečný   člověk, jeho sestra byla ve skutečnosti jeho žena.</a:t>
            </a:r>
            <a:endParaRPr lang="cs-CZ" sz="2400" b="1" dirty="0">
              <a:solidFill>
                <a:schemeClr val="tx1"/>
              </a:solidFill>
            </a:endParaRPr>
          </a:p>
        </p:txBody>
      </p:sp>
      <p:sp>
        <p:nvSpPr>
          <p:cNvPr id="11" name="Obdélník 10"/>
          <p:cNvSpPr/>
          <p:nvPr/>
        </p:nvSpPr>
        <p:spPr>
          <a:xfrm>
            <a:off x="214282" y="1785926"/>
            <a:ext cx="3116559"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Sherlock Holmes</a:t>
            </a:r>
            <a:endParaRPr lang="cs-CZ"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Obdélník 11"/>
          <p:cNvSpPr/>
          <p:nvPr/>
        </p:nvSpPr>
        <p:spPr>
          <a:xfrm>
            <a:off x="285720" y="2643182"/>
            <a:ext cx="1525419"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32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Watson</a:t>
            </a:r>
            <a:endParaRPr lang="cs-CZ"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Obdélník 12"/>
          <p:cNvSpPr/>
          <p:nvPr/>
        </p:nvSpPr>
        <p:spPr>
          <a:xfrm>
            <a:off x="285720" y="3429000"/>
            <a:ext cx="3285259"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Charles </a:t>
            </a:r>
            <a:r>
              <a:rPr lang="cs-CZ" sz="32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Baskervill</a:t>
            </a:r>
            <a:endParaRPr lang="cs-CZ"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Obdélník 13"/>
          <p:cNvSpPr/>
          <p:nvPr/>
        </p:nvSpPr>
        <p:spPr>
          <a:xfrm>
            <a:off x="214282" y="4500570"/>
            <a:ext cx="3286148" cy="58477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Henry </a:t>
            </a:r>
            <a:r>
              <a:rPr lang="cs-CZ" sz="32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Baskervill</a:t>
            </a:r>
            <a:endParaRPr lang="cs-CZ"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Obdélník 14"/>
          <p:cNvSpPr/>
          <p:nvPr/>
        </p:nvSpPr>
        <p:spPr>
          <a:xfrm>
            <a:off x="357158" y="5643578"/>
            <a:ext cx="2802691"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John </a:t>
            </a:r>
            <a:r>
              <a:rPr lang="cs-CZ" sz="32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Stapleton</a:t>
            </a:r>
            <a:endParaRPr lang="cs-CZ"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20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2428860" y="214290"/>
            <a:ext cx="6500858" cy="178595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a:effectLst>
            <a:outerShdw blurRad="50800" dist="50800" dir="5220000" algn="ctr" rotWithShape="0">
              <a:srgbClr val="000000">
                <a:alpha val="43137"/>
              </a:srgbClr>
            </a:outerShdw>
          </a:effectLst>
        </p:spPr>
        <p:txBody>
          <a:bodyPr vert="horz" lIns="91440" tIns="45720" rIns="91440" bIns="45720" rtlCol="0" anchor="ctr">
            <a:noAutofit/>
          </a:bodyPr>
          <a:lstStyle/>
          <a:p>
            <a:pPr lvl="0" algn="ctr">
              <a:spcBef>
                <a:spcPct val="0"/>
              </a:spcBef>
            </a:pPr>
            <a:r>
              <a:rPr lang="cs-CZ" sz="3200" b="1" dirty="0" smtClean="0">
                <a:solidFill>
                  <a:srgbClr val="C00000"/>
                </a:solidFill>
                <a:latin typeface="Monotype Corsiva" pitchFamily="66" charset="0"/>
                <a:ea typeface="+mj-ea"/>
                <a:cs typeface="+mj-cs"/>
                <a:hlinkClick r:id="rId2"/>
              </a:rPr>
              <a:t>http://prehravac.rozhlas.cz/audio/2527951</a:t>
            </a:r>
            <a:endParaRPr lang="cs-CZ" sz="3200" b="1" dirty="0" smtClean="0">
              <a:solidFill>
                <a:srgbClr val="C00000"/>
              </a:solidFill>
              <a:latin typeface="Monotype Corsiva" pitchFamily="66" charset="0"/>
              <a:ea typeface="+mj-ea"/>
              <a:cs typeface="+mj-cs"/>
            </a:endParaRPr>
          </a:p>
          <a:p>
            <a:pPr lvl="0" algn="ctr">
              <a:spcBef>
                <a:spcPct val="0"/>
              </a:spcBef>
            </a:pPr>
            <a:r>
              <a:rPr kumimoji="0" lang="cs-CZ" sz="3600" b="1" i="0" u="none" strike="noStrike" kern="1200" cap="none" spc="0" normalizeH="0" baseline="0" noProof="0" dirty="0" smtClean="0">
                <a:ln>
                  <a:noFill/>
                </a:ln>
                <a:effectLst/>
                <a:uLnTx/>
                <a:uFillTx/>
                <a:latin typeface="Monotype Corsiva" pitchFamily="66" charset="0"/>
                <a:ea typeface="+mj-ea"/>
                <a:cs typeface="+mj-cs"/>
              </a:rPr>
              <a:t>Postava Sherlocka  Holmese </a:t>
            </a:r>
            <a:r>
              <a:rPr kumimoji="0" lang="cs-CZ" sz="36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ve filmu</a:t>
            </a:r>
          </a:p>
          <a:p>
            <a:pPr lvl="0" algn="ctr">
              <a:spcBef>
                <a:spcPct val="0"/>
              </a:spcBef>
            </a:pPr>
            <a:r>
              <a:rPr lang="cs-CZ" sz="3600" b="1" u="sng" dirty="0" smtClean="0">
                <a:effectLst>
                  <a:outerShdw blurRad="38100" dist="38100" dir="2700000" algn="tl">
                    <a:srgbClr val="000000">
                      <a:alpha val="43137"/>
                    </a:srgbClr>
                  </a:outerShdw>
                </a:effectLst>
                <a:latin typeface="Monotype Corsiva" pitchFamily="66" charset="0"/>
                <a:ea typeface="+mj-ea"/>
                <a:cs typeface="+mj-cs"/>
              </a:rPr>
              <a:t>Práce s nahrávkou a odkazy</a:t>
            </a:r>
            <a:endParaRPr kumimoji="0" lang="cs-CZ" sz="3600" b="1" i="0" u="sng" strike="noStrike" kern="1200" cap="none" spc="0" normalizeH="0" baseline="0" noProof="0" dirty="0">
              <a:ln>
                <a:noFill/>
              </a:ln>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7" name="Nadpis 1"/>
          <p:cNvSpPr txBox="1">
            <a:spLocks/>
          </p:cNvSpPr>
          <p:nvPr/>
        </p:nvSpPr>
        <p:spPr>
          <a:xfrm>
            <a:off x="428596" y="2285992"/>
            <a:ext cx="7715304"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200" b="1" dirty="0" smtClean="0">
                <a:latin typeface="Monotype Corsiva" pitchFamily="66" charset="0"/>
                <a:ea typeface="+mj-ea"/>
                <a:cs typeface="+mj-cs"/>
              </a:rPr>
              <a:t>a)  </a:t>
            </a:r>
            <a:r>
              <a:rPr lang="cs-CZ" sz="3200" b="1" u="sng" dirty="0" smtClean="0">
                <a:latin typeface="Monotype Corsiva" pitchFamily="66" charset="0"/>
                <a:ea typeface="+mj-ea"/>
                <a:cs typeface="+mj-cs"/>
              </a:rPr>
              <a:t>Kolikrát </a:t>
            </a:r>
            <a:r>
              <a:rPr lang="cs-CZ" sz="3200" b="1" dirty="0" smtClean="0">
                <a:latin typeface="Monotype Corsiva" pitchFamily="66" charset="0"/>
                <a:ea typeface="+mj-ea"/>
                <a:cs typeface="+mj-cs"/>
              </a:rPr>
              <a:t>již byly příběhy slavného detektiva </a:t>
            </a:r>
            <a:r>
              <a:rPr lang="cs-CZ" sz="3200" b="1" u="sng" dirty="0" smtClean="0">
                <a:latin typeface="Monotype Corsiva" pitchFamily="66" charset="0"/>
                <a:ea typeface="+mj-ea"/>
                <a:cs typeface="+mj-cs"/>
              </a:rPr>
              <a:t>zfilmovány či  ztvárněny </a:t>
            </a:r>
            <a:r>
              <a:rPr lang="cs-CZ" sz="3200" b="1" dirty="0" smtClean="0">
                <a:latin typeface="Monotype Corsiva" pitchFamily="66" charset="0"/>
                <a:ea typeface="+mj-ea"/>
                <a:cs typeface="+mj-cs"/>
              </a:rPr>
              <a:t>pro televizní vysílání?</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8" name="Nadpis 1"/>
          <p:cNvSpPr txBox="1">
            <a:spLocks/>
          </p:cNvSpPr>
          <p:nvPr/>
        </p:nvSpPr>
        <p:spPr>
          <a:xfrm>
            <a:off x="428596" y="3571876"/>
            <a:ext cx="7715304"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b) Jaké </a:t>
            </a:r>
            <a:r>
              <a:rPr kumimoji="0" lang="cs-CZ" sz="3200" b="1" i="0" u="sng" strike="noStrike" kern="1200" cap="none" spc="0" normalizeH="0" baseline="0" noProof="0" dirty="0" smtClean="0">
                <a:ln>
                  <a:noFill/>
                </a:ln>
                <a:solidFill>
                  <a:schemeClr val="tx1"/>
                </a:solidFill>
                <a:effectLst/>
                <a:uLnTx/>
                <a:uFillTx/>
                <a:latin typeface="Monotype Corsiva" pitchFamily="66" charset="0"/>
                <a:ea typeface="+mj-ea"/>
                <a:cs typeface="+mj-cs"/>
              </a:rPr>
              <a:t>vlastnosti </a:t>
            </a:r>
            <a:r>
              <a:rPr lang="cs-CZ" sz="3200" b="1" dirty="0" smtClean="0">
                <a:latin typeface="Monotype Corsiva" pitchFamily="66" charset="0"/>
                <a:ea typeface="+mj-ea"/>
                <a:cs typeface="+mj-cs"/>
              </a:rPr>
              <a:t>  </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měl detektiv SH dle jeho tvůrce</a:t>
            </a:r>
          </a:p>
          <a:p>
            <a:pPr marL="0" marR="0" lvl="0" indent="0" defTabSz="914400" rtl="0" eaLnBrk="1" fontAlgn="auto" latinLnBrk="0" hangingPunct="1">
              <a:lnSpc>
                <a:spcPct val="100000"/>
              </a:lnSpc>
              <a:spcBef>
                <a:spcPct val="0"/>
              </a:spcBef>
              <a:spcAft>
                <a:spcPts val="0"/>
              </a:spcAft>
              <a:buClrTx/>
              <a:buSzTx/>
              <a:buFontTx/>
              <a:buNone/>
              <a:tabLst/>
              <a:defRPr/>
            </a:pPr>
            <a:r>
              <a:rPr lang="cs-CZ" sz="3200" b="1" dirty="0" smtClean="0">
                <a:latin typeface="Monotype Corsiva" pitchFamily="66" charset="0"/>
                <a:ea typeface="+mj-ea"/>
                <a:cs typeface="+mj-cs"/>
              </a:rPr>
              <a:t>mít?  Jak </a:t>
            </a:r>
            <a:r>
              <a:rPr lang="cs-CZ" sz="3200" b="1" u="sng" dirty="0" smtClean="0">
                <a:latin typeface="Monotype Corsiva" pitchFamily="66" charset="0"/>
                <a:ea typeface="+mj-ea"/>
                <a:cs typeface="+mj-cs"/>
              </a:rPr>
              <a:t>souvisí české země </a:t>
            </a:r>
            <a:r>
              <a:rPr lang="cs-CZ" sz="3200" b="1" dirty="0" smtClean="0">
                <a:latin typeface="Monotype Corsiva" pitchFamily="66" charset="0"/>
                <a:ea typeface="+mj-ea"/>
                <a:cs typeface="+mj-cs"/>
              </a:rPr>
              <a:t>s dílem  </a:t>
            </a:r>
            <a:r>
              <a:rPr lang="cs-CZ" sz="3200" b="1" u="sng" dirty="0" smtClean="0">
                <a:latin typeface="Monotype Corsiva" pitchFamily="66" charset="0"/>
                <a:ea typeface="+mj-ea"/>
                <a:cs typeface="+mj-cs"/>
              </a:rPr>
              <a:t>A. C. Doyla</a:t>
            </a:r>
            <a:r>
              <a:rPr lang="cs-CZ" sz="3200" b="1" dirty="0" smtClean="0">
                <a:latin typeface="Monotype Corsiva" pitchFamily="66" charset="0"/>
                <a:ea typeface="+mj-ea"/>
                <a:cs typeface="+mj-cs"/>
              </a:rPr>
              <a:t>?</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9" name="Nadpis 1"/>
          <p:cNvSpPr txBox="1">
            <a:spLocks/>
          </p:cNvSpPr>
          <p:nvPr/>
        </p:nvSpPr>
        <p:spPr>
          <a:xfrm>
            <a:off x="428596" y="4929198"/>
            <a:ext cx="7715304" cy="142876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72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200" b="1" dirty="0" smtClean="0">
                <a:latin typeface="Monotype Corsiva" pitchFamily="66" charset="0"/>
                <a:ea typeface="+mj-ea"/>
                <a:cs typeface="+mj-cs"/>
              </a:rPr>
              <a:t>c)  V e kterých </a:t>
            </a:r>
            <a:r>
              <a:rPr lang="cs-CZ" sz="3200" b="1" u="sng" dirty="0" smtClean="0">
                <a:latin typeface="Monotype Corsiva" pitchFamily="66" charset="0"/>
                <a:ea typeface="+mj-ea"/>
                <a:cs typeface="+mj-cs"/>
              </a:rPr>
              <a:t>českých filmech </a:t>
            </a:r>
            <a:r>
              <a:rPr lang="cs-CZ" sz="3200" b="1" dirty="0" smtClean="0">
                <a:latin typeface="Monotype Corsiva" pitchFamily="66" charset="0"/>
                <a:ea typeface="+mj-ea"/>
                <a:cs typeface="+mj-cs"/>
              </a:rPr>
              <a:t>se můžeme setkat s </a:t>
            </a:r>
            <a:r>
              <a:rPr lang="cs-CZ" sz="3200" b="1" u="sng" dirty="0" smtClean="0">
                <a:latin typeface="Monotype Corsiva" pitchFamily="66" charset="0"/>
                <a:ea typeface="+mj-ea"/>
                <a:cs typeface="+mj-cs"/>
              </a:rPr>
              <a:t>postavou Sherlocka  Holmese</a:t>
            </a:r>
            <a:r>
              <a:rPr lang="cs-CZ" sz="3200" b="1" dirty="0" smtClean="0">
                <a:latin typeface="Monotype Corsiva" pitchFamily="66" charset="0"/>
                <a:ea typeface="+mj-ea"/>
                <a:cs typeface="+mj-cs"/>
              </a:rPr>
              <a:t>?  Uveďte </a:t>
            </a:r>
            <a:r>
              <a:rPr lang="cs-CZ" sz="3200" b="1" u="sng" dirty="0" smtClean="0">
                <a:latin typeface="Monotype Corsiva" pitchFamily="66" charset="0"/>
                <a:ea typeface="+mj-ea"/>
                <a:cs typeface="+mj-cs"/>
              </a:rPr>
              <a:t>zahraniční </a:t>
            </a:r>
            <a:r>
              <a:rPr lang="cs-CZ" sz="3200" b="1" dirty="0" smtClean="0">
                <a:latin typeface="Monotype Corsiva" pitchFamily="66" charset="0"/>
                <a:ea typeface="+mj-ea"/>
                <a:cs typeface="+mj-cs"/>
              </a:rPr>
              <a:t> </a:t>
            </a:r>
            <a:r>
              <a:rPr lang="cs-CZ" sz="3200" b="1" u="sng" dirty="0" smtClean="0">
                <a:latin typeface="Monotype Corsiva" pitchFamily="66" charset="0"/>
                <a:ea typeface="+mj-ea"/>
                <a:cs typeface="+mj-cs"/>
              </a:rPr>
              <a:t>verzi </a:t>
            </a:r>
            <a:r>
              <a:rPr lang="cs-CZ" sz="3200" b="1" dirty="0" smtClean="0">
                <a:latin typeface="Monotype Corsiva" pitchFamily="66" charset="0"/>
                <a:ea typeface="+mj-ea"/>
                <a:cs typeface="+mj-cs"/>
              </a:rPr>
              <a:t>děl   inspirovaných slavným detektivem.</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2428860" y="214290"/>
            <a:ext cx="6500858" cy="178595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700000" scaled="1"/>
            <a:tileRect/>
          </a:gradFill>
          <a:ln w="28575">
            <a:solidFill>
              <a:schemeClr val="tx1"/>
            </a:solidFill>
          </a:ln>
          <a:effectLst>
            <a:outerShdw blurRad="50800" dist="50800" dir="5220000" algn="ctr" rotWithShape="0">
              <a:srgbClr val="000000">
                <a:alpha val="43137"/>
              </a:srgbClr>
            </a:outerShdw>
          </a:effectLst>
        </p:spPr>
        <p:txBody>
          <a:bodyPr vert="horz" lIns="91440" tIns="45720" rIns="91440" bIns="45720" rtlCol="0" anchor="ctr">
            <a:noAutofit/>
          </a:bodyPr>
          <a:lstStyle/>
          <a:p>
            <a:pPr lvl="0" algn="ctr">
              <a:spcBef>
                <a:spcPct val="0"/>
              </a:spcBef>
            </a:pPr>
            <a:r>
              <a:rPr lang="cs-CZ" sz="3200" b="1" dirty="0" smtClean="0">
                <a:solidFill>
                  <a:srgbClr val="C00000"/>
                </a:solidFill>
                <a:latin typeface="Monotype Corsiva" pitchFamily="66" charset="0"/>
                <a:ea typeface="+mj-ea"/>
                <a:cs typeface="+mj-cs"/>
                <a:hlinkClick r:id="rId2"/>
              </a:rPr>
              <a:t>http://prehravac.rozhlas.cz/audio/2527951</a:t>
            </a:r>
            <a:endParaRPr lang="cs-CZ" sz="3200" b="1" dirty="0" smtClean="0">
              <a:solidFill>
                <a:srgbClr val="C00000"/>
              </a:solidFill>
              <a:latin typeface="Monotype Corsiva" pitchFamily="66" charset="0"/>
              <a:ea typeface="+mj-ea"/>
              <a:cs typeface="+mj-cs"/>
            </a:endParaRPr>
          </a:p>
          <a:p>
            <a:pPr lvl="0" algn="ctr">
              <a:spcBef>
                <a:spcPct val="0"/>
              </a:spcBef>
            </a:pPr>
            <a:r>
              <a:rPr kumimoji="0" lang="cs-CZ" sz="36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Filmový zápisník</a:t>
            </a:r>
          </a:p>
          <a:p>
            <a:pPr lvl="0" algn="ctr">
              <a:spcBef>
                <a:spcPct val="0"/>
              </a:spcBef>
            </a:pPr>
            <a:r>
              <a:rPr lang="cs-CZ" sz="3600" b="1" u="sng" dirty="0" smtClean="0">
                <a:effectLst>
                  <a:outerShdw blurRad="38100" dist="38100" dir="2700000" algn="tl">
                    <a:srgbClr val="000000">
                      <a:alpha val="43137"/>
                    </a:srgbClr>
                  </a:outerShdw>
                </a:effectLst>
                <a:latin typeface="Monotype Corsiva" pitchFamily="66" charset="0"/>
                <a:ea typeface="+mj-ea"/>
                <a:cs typeface="+mj-cs"/>
              </a:rPr>
              <a:t>Práce s nahrávkou a odkazy</a:t>
            </a:r>
            <a:endParaRPr kumimoji="0" lang="cs-CZ" sz="3600" b="1" i="0" u="sng" strike="noStrike" kern="1200" cap="none" spc="0" normalizeH="0" baseline="0" noProof="0" dirty="0">
              <a:ln>
                <a:noFill/>
              </a:ln>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9" name="Nadpis 1"/>
          <p:cNvSpPr txBox="1">
            <a:spLocks/>
          </p:cNvSpPr>
          <p:nvPr/>
        </p:nvSpPr>
        <p:spPr>
          <a:xfrm>
            <a:off x="214282" y="2143116"/>
            <a:ext cx="8643998" cy="4500594"/>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720000" algn="ctr" rotWithShape="0">
              <a:srgbClr val="000000">
                <a:alpha val="43137"/>
              </a:srgbClr>
            </a:outerShdw>
          </a:effectLst>
        </p:spPr>
        <p:txBody>
          <a:bodyPr vert="horz" lIns="91440" tIns="45720" rIns="91440" bIns="45720" rtlCol="0" anchor="ctr">
            <a:noAutofit/>
          </a:bodyPr>
          <a:lstStyle/>
          <a:p>
            <a:pPr marR="0" lvl="0" indent="-514350" defTabSz="914400" rtl="0" eaLnBrk="1" fontAlgn="auto" latinLnBrk="0" hangingPunct="1">
              <a:lnSpc>
                <a:spcPct val="100000"/>
              </a:lnSpc>
              <a:spcBef>
                <a:spcPct val="0"/>
              </a:spcBef>
              <a:spcAft>
                <a:spcPts val="0"/>
              </a:spcAft>
              <a:buClrTx/>
              <a:buSzTx/>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a)  Existuje  </a:t>
            </a:r>
            <a:r>
              <a:rPr kumimoji="0" lang="cs-CZ" sz="32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254  </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zpracování</a:t>
            </a:r>
            <a:r>
              <a:rPr kumimoji="0" lang="cs-CZ" sz="3200" b="1" i="0" u="none" strike="noStrike" kern="1200" cap="none" spc="0" normalizeH="0" noProof="0" dirty="0" smtClean="0">
                <a:ln>
                  <a:noFill/>
                </a:ln>
                <a:solidFill>
                  <a:schemeClr val="tx1"/>
                </a:solidFill>
                <a:effectLst/>
                <a:uLnTx/>
                <a:uFillTx/>
                <a:latin typeface="Monotype Corsiva" pitchFamily="66" charset="0"/>
                <a:ea typeface="+mj-ea"/>
                <a:cs typeface="+mj-cs"/>
              </a:rPr>
              <a:t> </a:t>
            </a:r>
            <a:r>
              <a:rPr kumimoji="0" lang="cs-CZ" sz="3200" b="1" i="0" u="sng" strike="noStrike" kern="1200" cap="none" spc="0" normalizeH="0" noProof="0" dirty="0" smtClean="0">
                <a:ln>
                  <a:noFill/>
                </a:ln>
                <a:solidFill>
                  <a:schemeClr val="tx1"/>
                </a:solidFill>
                <a:effectLst/>
                <a:uLnTx/>
                <a:uFillTx/>
                <a:latin typeface="Monotype Corsiva" pitchFamily="66" charset="0"/>
                <a:ea typeface="+mj-ea"/>
                <a:cs typeface="+mj-cs"/>
              </a:rPr>
              <a:t>pro film a televizi.</a:t>
            </a:r>
          </a:p>
          <a:p>
            <a:pPr indent="-514350" algn="just">
              <a:spcBef>
                <a:spcPct val="0"/>
              </a:spcBef>
              <a:defRPr/>
            </a:pPr>
            <a:r>
              <a:rPr lang="cs-CZ" sz="3200" b="1" dirty="0" smtClean="0">
                <a:latin typeface="Monotype Corsiva" pitchFamily="66" charset="0"/>
                <a:ea typeface="+mj-ea"/>
                <a:cs typeface="+mj-cs"/>
              </a:rPr>
              <a:t>b) Je „kombinací </a:t>
            </a:r>
            <a:r>
              <a:rPr lang="cs-CZ" sz="3200" b="1" dirty="0" smtClean="0">
                <a:solidFill>
                  <a:srgbClr val="C00000"/>
                </a:solidFill>
                <a:latin typeface="Monotype Corsiva" pitchFamily="66" charset="0"/>
                <a:ea typeface="+mj-ea"/>
                <a:cs typeface="+mj-cs"/>
              </a:rPr>
              <a:t>askety </a:t>
            </a:r>
            <a:r>
              <a:rPr lang="cs-CZ" sz="3200" b="1" dirty="0" smtClean="0">
                <a:latin typeface="Monotype Corsiva" pitchFamily="66" charset="0"/>
                <a:ea typeface="+mj-ea"/>
                <a:cs typeface="+mj-cs"/>
              </a:rPr>
              <a:t>a s</a:t>
            </a:r>
            <a:r>
              <a:rPr lang="cs-CZ" sz="3200" b="1" dirty="0" smtClean="0">
                <a:solidFill>
                  <a:srgbClr val="C00000"/>
                </a:solidFill>
                <a:latin typeface="Monotype Corsiva" pitchFamily="66" charset="0"/>
                <a:ea typeface="+mj-ea"/>
                <a:cs typeface="+mj-cs"/>
              </a:rPr>
              <a:t>portovce</a:t>
            </a:r>
            <a:r>
              <a:rPr lang="cs-CZ" sz="3200" b="1" dirty="0" smtClean="0">
                <a:latin typeface="Monotype Corsiva" pitchFamily="66" charset="0"/>
                <a:ea typeface="+mj-ea"/>
                <a:cs typeface="+mj-cs"/>
              </a:rPr>
              <a:t>, vědce a ctižádostivého umělce, </a:t>
            </a:r>
            <a:r>
              <a:rPr lang="cs-CZ" sz="3200" b="1" dirty="0" smtClean="0">
                <a:solidFill>
                  <a:srgbClr val="C00000"/>
                </a:solidFill>
                <a:latin typeface="Monotype Corsiva" pitchFamily="66" charset="0"/>
                <a:ea typeface="+mj-ea"/>
                <a:cs typeface="+mj-cs"/>
              </a:rPr>
              <a:t>nepřítele žen </a:t>
            </a:r>
            <a:r>
              <a:rPr lang="cs-CZ" sz="3200" b="1" dirty="0" smtClean="0">
                <a:latin typeface="Monotype Corsiva" pitchFamily="66" charset="0"/>
                <a:ea typeface="+mj-ea"/>
                <a:cs typeface="+mj-cs"/>
              </a:rPr>
              <a:t>a uhlazeného </a:t>
            </a:r>
            <a:r>
              <a:rPr lang="cs-CZ" sz="3200" b="1" dirty="0" smtClean="0">
                <a:solidFill>
                  <a:srgbClr val="C00000"/>
                </a:solidFill>
                <a:latin typeface="Monotype Corsiva" pitchFamily="66" charset="0"/>
                <a:ea typeface="+mj-ea"/>
                <a:cs typeface="+mj-cs"/>
              </a:rPr>
              <a:t>džentlmena</a:t>
            </a:r>
            <a:r>
              <a:rPr lang="cs-CZ" sz="3200" b="1" dirty="0" smtClean="0">
                <a:latin typeface="Monotype Corsiva" pitchFamily="66" charset="0"/>
                <a:ea typeface="+mj-ea"/>
                <a:cs typeface="+mj-cs"/>
              </a:rPr>
              <a:t>, morálního arbitra a </a:t>
            </a:r>
            <a:r>
              <a:rPr lang="cs-CZ" sz="3200" b="1" dirty="0" smtClean="0">
                <a:solidFill>
                  <a:srgbClr val="C00000"/>
                </a:solidFill>
                <a:latin typeface="Monotype Corsiva" pitchFamily="66" charset="0"/>
                <a:ea typeface="+mj-ea"/>
                <a:cs typeface="+mj-cs"/>
              </a:rPr>
              <a:t>uživatele drog, </a:t>
            </a:r>
            <a:r>
              <a:rPr lang="cs-CZ" sz="3200" b="1" dirty="0" smtClean="0">
                <a:latin typeface="Monotype Corsiva" pitchFamily="66" charset="0"/>
                <a:ea typeface="+mj-ea"/>
                <a:cs typeface="+mj-cs"/>
              </a:rPr>
              <a:t>zástupce zákona a zároveň    člověka  beroucího zákon do vlastních rukou.“  Souvislost  s českými zeměmi – kniha  </a:t>
            </a:r>
            <a:r>
              <a:rPr lang="cs-CZ" sz="3200" b="1" dirty="0" smtClean="0">
                <a:solidFill>
                  <a:srgbClr val="C00000"/>
                </a:solidFill>
                <a:latin typeface="Monotype Corsiva" pitchFamily="66" charset="0"/>
                <a:ea typeface="+mj-ea"/>
                <a:cs typeface="+mj-cs"/>
              </a:rPr>
              <a:t>Skandál v Čechách.</a:t>
            </a:r>
          </a:p>
          <a:p>
            <a:pPr algn="just">
              <a:spcBef>
                <a:spcPct val="0"/>
              </a:spcBef>
              <a:defRPr/>
            </a:pPr>
            <a:r>
              <a:rPr lang="cs-CZ" sz="3200" b="1" dirty="0" smtClean="0">
                <a:latin typeface="Monotype Corsiva" pitchFamily="66" charset="0"/>
                <a:ea typeface="+mj-ea"/>
                <a:cs typeface="+mj-cs"/>
              </a:rPr>
              <a:t>c) </a:t>
            </a:r>
            <a:r>
              <a:rPr lang="cs-CZ" sz="3200" b="1" dirty="0" smtClean="0">
                <a:solidFill>
                  <a:srgbClr val="C00000"/>
                </a:solidFill>
                <a:latin typeface="Monotype Corsiva" pitchFamily="66" charset="0"/>
                <a:ea typeface="+mj-ea"/>
                <a:cs typeface="+mj-cs"/>
              </a:rPr>
              <a:t>1932 </a:t>
            </a:r>
            <a:r>
              <a:rPr lang="cs-CZ" sz="3200" b="1" u="sng" dirty="0" smtClean="0">
                <a:latin typeface="Monotype Corsiva" pitchFamily="66" charset="0"/>
                <a:ea typeface="+mj-ea"/>
                <a:cs typeface="+mj-cs"/>
              </a:rPr>
              <a:t>Lelíček ve službách Sherlocka  Holmese  </a:t>
            </a:r>
            <a:r>
              <a:rPr lang="cs-CZ" sz="3200" b="1" dirty="0" smtClean="0">
                <a:latin typeface="Monotype Corsiva" pitchFamily="66" charset="0"/>
                <a:ea typeface="+mj-ea"/>
                <a:cs typeface="+mj-cs"/>
              </a:rPr>
              <a:t>(rež. Karel Lamač). </a:t>
            </a:r>
            <a:r>
              <a:rPr kumimoji="0" lang="cs-CZ" sz="32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1923 </a:t>
            </a:r>
            <a:r>
              <a:rPr kumimoji="0" lang="cs-CZ" sz="3200" b="1" i="0" u="sng" strike="noStrike" kern="1200" cap="none" spc="0" normalizeH="0" baseline="0" noProof="0" dirty="0" smtClean="0">
                <a:ln>
                  <a:noFill/>
                </a:ln>
                <a:solidFill>
                  <a:schemeClr val="tx1"/>
                </a:solidFill>
                <a:effectLst/>
                <a:uLnTx/>
                <a:uFillTx/>
                <a:latin typeface="Monotype Corsiva" pitchFamily="66" charset="0"/>
                <a:ea typeface="+mj-ea"/>
                <a:cs typeface="+mj-cs"/>
              </a:rPr>
              <a:t>Únos bankéře Fuxe</a:t>
            </a:r>
            <a:r>
              <a:rPr kumimoji="0" lang="cs-CZ" sz="3200" b="1" i="0" strike="noStrike" kern="1200" cap="none" spc="0" normalizeH="0" baseline="0" noProof="0" dirty="0" smtClean="0">
                <a:ln>
                  <a:noFill/>
                </a:ln>
                <a:solidFill>
                  <a:schemeClr val="tx1"/>
                </a:solidFill>
                <a:effectLst/>
                <a:uLnTx/>
                <a:uFillTx/>
                <a:latin typeface="Monotype Corsiva" pitchFamily="66" charset="0"/>
                <a:ea typeface="+mj-ea"/>
                <a:cs typeface="+mj-cs"/>
              </a:rPr>
              <a:t> (rež. Karel Anton, literární</a:t>
            </a:r>
            <a:r>
              <a:rPr kumimoji="0" lang="cs-CZ" sz="3200" b="1" i="0" strike="noStrike" kern="1200" cap="none" spc="0" normalizeH="0" noProof="0" dirty="0" smtClean="0">
                <a:ln>
                  <a:noFill/>
                </a:ln>
                <a:solidFill>
                  <a:schemeClr val="tx1"/>
                </a:solidFill>
                <a:effectLst/>
                <a:uLnTx/>
                <a:uFillTx/>
                <a:latin typeface="Monotype Corsiva" pitchFamily="66" charset="0"/>
                <a:ea typeface="+mj-ea"/>
                <a:cs typeface="+mj-cs"/>
              </a:rPr>
              <a:t> předloha  Hugo Vavris</a:t>
            </a:r>
            <a:r>
              <a:rPr lang="cs-CZ" sz="3200" b="1" dirty="0" smtClean="0">
                <a:latin typeface="Monotype Corsiva" pitchFamily="66" charset="0"/>
                <a:ea typeface="+mj-ea"/>
                <a:cs typeface="+mj-cs"/>
              </a:rPr>
              <a:t>). </a:t>
            </a:r>
            <a:r>
              <a:rPr lang="cs-CZ" sz="3200" b="1" u="sng" dirty="0" smtClean="0">
                <a:latin typeface="Monotype Corsiva" pitchFamily="66" charset="0"/>
                <a:ea typeface="+mj-ea"/>
                <a:cs typeface="+mj-cs"/>
              </a:rPr>
              <a:t>Hra stínů </a:t>
            </a:r>
            <a:r>
              <a:rPr lang="cs-CZ" sz="3200" b="1" dirty="0" smtClean="0">
                <a:latin typeface="Monotype Corsiva" pitchFamily="66" charset="0"/>
                <a:ea typeface="+mj-ea"/>
                <a:cs typeface="+mj-cs"/>
              </a:rPr>
              <a:t>– film o SH.</a:t>
            </a:r>
            <a:endParaRPr kumimoji="0" lang="cs-CZ" sz="3200" b="1" i="0" u="sng" strike="noStrike" kern="1200" cap="none" spc="0" normalizeH="0" baseline="0" noProof="0" dirty="0">
              <a:ln>
                <a:noFill/>
              </a:ln>
              <a:solidFill>
                <a:schemeClr val="tx1"/>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85720" y="1000108"/>
            <a:ext cx="8501122" cy="5693866"/>
          </a:xfrm>
          <a:prstGeom prst="rect">
            <a:avLst/>
          </a:prstGeom>
          <a:gradFill>
            <a:gsLst>
              <a:gs pos="0">
                <a:schemeClr val="bg1">
                  <a:lumMod val="65000"/>
                </a:schemeClr>
              </a:gs>
              <a:gs pos="50000">
                <a:schemeClr val="bg1"/>
              </a:gs>
              <a:gs pos="100000">
                <a:schemeClr val="bg1">
                  <a:lumMod val="75000"/>
                </a:schemeClr>
              </a:gs>
            </a:gsLst>
            <a:lin ang="5400000" scaled="0"/>
          </a:gradFill>
          <a:ln w="38100">
            <a:solidFill>
              <a:schemeClr val="tx1"/>
            </a:solidFill>
          </a:ln>
          <a:effectLst>
            <a:outerShdw blurRad="50800" dist="50800" dir="2280000" algn="ctr" rotWithShape="0">
              <a:srgbClr val="000000">
                <a:alpha val="43137"/>
              </a:srgbClr>
            </a:outerShdw>
          </a:effectLst>
        </p:spPr>
        <p:txBody>
          <a:bodyPr wrap="square" rtlCol="0">
            <a:spAutoFit/>
          </a:bodyPr>
          <a:lstStyle/>
          <a:p>
            <a:pPr algn="just"/>
            <a:r>
              <a:rPr lang="cs-CZ" sz="2000" b="1" dirty="0" smtClean="0"/>
              <a:t>       </a:t>
            </a:r>
          </a:p>
          <a:p>
            <a:pPr algn="just"/>
            <a:r>
              <a:rPr lang="cs-CZ" sz="2000" dirty="0" smtClean="0">
                <a:effectLst>
                  <a:outerShdw blurRad="38100" dist="38100" dir="2700000" algn="tl">
                    <a:srgbClr val="000000">
                      <a:alpha val="43137"/>
                    </a:srgbClr>
                  </a:outerShdw>
                </a:effectLst>
              </a:rPr>
              <a:t>       Sherlock Holmes </a:t>
            </a:r>
            <a:r>
              <a:rPr lang="cs-CZ" sz="2000" dirty="0" smtClean="0"/>
              <a:t>je literární postava </a:t>
            </a:r>
            <a:r>
              <a:rPr lang="cs-CZ" sz="2000" dirty="0" smtClean="0">
                <a:effectLst>
                  <a:outerShdw blurRad="38100" dist="38100" dir="2700000" algn="tl">
                    <a:srgbClr val="000000">
                      <a:alpha val="43137"/>
                    </a:srgbClr>
                  </a:outerShdw>
                </a:effectLst>
              </a:rPr>
              <a:t>soukromého detektiva </a:t>
            </a:r>
            <a:r>
              <a:rPr lang="cs-CZ" sz="2000" dirty="0" smtClean="0"/>
              <a:t>z povídek a románů </a:t>
            </a:r>
            <a:r>
              <a:rPr lang="cs-CZ" sz="2000" dirty="0" smtClean="0">
                <a:effectLst>
                  <a:outerShdw blurRad="38100" dist="38100" dir="2700000" algn="tl">
                    <a:srgbClr val="000000">
                      <a:alpha val="43137"/>
                    </a:srgbClr>
                  </a:outerShdw>
                </a:effectLst>
              </a:rPr>
              <a:t>A. C. Doyla</a:t>
            </a:r>
            <a:r>
              <a:rPr lang="cs-CZ" sz="2000" dirty="0" smtClean="0"/>
              <a:t>, jehož případy se odehrávají v období od druhé poloviny 19. století do počátku století</a:t>
            </a:r>
            <a:r>
              <a:rPr lang="cs-CZ" sz="2000" b="1" dirty="0" smtClean="0">
                <a:effectLst>
                  <a:outerShdw blurRad="38100" dist="38100" dir="2700000" algn="tl">
                    <a:srgbClr val="000000">
                      <a:alpha val="43137"/>
                    </a:srgbClr>
                  </a:outerShdw>
                </a:effectLst>
              </a:rPr>
              <a:t>. </a:t>
            </a:r>
            <a:r>
              <a:rPr lang="cs-CZ" sz="2000" b="1" dirty="0" smtClean="0"/>
              <a:t>Celé dílo obsahuje 4 romány a 56 povídek</a:t>
            </a:r>
            <a:r>
              <a:rPr lang="cs-CZ" sz="2000" dirty="0" smtClean="0"/>
              <a:t>, které byly uveřejňovány v letech </a:t>
            </a:r>
            <a:r>
              <a:rPr lang="cs-CZ" sz="2000" dirty="0" smtClean="0">
                <a:effectLst>
                  <a:outerShdw blurRad="38100" dist="38100" dir="2700000" algn="tl">
                    <a:srgbClr val="000000">
                      <a:alpha val="43137"/>
                    </a:srgbClr>
                  </a:outerShdw>
                </a:effectLst>
              </a:rPr>
              <a:t>1887 až 1927</a:t>
            </a:r>
            <a:r>
              <a:rPr lang="cs-CZ" sz="2000" dirty="0" smtClean="0"/>
              <a:t>. Postavy z románů později ožily ještě mnohokrát v dílech jiných autorů na papíře, filmovém plátně, v rozhlase, v televizi i na počítačových monitorech. Sherlock Holmes má stále mnoho fanoušků, </a:t>
            </a:r>
            <a:r>
              <a:rPr lang="cs-CZ" sz="2000" dirty="0" smtClean="0">
                <a:effectLst>
                  <a:outerShdw blurRad="38100" dist="38100" dir="2700000" algn="tl">
                    <a:srgbClr val="000000">
                      <a:alpha val="43137"/>
                    </a:srgbClr>
                  </a:outerShdw>
                </a:effectLst>
              </a:rPr>
              <a:t>tzv. </a:t>
            </a:r>
            <a:r>
              <a:rPr lang="cs-CZ" sz="2000" i="1" dirty="0" err="1" smtClean="0">
                <a:effectLst>
                  <a:outerShdw blurRad="38100" dist="38100" dir="2700000" algn="tl">
                    <a:srgbClr val="000000">
                      <a:alpha val="43137"/>
                    </a:srgbClr>
                  </a:outerShdw>
                </a:effectLst>
              </a:rPr>
              <a:t>holmesologů</a:t>
            </a:r>
            <a:r>
              <a:rPr lang="cs-CZ" sz="2000" dirty="0" smtClean="0"/>
              <a:t>, po celém světě.</a:t>
            </a:r>
          </a:p>
          <a:p>
            <a:pPr algn="just"/>
            <a:r>
              <a:rPr lang="cs-CZ" sz="2000" dirty="0" smtClean="0"/>
              <a:t>       </a:t>
            </a:r>
            <a:r>
              <a:rPr lang="cs-CZ" sz="2000" dirty="0" smtClean="0">
                <a:effectLst>
                  <a:outerShdw blurRad="38100" dist="38100" dir="2700000" algn="tl">
                    <a:srgbClr val="000000">
                      <a:alpha val="43137"/>
                    </a:srgbClr>
                  </a:outerShdw>
                </a:effectLst>
              </a:rPr>
              <a:t>Sherlock Holmes </a:t>
            </a:r>
            <a:r>
              <a:rPr lang="cs-CZ" sz="2000" dirty="0" smtClean="0"/>
              <a:t>bydlel na adrese </a:t>
            </a:r>
            <a:r>
              <a:rPr lang="cs-CZ" sz="2000" dirty="0" smtClean="0">
                <a:effectLst>
                  <a:outerShdw blurRad="38100" dist="38100" dir="2700000" algn="tl">
                    <a:srgbClr val="000000">
                      <a:alpha val="43137"/>
                    </a:srgbClr>
                  </a:outerShdw>
                </a:effectLst>
              </a:rPr>
              <a:t>Baker Street 221b v Londýně </a:t>
            </a:r>
            <a:r>
              <a:rPr lang="cs-CZ" sz="2000" dirty="0" smtClean="0"/>
              <a:t>v podnájmu u paní </a:t>
            </a:r>
            <a:r>
              <a:rPr lang="cs-CZ" sz="2000" dirty="0" smtClean="0">
                <a:effectLst>
                  <a:outerShdw blurRad="38100" dist="38100" dir="2700000" algn="tl">
                    <a:srgbClr val="000000">
                      <a:alpha val="43137"/>
                    </a:srgbClr>
                  </a:outerShdw>
                </a:effectLst>
              </a:rPr>
              <a:t>Hudsonové.</a:t>
            </a:r>
            <a:r>
              <a:rPr lang="cs-CZ" sz="2000" dirty="0" smtClean="0"/>
              <a:t> Dnes je zde zřízeno </a:t>
            </a:r>
            <a:r>
              <a:rPr lang="cs-CZ" sz="2000" dirty="0" smtClean="0">
                <a:effectLst>
                  <a:outerShdw blurRad="38100" dist="38100" dir="2700000" algn="tl">
                    <a:srgbClr val="000000">
                      <a:alpha val="43137"/>
                    </a:srgbClr>
                  </a:outerShdw>
                </a:effectLst>
              </a:rPr>
              <a:t>muzeum Sherlocka Holmese</a:t>
            </a:r>
            <a:r>
              <a:rPr lang="cs-CZ" sz="2000" dirty="0" smtClean="0"/>
              <a:t>. Zápisky o 56 vybraných případech pořídil jeho největší přítel a spolupracovník </a:t>
            </a:r>
            <a:r>
              <a:rPr lang="cs-CZ" sz="2000" dirty="0" smtClean="0">
                <a:effectLst>
                  <a:outerShdw blurRad="38100" dist="38100" dir="2700000" algn="tl">
                    <a:srgbClr val="000000">
                      <a:alpha val="43137"/>
                    </a:srgbClr>
                  </a:outerShdw>
                </a:effectLst>
              </a:rPr>
              <a:t>doktor John </a:t>
            </a:r>
            <a:r>
              <a:rPr lang="cs-CZ" sz="2000" dirty="0" err="1" smtClean="0">
                <a:effectLst>
                  <a:outerShdw blurRad="38100" dist="38100" dir="2700000" algn="tl">
                    <a:srgbClr val="000000">
                      <a:alpha val="43137"/>
                    </a:srgbClr>
                  </a:outerShdw>
                </a:effectLst>
              </a:rPr>
              <a:t>Watson</a:t>
            </a:r>
            <a:r>
              <a:rPr lang="cs-CZ" sz="2000" dirty="0" smtClean="0"/>
              <a:t>, </a:t>
            </a:r>
            <a:r>
              <a:rPr lang="cs-CZ" sz="2000" dirty="0" smtClean="0">
                <a:effectLst>
                  <a:outerShdw blurRad="38100" dist="38100" dir="2700000" algn="tl">
                    <a:srgbClr val="000000">
                      <a:alpha val="43137"/>
                    </a:srgbClr>
                  </a:outerShdw>
                </a:effectLst>
              </a:rPr>
              <a:t>2 případy popsal detektiv sám a 2 jsou psány ve 3. osobě</a:t>
            </a:r>
            <a:r>
              <a:rPr lang="cs-CZ" sz="2000" dirty="0" smtClean="0"/>
              <a:t>. Jedná se však jen o nepatrný zlomek, neboť celkový </a:t>
            </a:r>
            <a:r>
              <a:rPr lang="cs-CZ" sz="2000" dirty="0" smtClean="0">
                <a:effectLst>
                  <a:outerShdw blurRad="38100" dist="38100" dir="2700000" algn="tl">
                    <a:srgbClr val="000000">
                      <a:alpha val="43137"/>
                    </a:srgbClr>
                  </a:outerShdw>
                </a:effectLst>
              </a:rPr>
              <a:t>počet Holmesových případů přesahuje 2000.</a:t>
            </a:r>
            <a:r>
              <a:rPr lang="cs-CZ" sz="2000" dirty="0" smtClean="0"/>
              <a:t> Měl bratra Mycrofta, který byl o 7 let starší. Holmes nebyl nikdy ženatý. Jeho největší zálibou bylo </a:t>
            </a:r>
            <a:r>
              <a:rPr lang="cs-CZ" sz="2000" dirty="0" smtClean="0">
                <a:effectLst>
                  <a:outerShdw blurRad="38100" dist="38100" dir="2700000" algn="tl">
                    <a:srgbClr val="000000">
                      <a:alpha val="43137"/>
                    </a:srgbClr>
                  </a:outerShdw>
                </a:effectLst>
              </a:rPr>
              <a:t>kouření dýmky a hra na housle</a:t>
            </a:r>
            <a:r>
              <a:rPr lang="cs-CZ" sz="2000" dirty="0" smtClean="0"/>
              <a:t>. Dalšími </a:t>
            </a:r>
            <a:r>
              <a:rPr lang="cs-CZ" sz="2000" dirty="0" smtClean="0">
                <a:effectLst>
                  <a:outerShdw blurRad="38100" dist="38100" dir="2700000" algn="tl">
                    <a:srgbClr val="000000">
                      <a:alpha val="43137"/>
                    </a:srgbClr>
                  </a:outerShdw>
                </a:effectLst>
              </a:rPr>
              <a:t>atributy</a:t>
            </a:r>
            <a:r>
              <a:rPr lang="cs-CZ" sz="2000" dirty="0" smtClean="0"/>
              <a:t> byly </a:t>
            </a:r>
            <a:r>
              <a:rPr lang="cs-CZ" sz="2000" dirty="0" smtClean="0">
                <a:effectLst>
                  <a:outerShdw blurRad="38100" dist="38100" dir="2700000" algn="tl">
                    <a:srgbClr val="000000">
                      <a:alpha val="43137"/>
                    </a:srgbClr>
                  </a:outerShdw>
                </a:effectLst>
              </a:rPr>
              <a:t>lupa, kostkovaná čepice a chemické pokusy</a:t>
            </a:r>
            <a:r>
              <a:rPr lang="cs-CZ" sz="2000" dirty="0" smtClean="0"/>
              <a:t>.</a:t>
            </a:r>
          </a:p>
          <a:p>
            <a:r>
              <a:rPr lang="cs-CZ" i="1" dirty="0" smtClean="0"/>
              <a:t>                                          (Upraveno podle </a:t>
            </a:r>
            <a:r>
              <a:rPr lang="cs-CZ" i="1" dirty="0" smtClean="0">
                <a:hlinkClick r:id="rId2"/>
              </a:rPr>
              <a:t>http://cs.wikipedia.org/wiki/Sherlock_Holmes</a:t>
            </a:r>
            <a:r>
              <a:rPr lang="cs-CZ" i="1" dirty="0" smtClean="0"/>
              <a:t>)</a:t>
            </a:r>
          </a:p>
          <a:p>
            <a:endParaRPr lang="cs-CZ" sz="2400" dirty="0" smtClean="0"/>
          </a:p>
        </p:txBody>
      </p:sp>
      <p:sp>
        <p:nvSpPr>
          <p:cNvPr id="5" name="Nadpis 1"/>
          <p:cNvSpPr>
            <a:spLocks noGrp="1"/>
          </p:cNvSpPr>
          <p:nvPr>
            <p:ph type="title"/>
          </p:nvPr>
        </p:nvSpPr>
        <p:spPr>
          <a:xfrm>
            <a:off x="357158" y="142852"/>
            <a:ext cx="2928958" cy="642942"/>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a:normAutofit fontScale="90000"/>
          </a:bodyPr>
          <a:lstStyle/>
          <a:p>
            <a:pPr algn="ctr"/>
            <a:r>
              <a:rPr lang="cs-CZ" sz="4000" b="1" dirty="0" smtClean="0">
                <a:latin typeface="Monotype Corsiva" pitchFamily="66" charset="0"/>
              </a:rPr>
              <a:t>Výchozí text 3</a:t>
            </a:r>
            <a:endParaRPr lang="cs-CZ" sz="4000" b="1" dirty="0">
              <a:solidFill>
                <a:schemeClr val="tx1"/>
              </a:solidFill>
              <a:latin typeface="Monotype Corsiva" pitchFamily="66" charset="0"/>
            </a:endParaRPr>
          </a:p>
        </p:txBody>
      </p:sp>
      <p:sp>
        <p:nvSpPr>
          <p:cNvPr id="6" name="Nadpis 1"/>
          <p:cNvSpPr txBox="1">
            <a:spLocks/>
          </p:cNvSpPr>
          <p:nvPr/>
        </p:nvSpPr>
        <p:spPr>
          <a:xfrm>
            <a:off x="4357686" y="214290"/>
            <a:ext cx="4214842" cy="642942"/>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vert="horz" lIns="91440" tIns="45720" rIns="91440" bIns="45720" rtlCol="0" anchor="ctr">
            <a:normAutofit fontScale="97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40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Sherlock  Holmes</a:t>
            </a:r>
            <a:endParaRPr kumimoji="0" lang="cs-CZ" sz="4000" b="1" i="0" u="none" strike="noStrike" kern="1200" cap="none" spc="0" normalizeH="0" baseline="0" noProof="0" dirty="0">
              <a:ln>
                <a:noFill/>
              </a:ln>
              <a:solidFill>
                <a:srgbClr val="C00000"/>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txBox="1">
            <a:spLocks/>
          </p:cNvSpPr>
          <p:nvPr/>
        </p:nvSpPr>
        <p:spPr>
          <a:xfrm>
            <a:off x="4143372" y="214290"/>
            <a:ext cx="4500594" cy="642942"/>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p:spPr>
        <p:txBody>
          <a:bodyPr vert="horz" lIns="91440" tIns="45720" rIns="91440" bIns="45720" rtlCol="0" anchor="ctr">
            <a:normAutofit fontScale="97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4000" b="1" i="0" u="none" strike="noStrike" kern="1200" cap="none" spc="0" normalizeH="0" baseline="0" noProof="0" dirty="0" smtClean="0">
                <a:ln>
                  <a:noFill/>
                </a:ln>
                <a:solidFill>
                  <a:schemeClr val="tx1"/>
                </a:solidFill>
                <a:effectLst/>
                <a:uLnTx/>
                <a:uFillTx/>
                <a:latin typeface="Monotype Corsiva" pitchFamily="66" charset="0"/>
                <a:ea typeface="+mj-ea"/>
                <a:cs typeface="+mj-cs"/>
              </a:rPr>
              <a:t>Urči správně </a:t>
            </a:r>
            <a:r>
              <a:rPr kumimoji="0" lang="cs-CZ" sz="4000" b="1" i="0" u="none" strike="noStrike" kern="1200" cap="none" spc="0" normalizeH="0" baseline="0" noProof="0" dirty="0" smtClean="0">
                <a:ln>
                  <a:noFill/>
                </a:ln>
                <a:solidFill>
                  <a:srgbClr val="C00000"/>
                </a:solidFill>
                <a:effectLst/>
                <a:uLnTx/>
                <a:uFillTx/>
                <a:latin typeface="Monotype Corsiva" pitchFamily="66" charset="0"/>
                <a:ea typeface="+mj-ea"/>
                <a:cs typeface="+mj-cs"/>
              </a:rPr>
              <a:t>dle textu 3</a:t>
            </a:r>
            <a:endParaRPr kumimoji="0" lang="cs-CZ" sz="4000" b="1" i="0" u="none" strike="noStrike" kern="1200" cap="none" spc="0" normalizeH="0" baseline="0" noProof="0" dirty="0">
              <a:ln>
                <a:noFill/>
              </a:ln>
              <a:solidFill>
                <a:srgbClr val="C00000"/>
              </a:solidFill>
              <a:effectLst/>
              <a:uLnTx/>
              <a:uFillTx/>
              <a:latin typeface="Monotype Corsiva" pitchFamily="66" charset="0"/>
              <a:ea typeface="+mj-ea"/>
              <a:cs typeface="+mj-cs"/>
            </a:endParaRPr>
          </a:p>
        </p:txBody>
      </p:sp>
      <p:sp>
        <p:nvSpPr>
          <p:cNvPr id="5" name="TextovéPole 4"/>
          <p:cNvSpPr txBox="1"/>
          <p:nvPr/>
        </p:nvSpPr>
        <p:spPr>
          <a:xfrm>
            <a:off x="785786" y="1214422"/>
            <a:ext cx="7643866" cy="5262979"/>
          </a:xfrm>
          <a:prstGeom prst="rect">
            <a:avLst/>
          </a:prstGeom>
          <a:gradFill>
            <a:gsLst>
              <a:gs pos="0">
                <a:schemeClr val="bg1">
                  <a:lumMod val="65000"/>
                </a:schemeClr>
              </a:gs>
              <a:gs pos="50000">
                <a:schemeClr val="bg1"/>
              </a:gs>
              <a:gs pos="100000">
                <a:schemeClr val="bg1">
                  <a:lumMod val="75000"/>
                </a:schemeClr>
              </a:gs>
            </a:gsLst>
            <a:lin ang="4200000" scaled="0"/>
          </a:gradFill>
          <a:ln w="38100">
            <a:solidFill>
              <a:schemeClr val="tx1"/>
            </a:solidFill>
          </a:ln>
          <a:effectLst>
            <a:outerShdw blurRad="50800" dist="50800" dir="2280000" algn="ctr" rotWithShape="0">
              <a:srgbClr val="000000">
                <a:alpha val="43137"/>
              </a:srgbClr>
            </a:outerShdw>
          </a:effectLst>
        </p:spPr>
        <p:txBody>
          <a:bodyPr wrap="square" rtlCol="0">
            <a:spAutoFit/>
          </a:bodyPr>
          <a:lstStyle/>
          <a:p>
            <a:pPr algn="just"/>
            <a:endParaRPr lang="cs-CZ" sz="2400" dirty="0" smtClean="0">
              <a:effectLst>
                <a:outerShdw blurRad="38100" dist="38100" dir="2700000" algn="tl">
                  <a:srgbClr val="000000">
                    <a:alpha val="43137"/>
                  </a:srgbClr>
                </a:outerShdw>
              </a:effectLst>
            </a:endParaRPr>
          </a:p>
          <a:p>
            <a:pPr algn="just"/>
            <a:r>
              <a:rPr lang="cs-CZ" sz="2400" dirty="0" smtClean="0">
                <a:effectLst>
                  <a:outerShdw blurRad="38100" dist="38100" dir="2700000" algn="tl">
                    <a:srgbClr val="000000">
                      <a:alpha val="43137"/>
                    </a:srgbClr>
                  </a:outerShdw>
                </a:effectLst>
              </a:rPr>
              <a:t>1. Celé </a:t>
            </a:r>
            <a:r>
              <a:rPr lang="cs-CZ" sz="2400" u="sng" dirty="0" smtClean="0">
                <a:effectLst>
                  <a:outerShdw blurRad="38100" dist="38100" dir="2700000" algn="tl">
                    <a:srgbClr val="000000">
                      <a:alpha val="43137"/>
                    </a:srgbClr>
                  </a:outerShdw>
                </a:effectLst>
              </a:rPr>
              <a:t>dílo A. C. Doyla </a:t>
            </a:r>
            <a:r>
              <a:rPr lang="cs-CZ" sz="2400" dirty="0" smtClean="0">
                <a:effectLst>
                  <a:outerShdw blurRad="38100" dist="38100" dir="2700000" algn="tl">
                    <a:srgbClr val="000000">
                      <a:alpha val="43137"/>
                    </a:srgbClr>
                  </a:outerShdw>
                </a:effectLst>
              </a:rPr>
              <a:t>o slavném detektivovi </a:t>
            </a:r>
            <a:r>
              <a:rPr lang="cs-CZ" sz="2400" u="sng" dirty="0" smtClean="0">
                <a:effectLst>
                  <a:outerShdw blurRad="38100" dist="38100" dir="2700000" algn="tl">
                    <a:srgbClr val="000000">
                      <a:alpha val="43137"/>
                    </a:srgbClr>
                  </a:outerShdw>
                </a:effectLst>
              </a:rPr>
              <a:t>obsahuje</a:t>
            </a:r>
            <a:r>
              <a:rPr lang="cs-CZ" sz="2400" dirty="0" smtClean="0">
                <a:effectLst>
                  <a:outerShdw blurRad="38100" dist="38100" dir="2700000" algn="tl">
                    <a:srgbClr val="000000">
                      <a:alpha val="43137"/>
                    </a:srgbClr>
                  </a:outerShdw>
                </a:effectLst>
              </a:rPr>
              <a:t>:</a:t>
            </a:r>
          </a:p>
          <a:p>
            <a:pPr marL="514350" indent="-514350" algn="just"/>
            <a:r>
              <a:rPr lang="cs-CZ" sz="2400" dirty="0" smtClean="0">
                <a:effectLst>
                  <a:outerShdw blurRad="38100" dist="38100" dir="2700000" algn="tl">
                    <a:srgbClr val="000000">
                      <a:alpha val="43137"/>
                    </a:srgbClr>
                  </a:outerShdw>
                </a:effectLst>
              </a:rPr>
              <a:t>a) 3 romány a 6 povídek  b) 6 románů a 57 povídek</a:t>
            </a:r>
          </a:p>
          <a:p>
            <a:pPr marL="514350" indent="-514350" algn="just"/>
            <a:r>
              <a:rPr lang="cs-CZ" sz="2400" dirty="0" smtClean="0">
                <a:effectLst>
                  <a:outerShdw blurRad="38100" dist="38100" dir="2700000" algn="tl">
                    <a:srgbClr val="000000">
                      <a:alpha val="43137"/>
                    </a:srgbClr>
                  </a:outerShdw>
                </a:effectLst>
              </a:rPr>
              <a:t>c) 4 romány a 56 povídek  d) 3 romány a 55 povídek</a:t>
            </a:r>
          </a:p>
          <a:p>
            <a:pPr marL="514350" indent="-514350" algn="just"/>
            <a:r>
              <a:rPr lang="cs-CZ" sz="2400" dirty="0" smtClean="0">
                <a:effectLst>
                  <a:outerShdw blurRad="38100" dist="38100" dir="2700000" algn="tl">
                    <a:srgbClr val="000000">
                      <a:alpha val="43137"/>
                    </a:srgbClr>
                  </a:outerShdw>
                </a:effectLst>
              </a:rPr>
              <a:t>2. Mezi </a:t>
            </a:r>
            <a:r>
              <a:rPr lang="cs-CZ" sz="2400" u="sng" dirty="0" smtClean="0">
                <a:effectLst>
                  <a:outerShdw blurRad="38100" dist="38100" dir="2700000" algn="tl">
                    <a:srgbClr val="000000">
                      <a:alpha val="43137"/>
                    </a:srgbClr>
                  </a:outerShdw>
                </a:effectLst>
              </a:rPr>
              <a:t>atributy</a:t>
            </a:r>
            <a:r>
              <a:rPr lang="cs-CZ" sz="2400" dirty="0" smtClean="0">
                <a:effectLst>
                  <a:outerShdw blurRad="38100" dist="38100" dir="2700000" algn="tl">
                    <a:srgbClr val="000000">
                      <a:alpha val="43137"/>
                    </a:srgbClr>
                  </a:outerShdw>
                </a:effectLst>
              </a:rPr>
              <a:t> Holmese </a:t>
            </a:r>
            <a:r>
              <a:rPr lang="cs-CZ" sz="2400" u="sng" dirty="0" smtClean="0">
                <a:effectLst>
                  <a:outerShdw blurRad="38100" dist="38100" dir="2700000" algn="tl">
                    <a:srgbClr val="000000">
                      <a:alpha val="43137"/>
                    </a:srgbClr>
                  </a:outerShdw>
                </a:effectLst>
              </a:rPr>
              <a:t>nepatří</a:t>
            </a:r>
            <a:r>
              <a:rPr lang="cs-CZ" sz="2400" dirty="0" smtClean="0">
                <a:effectLst>
                  <a:outerShdw blurRad="38100" dist="38100" dir="2700000" algn="tl">
                    <a:srgbClr val="000000">
                      <a:alpha val="43137"/>
                    </a:srgbClr>
                  </a:outerShdw>
                </a:effectLst>
              </a:rPr>
              <a:t>: a) chemické pokusy</a:t>
            </a:r>
          </a:p>
          <a:p>
            <a:pPr marL="514350" indent="-514350" algn="just"/>
            <a:r>
              <a:rPr lang="cs-CZ" sz="2400" dirty="0" smtClean="0">
                <a:effectLst>
                  <a:outerShdw blurRad="38100" dist="38100" dir="2700000" algn="tl">
                    <a:srgbClr val="000000">
                      <a:alpha val="43137"/>
                    </a:srgbClr>
                  </a:outerShdw>
                </a:effectLst>
              </a:rPr>
              <a:t>b) hra na klavír  c) kouření dýmky  d) kostkovaná čepice</a:t>
            </a:r>
          </a:p>
          <a:p>
            <a:pPr marL="514350" indent="-514350" algn="just"/>
            <a:r>
              <a:rPr lang="cs-CZ" sz="2400" dirty="0" smtClean="0">
                <a:effectLst>
                  <a:outerShdw blurRad="38100" dist="38100" dir="2700000" algn="tl">
                    <a:srgbClr val="000000">
                      <a:alpha val="43137"/>
                    </a:srgbClr>
                  </a:outerShdw>
                </a:effectLst>
              </a:rPr>
              <a:t>3. Detektiv </a:t>
            </a:r>
            <a:r>
              <a:rPr lang="cs-CZ" sz="2400" u="sng" dirty="0" smtClean="0">
                <a:effectLst>
                  <a:outerShdw blurRad="38100" dist="38100" dir="2700000" algn="tl">
                    <a:srgbClr val="000000">
                      <a:alpha val="43137"/>
                    </a:srgbClr>
                  </a:outerShdw>
                </a:effectLst>
              </a:rPr>
              <a:t>bydlel na adrese Baker Street </a:t>
            </a:r>
            <a:r>
              <a:rPr lang="cs-CZ" sz="2400" dirty="0" smtClean="0">
                <a:effectLst>
                  <a:outerShdw blurRad="38100" dist="38100" dir="2700000" algn="tl">
                    <a:srgbClr val="000000">
                      <a:alpha val="43137"/>
                    </a:srgbClr>
                  </a:outerShdw>
                </a:effectLst>
              </a:rPr>
              <a:t>v podnájmu u:</a:t>
            </a:r>
          </a:p>
          <a:p>
            <a:pPr marL="514350" indent="-514350" algn="just"/>
            <a:r>
              <a:rPr lang="cs-CZ" sz="2400" dirty="0" smtClean="0">
                <a:effectLst>
                  <a:outerShdw blurRad="38100" dist="38100" dir="2700000" algn="tl">
                    <a:srgbClr val="000000">
                      <a:alpha val="43137"/>
                    </a:srgbClr>
                  </a:outerShdw>
                </a:effectLst>
              </a:rPr>
              <a:t>a) paní Hudsonové b) doktora Watsona c) pana Mycrofta</a:t>
            </a:r>
          </a:p>
          <a:p>
            <a:pPr marL="514350" indent="-514350" algn="just"/>
            <a:r>
              <a:rPr lang="cs-CZ" sz="2400" dirty="0" smtClean="0">
                <a:effectLst>
                  <a:outerShdw blurRad="38100" dist="38100" dir="2700000" algn="tl">
                    <a:srgbClr val="000000">
                      <a:alpha val="43137"/>
                    </a:srgbClr>
                  </a:outerShdw>
                </a:effectLst>
              </a:rPr>
              <a:t>4. </a:t>
            </a:r>
            <a:r>
              <a:rPr lang="cs-CZ" sz="2400" u="sng" dirty="0" smtClean="0">
                <a:effectLst>
                  <a:outerShdw blurRad="38100" dist="38100" dir="2700000" algn="tl">
                    <a:srgbClr val="000000">
                      <a:alpha val="43137"/>
                    </a:srgbClr>
                  </a:outerShdw>
                </a:effectLst>
              </a:rPr>
              <a:t>Počet Holmesových případů </a:t>
            </a:r>
            <a:r>
              <a:rPr lang="cs-CZ" sz="2400" dirty="0" smtClean="0">
                <a:effectLst>
                  <a:outerShdw blurRad="38100" dist="38100" dir="2700000" algn="tl">
                    <a:srgbClr val="000000">
                      <a:alpha val="43137"/>
                    </a:srgbClr>
                  </a:outerShdw>
                </a:effectLst>
              </a:rPr>
              <a:t>přesahuje číslo: </a:t>
            </a:r>
          </a:p>
          <a:p>
            <a:pPr marL="514350" indent="-514350" algn="just"/>
            <a:r>
              <a:rPr lang="cs-CZ" sz="2400" dirty="0" smtClean="0">
                <a:effectLst>
                  <a:outerShdw blurRad="38100" dist="38100" dir="2700000" algn="tl">
                    <a:srgbClr val="000000">
                      <a:alpha val="43137"/>
                    </a:srgbClr>
                  </a:outerShdw>
                </a:effectLst>
              </a:rPr>
              <a:t>a)  800  b) 1000  c) 1500  d) 2000  e) 2500  f) 3000</a:t>
            </a:r>
          </a:p>
          <a:p>
            <a:pPr marL="514350" indent="-514350" algn="just"/>
            <a:r>
              <a:rPr lang="cs-CZ" sz="2400" dirty="0" smtClean="0">
                <a:effectLst>
                  <a:outerShdw blurRad="38100" dist="38100" dir="2700000" algn="tl">
                    <a:srgbClr val="000000">
                      <a:alpha val="43137"/>
                    </a:srgbClr>
                  </a:outerShdw>
                </a:effectLst>
              </a:rPr>
              <a:t>5. Kolik detektivních </a:t>
            </a:r>
            <a:r>
              <a:rPr lang="cs-CZ" sz="2400" u="sng" dirty="0" smtClean="0">
                <a:effectLst>
                  <a:outerShdw blurRad="38100" dist="38100" dir="2700000" algn="tl">
                    <a:srgbClr val="000000">
                      <a:alpha val="43137"/>
                    </a:srgbClr>
                  </a:outerShdw>
                </a:effectLst>
              </a:rPr>
              <a:t>případů</a:t>
            </a:r>
            <a:r>
              <a:rPr lang="cs-CZ" sz="2400" dirty="0" smtClean="0">
                <a:effectLst>
                  <a:outerShdw blurRad="38100" dist="38100" dir="2700000" algn="tl">
                    <a:srgbClr val="000000">
                      <a:alpha val="43137"/>
                    </a:srgbClr>
                  </a:outerShdw>
                </a:effectLst>
              </a:rPr>
              <a:t> popsal </a:t>
            </a:r>
            <a:r>
              <a:rPr lang="cs-CZ" sz="2400" u="sng" dirty="0" smtClean="0">
                <a:effectLst>
                  <a:outerShdw blurRad="38100" dist="38100" dir="2700000" algn="tl">
                    <a:srgbClr val="000000">
                      <a:alpha val="43137"/>
                    </a:srgbClr>
                  </a:outerShdw>
                </a:effectLst>
              </a:rPr>
              <a:t>detektiv </a:t>
            </a:r>
            <a:r>
              <a:rPr lang="cs-CZ" sz="2400" dirty="0" smtClean="0">
                <a:effectLst>
                  <a:outerShdw blurRad="38100" dist="38100" dir="2700000" algn="tl">
                    <a:srgbClr val="000000">
                      <a:alpha val="43137"/>
                    </a:srgbClr>
                  </a:outerShdw>
                </a:effectLst>
              </a:rPr>
              <a:t>sám?</a:t>
            </a:r>
          </a:p>
          <a:p>
            <a:pPr marL="514350" indent="-514350" algn="just"/>
            <a:r>
              <a:rPr lang="cs-CZ" sz="2400" dirty="0" smtClean="0">
                <a:effectLst>
                  <a:outerShdw blurRad="38100" dist="38100" dir="2700000" algn="tl">
                    <a:srgbClr val="000000">
                      <a:alpha val="43137"/>
                    </a:srgbClr>
                  </a:outerShdw>
                </a:effectLst>
              </a:rPr>
              <a:t> </a:t>
            </a:r>
          </a:p>
          <a:p>
            <a:pPr marL="514350" indent="-514350" algn="just"/>
            <a:endParaRPr lang="cs-CZ" sz="2800" dirty="0" smtClean="0">
              <a:effectLst>
                <a:outerShdw blurRad="38100" dist="38100" dir="2700000" algn="tl">
                  <a:srgbClr val="000000">
                    <a:alpha val="43137"/>
                  </a:srgbClr>
                </a:outerShdw>
              </a:effectLst>
            </a:endParaRPr>
          </a:p>
          <a:p>
            <a:pPr algn="just"/>
            <a:endParaRPr lang="cs-CZ" sz="2000" dirty="0" smtClean="0"/>
          </a:p>
        </p:txBody>
      </p:sp>
      <p:sp>
        <p:nvSpPr>
          <p:cNvPr id="6" name="Obdélník 5"/>
          <p:cNvSpPr/>
          <p:nvPr/>
        </p:nvSpPr>
        <p:spPr>
          <a:xfrm>
            <a:off x="3714744" y="5500702"/>
            <a:ext cx="429316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4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1c-2b-3a-4d-5b </a:t>
            </a:r>
            <a:endParaRPr lang="cs-CZ" sz="4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285720" y="3929066"/>
            <a:ext cx="8143932" cy="2643206"/>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720000" algn="ctr" rotWithShape="0">
              <a:srgbClr val="000000">
                <a:alpha val="43137"/>
              </a:srgbClr>
            </a:outerShdw>
          </a:effectLst>
        </p:spPr>
        <p:txBody>
          <a:bodyPr>
            <a:normAutofit/>
          </a:bodyPr>
          <a:lstStyle/>
          <a:p>
            <a:pPr algn="l"/>
            <a:r>
              <a:rPr lang="cs-CZ" sz="3200" b="1" dirty="0" smtClean="0">
                <a:solidFill>
                  <a:srgbClr val="C00000"/>
                </a:solidFill>
                <a:latin typeface="Monotype Corsiva" pitchFamily="66" charset="0"/>
                <a:hlinkClick r:id="rId2"/>
              </a:rPr>
              <a:t>http://www.</a:t>
            </a:r>
            <a:r>
              <a:rPr lang="cs-CZ" sz="3200" b="1" dirty="0" err="1" smtClean="0">
                <a:solidFill>
                  <a:srgbClr val="C00000"/>
                </a:solidFill>
                <a:latin typeface="Monotype Corsiva" pitchFamily="66" charset="0"/>
                <a:hlinkClick r:id="rId2"/>
              </a:rPr>
              <a:t>youtube.com</a:t>
            </a:r>
            <a:r>
              <a:rPr lang="cs-CZ" sz="3200" b="1" dirty="0" smtClean="0">
                <a:solidFill>
                  <a:srgbClr val="C00000"/>
                </a:solidFill>
                <a:latin typeface="Monotype Corsiva" pitchFamily="66" charset="0"/>
                <a:hlinkClick r:id="rId2"/>
              </a:rPr>
              <a:t>/</a:t>
            </a:r>
            <a:r>
              <a:rPr lang="cs-CZ" sz="3200" b="1" dirty="0" err="1" smtClean="0">
                <a:solidFill>
                  <a:srgbClr val="C00000"/>
                </a:solidFill>
                <a:latin typeface="Monotype Corsiva" pitchFamily="66" charset="0"/>
                <a:hlinkClick r:id="rId2"/>
              </a:rPr>
              <a:t>watch</a:t>
            </a:r>
            <a:r>
              <a:rPr lang="cs-CZ" sz="3200" b="1" dirty="0" smtClean="0">
                <a:solidFill>
                  <a:srgbClr val="C00000"/>
                </a:solidFill>
                <a:latin typeface="Monotype Corsiva" pitchFamily="66" charset="0"/>
                <a:hlinkClick r:id="rId2"/>
              </a:rPr>
              <a:t>?v=9UcR9iKArd0</a:t>
            </a:r>
            <a:r>
              <a:rPr lang="cs-CZ" sz="3200" b="1" dirty="0" smtClean="0">
                <a:solidFill>
                  <a:srgbClr val="C00000"/>
                </a:solidFill>
                <a:latin typeface="Monotype Corsiva" pitchFamily="66" charset="0"/>
              </a:rPr>
              <a:t/>
            </a:r>
            <a:br>
              <a:rPr lang="cs-CZ" sz="3200" b="1" dirty="0" smtClean="0">
                <a:solidFill>
                  <a:srgbClr val="C00000"/>
                </a:solidFill>
                <a:latin typeface="Monotype Corsiva" pitchFamily="66" charset="0"/>
              </a:rPr>
            </a:br>
            <a:r>
              <a:rPr lang="cs-CZ" sz="3200" b="1" dirty="0" smtClean="0">
                <a:latin typeface="Monotype Corsiva" pitchFamily="66" charset="0"/>
              </a:rPr>
              <a:t>A Jak se vám líbí nejnovější  </a:t>
            </a:r>
            <a:r>
              <a:rPr lang="cs-CZ" sz="3200" b="1" dirty="0" smtClean="0">
                <a:solidFill>
                  <a:srgbClr val="C00000"/>
                </a:solidFill>
                <a:latin typeface="Monotype Corsiva" pitchFamily="66" charset="0"/>
              </a:rPr>
              <a:t>podoba slavné dvojice </a:t>
            </a:r>
            <a:r>
              <a:rPr lang="cs-CZ" sz="3200" b="1" dirty="0" smtClean="0">
                <a:latin typeface="Monotype Corsiva" pitchFamily="66" charset="0"/>
              </a:rPr>
              <a:t>vytvořená  stanicí BBC? </a:t>
            </a:r>
            <a:br>
              <a:rPr lang="cs-CZ" sz="3200" b="1" dirty="0" smtClean="0">
                <a:latin typeface="Monotype Corsiva" pitchFamily="66" charset="0"/>
              </a:rPr>
            </a:br>
            <a:r>
              <a:rPr lang="cs-CZ" sz="3200" b="1" dirty="0" smtClean="0">
                <a:latin typeface="Monotype Corsiva" pitchFamily="66" charset="0"/>
              </a:rPr>
              <a:t> B Odpovídá  </a:t>
            </a:r>
            <a:r>
              <a:rPr lang="cs-CZ" sz="3200" b="1" dirty="0" smtClean="0">
                <a:solidFill>
                  <a:srgbClr val="C00000"/>
                </a:solidFill>
                <a:latin typeface="Monotype Corsiva" pitchFamily="66" charset="0"/>
              </a:rPr>
              <a:t>popis</a:t>
            </a:r>
            <a:r>
              <a:rPr lang="cs-CZ" sz="3200" b="1" dirty="0" smtClean="0">
                <a:latin typeface="Monotype Corsiva" pitchFamily="66" charset="0"/>
              </a:rPr>
              <a:t> i </a:t>
            </a:r>
            <a:r>
              <a:rPr lang="cs-CZ" sz="3200" b="1" dirty="0" smtClean="0">
                <a:solidFill>
                  <a:srgbClr val="C00000"/>
                </a:solidFill>
                <a:latin typeface="Monotype Corsiva" pitchFamily="66" charset="0"/>
              </a:rPr>
              <a:t>charakteristika </a:t>
            </a:r>
            <a:r>
              <a:rPr lang="cs-CZ" sz="3200" b="1" dirty="0" smtClean="0">
                <a:latin typeface="Monotype Corsiva" pitchFamily="66" charset="0"/>
              </a:rPr>
              <a:t>hrdinů knižní podobě? </a:t>
            </a:r>
            <a:endParaRPr lang="cs-CZ" sz="2800" b="1" dirty="0">
              <a:latin typeface="Monotype Corsiva" pitchFamily="66" charset="0"/>
            </a:endParaRPr>
          </a:p>
        </p:txBody>
      </p:sp>
      <p:sp>
        <p:nvSpPr>
          <p:cNvPr id="5" name="Nadpis 1"/>
          <p:cNvSpPr txBox="1">
            <a:spLocks/>
          </p:cNvSpPr>
          <p:nvPr/>
        </p:nvSpPr>
        <p:spPr>
          <a:xfrm>
            <a:off x="2143108" y="642918"/>
            <a:ext cx="6715172" cy="1143008"/>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720000" algn="ctr" rotWithShape="0">
              <a:srgbClr val="000000">
                <a:alpha val="43137"/>
              </a:srgbClr>
            </a:outerShdw>
          </a:effectLst>
        </p:spPr>
        <p:txBody>
          <a:bodyPr vert="horz" lIns="91440" tIns="45720" rIns="91440" bIns="45720" rtlCol="0" anchor="ctr">
            <a:normAutofit fontScale="92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4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Seriál  BBC Sherlock</a:t>
            </a:r>
            <a:r>
              <a:rPr kumimoji="0" lang="cs-CZ" sz="44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 </a:t>
            </a:r>
            <a:r>
              <a:rPr kumimoji="0" lang="cs-CZ" sz="4400" b="1" i="0" u="none" strike="noStrike" kern="1200" cap="none" spc="0" normalizeH="0" noProof="0" dirty="0" smtClean="0">
                <a:ln>
                  <a:noFill/>
                </a:ln>
                <a:solidFill>
                  <a:schemeClr val="tx1"/>
                </a:solidFill>
                <a:effectLst/>
                <a:uLnTx/>
                <a:uFillTx/>
                <a:latin typeface="Monotype Corsiva" pitchFamily="66" charset="0"/>
                <a:ea typeface="+mj-ea"/>
                <a:cs typeface="+mj-cs"/>
              </a:rPr>
              <a:t>– video</a:t>
            </a:r>
          </a:p>
          <a:p>
            <a:pPr marL="0" marR="0" lvl="0" indent="0" algn="ctr" defTabSz="914400" rtl="0" eaLnBrk="1" fontAlgn="auto" latinLnBrk="0" hangingPunct="1">
              <a:lnSpc>
                <a:spcPct val="100000"/>
              </a:lnSpc>
              <a:spcBef>
                <a:spcPct val="0"/>
              </a:spcBef>
              <a:spcAft>
                <a:spcPts val="0"/>
              </a:spcAft>
              <a:buClrTx/>
              <a:buSzTx/>
              <a:buFontTx/>
              <a:buNone/>
              <a:tabLst/>
              <a:defRPr/>
            </a:pPr>
            <a:r>
              <a:rPr lang="cs-CZ" sz="3500" b="1" dirty="0" smtClean="0">
                <a:latin typeface="Monotype Corsiva" pitchFamily="66" charset="0"/>
                <a:ea typeface="+mj-ea"/>
                <a:cs typeface="+mj-cs"/>
              </a:rPr>
              <a:t>Odpovězte na otázky.</a:t>
            </a:r>
            <a:r>
              <a:rPr kumimoji="0" lang="cs-CZ" sz="3500" b="1" i="0" u="none" strike="noStrike" kern="1200" cap="none" spc="0" normalizeH="0" noProof="0" dirty="0" smtClean="0">
                <a:ln>
                  <a:noFill/>
                </a:ln>
                <a:solidFill>
                  <a:schemeClr val="tx1"/>
                </a:solidFill>
                <a:effectLst/>
                <a:uLnTx/>
                <a:uFillTx/>
                <a:latin typeface="Monotype Corsiva" pitchFamily="66" charset="0"/>
                <a:ea typeface="+mj-ea"/>
                <a:cs typeface="+mj-cs"/>
              </a:rPr>
              <a:t> </a:t>
            </a:r>
            <a:endParaRPr kumimoji="0" lang="cs-CZ" sz="35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285720" y="3929066"/>
            <a:ext cx="8143932" cy="2643206"/>
          </a:xfr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720000" algn="ctr" rotWithShape="0">
              <a:srgbClr val="000000">
                <a:alpha val="43137"/>
              </a:srgbClr>
            </a:outerShdw>
          </a:effectLst>
        </p:spPr>
        <p:txBody>
          <a:bodyPr>
            <a:normAutofit fontScale="90000"/>
          </a:bodyPr>
          <a:lstStyle/>
          <a:p>
            <a:pPr algn="l"/>
            <a:r>
              <a:rPr lang="cs-CZ" sz="3200" b="1" dirty="0" smtClean="0">
                <a:solidFill>
                  <a:srgbClr val="C00000"/>
                </a:solidFill>
                <a:latin typeface="Monotype Corsiva" pitchFamily="66" charset="0"/>
                <a:hlinkClick r:id="rId2"/>
              </a:rPr>
              <a:t/>
            </a:r>
            <a:br>
              <a:rPr lang="cs-CZ" sz="3200" b="1" dirty="0" smtClean="0">
                <a:solidFill>
                  <a:srgbClr val="C00000"/>
                </a:solidFill>
                <a:latin typeface="Monotype Corsiva" pitchFamily="66" charset="0"/>
                <a:hlinkClick r:id="rId2"/>
              </a:rPr>
            </a:br>
            <a:r>
              <a:rPr lang="cs-CZ" sz="3200" b="1" dirty="0" smtClean="0">
                <a:solidFill>
                  <a:srgbClr val="C00000"/>
                </a:solidFill>
                <a:latin typeface="Monotype Corsiva" pitchFamily="66" charset="0"/>
                <a:hlinkClick r:id="rId2"/>
              </a:rPr>
              <a:t/>
            </a:r>
            <a:br>
              <a:rPr lang="cs-CZ" sz="3200" b="1" dirty="0" smtClean="0">
                <a:solidFill>
                  <a:srgbClr val="C00000"/>
                </a:solidFill>
                <a:latin typeface="Monotype Corsiva" pitchFamily="66" charset="0"/>
                <a:hlinkClick r:id="rId2"/>
              </a:rPr>
            </a:br>
            <a:r>
              <a:rPr lang="cs-CZ" sz="3200" b="1" dirty="0" smtClean="0">
                <a:solidFill>
                  <a:srgbClr val="C00000"/>
                </a:solidFill>
                <a:latin typeface="Monotype Corsiva" pitchFamily="66" charset="0"/>
                <a:hlinkClick r:id="rId2"/>
              </a:rPr>
              <a:t/>
            </a:r>
            <a:br>
              <a:rPr lang="cs-CZ" sz="3200" b="1" dirty="0" smtClean="0">
                <a:solidFill>
                  <a:srgbClr val="C00000"/>
                </a:solidFill>
                <a:latin typeface="Monotype Corsiva" pitchFamily="66" charset="0"/>
                <a:hlinkClick r:id="rId2"/>
              </a:rPr>
            </a:br>
            <a:r>
              <a:rPr lang="cs-CZ" sz="3200" b="1" dirty="0" smtClean="0">
                <a:solidFill>
                  <a:srgbClr val="C00000"/>
                </a:solidFill>
                <a:latin typeface="Monotype Corsiva" pitchFamily="66" charset="0"/>
                <a:hlinkClick r:id="rId2"/>
              </a:rPr>
              <a:t/>
            </a:r>
            <a:br>
              <a:rPr lang="cs-CZ" sz="3200" b="1" dirty="0" smtClean="0">
                <a:solidFill>
                  <a:srgbClr val="C00000"/>
                </a:solidFill>
                <a:latin typeface="Monotype Corsiva" pitchFamily="66" charset="0"/>
                <a:hlinkClick r:id="rId2"/>
              </a:rPr>
            </a:br>
            <a:r>
              <a:rPr lang="cs-CZ" sz="3200" b="1" dirty="0" smtClean="0">
                <a:solidFill>
                  <a:srgbClr val="C00000"/>
                </a:solidFill>
                <a:latin typeface="Monotype Corsiva" pitchFamily="66" charset="0"/>
                <a:hlinkClick r:id="rId2"/>
              </a:rPr>
              <a:t>http://www.</a:t>
            </a:r>
            <a:r>
              <a:rPr lang="cs-CZ" sz="3200" b="1" dirty="0" err="1" smtClean="0">
                <a:solidFill>
                  <a:srgbClr val="C00000"/>
                </a:solidFill>
                <a:latin typeface="Monotype Corsiva" pitchFamily="66" charset="0"/>
                <a:hlinkClick r:id="rId2"/>
              </a:rPr>
              <a:t>youtube.com</a:t>
            </a:r>
            <a:r>
              <a:rPr lang="cs-CZ" sz="3200" b="1" dirty="0" smtClean="0">
                <a:solidFill>
                  <a:srgbClr val="C00000"/>
                </a:solidFill>
                <a:latin typeface="Monotype Corsiva" pitchFamily="66" charset="0"/>
                <a:hlinkClick r:id="rId2"/>
              </a:rPr>
              <a:t>/</a:t>
            </a:r>
            <a:r>
              <a:rPr lang="cs-CZ" sz="3200" b="1" dirty="0" err="1" smtClean="0">
                <a:solidFill>
                  <a:srgbClr val="C00000"/>
                </a:solidFill>
                <a:latin typeface="Monotype Corsiva" pitchFamily="66" charset="0"/>
                <a:hlinkClick r:id="rId2"/>
              </a:rPr>
              <a:t>watch</a:t>
            </a:r>
            <a:r>
              <a:rPr lang="cs-CZ" sz="3200" b="1" dirty="0" smtClean="0">
                <a:solidFill>
                  <a:srgbClr val="C00000"/>
                </a:solidFill>
                <a:latin typeface="Monotype Corsiva" pitchFamily="66" charset="0"/>
                <a:hlinkClick r:id="rId2"/>
              </a:rPr>
              <a:t>?v=9UcR9iKArd0</a:t>
            </a:r>
            <a:r>
              <a:rPr lang="cs-CZ" sz="3200" b="1" dirty="0" smtClean="0">
                <a:solidFill>
                  <a:srgbClr val="C00000"/>
                </a:solidFill>
                <a:latin typeface="Monotype Corsiva" pitchFamily="66" charset="0"/>
              </a:rPr>
              <a:t/>
            </a:r>
            <a:br>
              <a:rPr lang="cs-CZ" sz="3200" b="1" dirty="0" smtClean="0">
                <a:solidFill>
                  <a:srgbClr val="C00000"/>
                </a:solidFill>
                <a:latin typeface="Monotype Corsiva" pitchFamily="66" charset="0"/>
              </a:rPr>
            </a:br>
            <a:r>
              <a:rPr lang="cs-CZ" sz="3200" b="1" dirty="0" smtClean="0">
                <a:latin typeface="Monotype Corsiva" pitchFamily="66" charset="0"/>
              </a:rPr>
              <a:t>a) Je velmi oblíbený. Individuální řešení. </a:t>
            </a:r>
            <a:br>
              <a:rPr lang="cs-CZ" sz="3200" b="1" dirty="0" smtClean="0">
                <a:latin typeface="Monotype Corsiva" pitchFamily="66" charset="0"/>
              </a:rPr>
            </a:br>
            <a:r>
              <a:rPr lang="cs-CZ" sz="3200" b="1" dirty="0" smtClean="0">
                <a:latin typeface="Monotype Corsiva" pitchFamily="66" charset="0"/>
                <a:hlinkClick r:id="rId3"/>
              </a:rPr>
              <a:t>http://www.</a:t>
            </a:r>
            <a:r>
              <a:rPr lang="cs-CZ" sz="3200" b="1" dirty="0" err="1" smtClean="0">
                <a:latin typeface="Monotype Corsiva" pitchFamily="66" charset="0"/>
                <a:hlinkClick r:id="rId3"/>
              </a:rPr>
              <a:t>csfd.cz</a:t>
            </a:r>
            <a:r>
              <a:rPr lang="cs-CZ" sz="3200" b="1" dirty="0" smtClean="0">
                <a:latin typeface="Monotype Corsiva" pitchFamily="66" charset="0"/>
                <a:hlinkClick r:id="rId3"/>
              </a:rPr>
              <a:t>/film/281729-sherlock/</a:t>
            </a:r>
            <a:r>
              <a:rPr lang="cs-CZ" sz="3200" b="1" dirty="0" smtClean="0">
                <a:latin typeface="Monotype Corsiva" pitchFamily="66" charset="0"/>
              </a:rPr>
              <a:t/>
            </a:r>
            <a:br>
              <a:rPr lang="cs-CZ" sz="3200" b="1" dirty="0" smtClean="0">
                <a:latin typeface="Monotype Corsiva" pitchFamily="66" charset="0"/>
              </a:rPr>
            </a:br>
            <a:r>
              <a:rPr lang="cs-CZ" sz="3200" b="1" dirty="0" smtClean="0">
                <a:latin typeface="Monotype Corsiva" pitchFamily="66" charset="0"/>
              </a:rPr>
              <a:t>b) Neodpovídá, je zasazen do dnešní doby. SH má asociální chování, slovní potyčky s Watsonem, zcela pohlcen prací  aj.</a:t>
            </a:r>
            <a:br>
              <a:rPr lang="cs-CZ" sz="3200" b="1" dirty="0" smtClean="0">
                <a:latin typeface="Monotype Corsiva" pitchFamily="66" charset="0"/>
              </a:rPr>
            </a:br>
            <a:r>
              <a:rPr lang="cs-CZ" sz="3200" b="1" dirty="0" smtClean="0">
                <a:latin typeface="Monotype Corsiva" pitchFamily="66" charset="0"/>
              </a:rPr>
              <a:t/>
            </a:r>
            <a:br>
              <a:rPr lang="cs-CZ" sz="3200" b="1" dirty="0" smtClean="0">
                <a:latin typeface="Monotype Corsiva" pitchFamily="66" charset="0"/>
              </a:rPr>
            </a:br>
            <a:r>
              <a:rPr lang="cs-CZ" sz="3200" b="1" dirty="0" smtClean="0">
                <a:latin typeface="Monotype Corsiva" pitchFamily="66" charset="0"/>
              </a:rPr>
              <a:t/>
            </a:r>
            <a:br>
              <a:rPr lang="cs-CZ" sz="3200" b="1" dirty="0" smtClean="0">
                <a:latin typeface="Monotype Corsiva" pitchFamily="66" charset="0"/>
              </a:rPr>
            </a:br>
            <a:r>
              <a:rPr lang="cs-CZ" sz="3200" b="1" dirty="0" smtClean="0">
                <a:solidFill>
                  <a:srgbClr val="C00000"/>
                </a:solidFill>
                <a:latin typeface="Monotype Corsiva" pitchFamily="66" charset="0"/>
              </a:rPr>
              <a:t/>
            </a:r>
            <a:br>
              <a:rPr lang="cs-CZ" sz="3200" b="1" dirty="0" smtClean="0">
                <a:solidFill>
                  <a:srgbClr val="C00000"/>
                </a:solidFill>
                <a:latin typeface="Monotype Corsiva" pitchFamily="66" charset="0"/>
              </a:rPr>
            </a:br>
            <a:r>
              <a:rPr lang="cs-CZ" sz="3200" b="1" dirty="0" smtClean="0">
                <a:solidFill>
                  <a:srgbClr val="C00000"/>
                </a:solidFill>
                <a:latin typeface="Monotype Corsiva" pitchFamily="66" charset="0"/>
              </a:rPr>
              <a:t/>
            </a:r>
            <a:br>
              <a:rPr lang="cs-CZ" sz="3200" b="1" dirty="0" smtClean="0">
                <a:solidFill>
                  <a:srgbClr val="C00000"/>
                </a:solidFill>
                <a:latin typeface="Monotype Corsiva" pitchFamily="66" charset="0"/>
              </a:rPr>
            </a:br>
            <a:endParaRPr lang="cs-CZ" sz="2800" b="1" dirty="0">
              <a:latin typeface="Monotype Corsiva" pitchFamily="66" charset="0"/>
            </a:endParaRPr>
          </a:p>
        </p:txBody>
      </p:sp>
      <p:sp>
        <p:nvSpPr>
          <p:cNvPr id="5" name="Nadpis 1"/>
          <p:cNvSpPr txBox="1">
            <a:spLocks/>
          </p:cNvSpPr>
          <p:nvPr/>
        </p:nvSpPr>
        <p:spPr>
          <a:xfrm>
            <a:off x="2143108" y="642918"/>
            <a:ext cx="6715172" cy="1143008"/>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28575">
            <a:solidFill>
              <a:schemeClr val="tx1"/>
            </a:solidFill>
          </a:ln>
          <a:effectLst>
            <a:outerShdw blurRad="50800" dist="50800" dir="720000" algn="ctr" rotWithShape="0">
              <a:srgbClr val="000000">
                <a:alpha val="43137"/>
              </a:srgbClr>
            </a:outerShdw>
          </a:effectLst>
        </p:spPr>
        <p:txBody>
          <a:bodyPr vert="horz" lIns="91440" tIns="45720" rIns="91440" bIns="45720" rtlCol="0" anchor="ctr">
            <a:normAutofit fontScale="92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4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Seriál  BBC Sherlock</a:t>
            </a:r>
            <a:r>
              <a:rPr kumimoji="0" lang="cs-CZ" sz="44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 </a:t>
            </a:r>
            <a:r>
              <a:rPr kumimoji="0" lang="cs-CZ" sz="4400" b="1" i="0" u="none" strike="noStrike" kern="1200" cap="none" spc="0" normalizeH="0" noProof="0" dirty="0" smtClean="0">
                <a:ln>
                  <a:noFill/>
                </a:ln>
                <a:solidFill>
                  <a:schemeClr val="tx1"/>
                </a:solidFill>
                <a:effectLst/>
                <a:uLnTx/>
                <a:uFillTx/>
                <a:latin typeface="Monotype Corsiva" pitchFamily="66" charset="0"/>
                <a:ea typeface="+mj-ea"/>
                <a:cs typeface="+mj-cs"/>
              </a:rPr>
              <a:t>– video</a:t>
            </a:r>
          </a:p>
          <a:p>
            <a:pPr marL="0" marR="0" lvl="0" indent="0" algn="ctr" defTabSz="914400" rtl="0" eaLnBrk="1" fontAlgn="auto" latinLnBrk="0" hangingPunct="1">
              <a:lnSpc>
                <a:spcPct val="100000"/>
              </a:lnSpc>
              <a:spcBef>
                <a:spcPct val="0"/>
              </a:spcBef>
              <a:spcAft>
                <a:spcPts val="0"/>
              </a:spcAft>
              <a:buClrTx/>
              <a:buSzTx/>
              <a:buFontTx/>
              <a:buNone/>
              <a:tabLst/>
              <a:defRPr/>
            </a:pPr>
            <a:r>
              <a:rPr lang="cs-CZ" sz="3500" b="1" dirty="0" smtClean="0">
                <a:latin typeface="Monotype Corsiva" pitchFamily="66" charset="0"/>
                <a:ea typeface="+mj-ea"/>
                <a:cs typeface="+mj-cs"/>
              </a:rPr>
              <a:t>Odpovězte na otázky.</a:t>
            </a:r>
            <a:r>
              <a:rPr kumimoji="0" lang="cs-CZ" sz="3500" b="1" i="0" u="none" strike="noStrike" kern="1200" cap="none" spc="0" normalizeH="0" noProof="0" dirty="0" smtClean="0">
                <a:ln>
                  <a:noFill/>
                </a:ln>
                <a:solidFill>
                  <a:schemeClr val="tx1"/>
                </a:solidFill>
                <a:effectLst/>
                <a:uLnTx/>
                <a:uFillTx/>
                <a:latin typeface="Monotype Corsiva" pitchFamily="66" charset="0"/>
                <a:ea typeface="+mj-ea"/>
                <a:cs typeface="+mj-cs"/>
              </a:rPr>
              <a:t> </a:t>
            </a:r>
            <a:endParaRPr kumimoji="0" lang="cs-CZ" sz="35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aoblený obdélník 5"/>
          <p:cNvSpPr/>
          <p:nvPr/>
        </p:nvSpPr>
        <p:spPr>
          <a:xfrm>
            <a:off x="5143504" y="2428868"/>
            <a:ext cx="3857652"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Studie v černé</a:t>
            </a:r>
            <a:endParaRPr lang="cs-CZ" sz="4000" b="1" dirty="0">
              <a:solidFill>
                <a:srgbClr val="C00000"/>
              </a:solidFill>
              <a:effectLst>
                <a:outerShdw blurRad="38100" dist="38100" dir="2700000" algn="tl">
                  <a:srgbClr val="000000">
                    <a:alpha val="43137"/>
                  </a:srgbClr>
                </a:outerShdw>
              </a:effectLst>
            </a:endParaRPr>
          </a:p>
        </p:txBody>
      </p:sp>
      <p:sp>
        <p:nvSpPr>
          <p:cNvPr id="7" name="Obdélník 6"/>
          <p:cNvSpPr/>
          <p:nvPr/>
        </p:nvSpPr>
        <p:spPr>
          <a:xfrm>
            <a:off x="714348" y="214290"/>
            <a:ext cx="7786741" cy="1815882"/>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19050">
            <a:solidFill>
              <a:schemeClr val="tx1"/>
            </a:solidFill>
          </a:ln>
          <a:effectLst>
            <a:outerShdw dist="50800" dir="5400000" algn="ctr" rotWithShape="0">
              <a:srgbClr val="000000">
                <a:alpha val="43137"/>
              </a:srgbClr>
            </a:outerShdw>
          </a:effectLst>
        </p:spPr>
        <p:txBody>
          <a:bodyPr wrap="square">
            <a:spAutoFit/>
          </a:bodyPr>
          <a:lstStyle/>
          <a:p>
            <a:pPr algn="ctr"/>
            <a:r>
              <a:rPr lang="cs-CZ" sz="2400" dirty="0" smtClean="0">
                <a:hlinkClick r:id="rId2"/>
              </a:rPr>
              <a:t>http://www.</a:t>
            </a:r>
            <a:r>
              <a:rPr lang="cs-CZ" sz="2400" dirty="0" err="1" smtClean="0">
                <a:hlinkClick r:id="rId2"/>
              </a:rPr>
              <a:t>mlp.cz</a:t>
            </a:r>
            <a:r>
              <a:rPr lang="cs-CZ" sz="2400" dirty="0" smtClean="0">
                <a:hlinkClick r:id="rId2"/>
              </a:rPr>
              <a:t>/</a:t>
            </a:r>
            <a:r>
              <a:rPr lang="cs-CZ" sz="2400" dirty="0" err="1" smtClean="0">
                <a:hlinkClick r:id="rId2"/>
              </a:rPr>
              <a:t>cz</a:t>
            </a:r>
            <a:r>
              <a:rPr lang="cs-CZ" sz="2400" dirty="0" smtClean="0">
                <a:hlinkClick r:id="rId2"/>
              </a:rPr>
              <a:t>/projekty/on-line-projekty/sherlock-holmes/</a:t>
            </a:r>
            <a:r>
              <a:rPr lang="cs-CZ" sz="2400" dirty="0" err="1" smtClean="0">
                <a:hlinkClick r:id="rId2"/>
              </a:rPr>
              <a:t>povidky</a:t>
            </a:r>
            <a:r>
              <a:rPr lang="cs-CZ" sz="2400" dirty="0" smtClean="0">
                <a:hlinkClick r:id="rId2"/>
              </a:rPr>
              <a:t>/</a:t>
            </a:r>
            <a:endParaRPr lang="cs-CZ" sz="2400" dirty="0" smtClean="0"/>
          </a:p>
          <a:p>
            <a:pPr algn="ctr"/>
            <a:r>
              <a:rPr lang="cs-CZ" sz="3200" b="1" dirty="0" smtClean="0">
                <a:solidFill>
                  <a:srgbClr val="C00000"/>
                </a:solidFill>
                <a:effectLst>
                  <a:outerShdw blurRad="38100" dist="38100" dir="2700000" algn="tl">
                    <a:srgbClr val="000000">
                      <a:alpha val="43137"/>
                    </a:srgbClr>
                  </a:outerShdw>
                </a:effectLst>
                <a:latin typeface="Monotype Corsiva" pitchFamily="66" charset="0"/>
              </a:rPr>
              <a:t>Práce s odkazem</a:t>
            </a:r>
          </a:p>
          <a:p>
            <a:r>
              <a:rPr lang="cs-CZ" sz="3200" b="1" dirty="0" smtClean="0">
                <a:effectLst>
                  <a:outerShdw blurRad="38100" dist="38100" dir="2700000" algn="tl">
                    <a:srgbClr val="000000">
                      <a:alpha val="43137"/>
                    </a:srgbClr>
                  </a:outerShdw>
                </a:effectLst>
                <a:latin typeface="Monotype Corsiva" pitchFamily="66" charset="0"/>
              </a:rPr>
              <a:t>čtěte text a opravte chybné názvy děl  A. C. Doyla.</a:t>
            </a:r>
            <a:endParaRPr lang="cs-CZ" sz="2800" b="1" dirty="0">
              <a:effectLst>
                <a:outerShdw blurRad="38100" dist="38100" dir="2700000" algn="tl">
                  <a:srgbClr val="000000">
                    <a:alpha val="43137"/>
                  </a:srgbClr>
                </a:outerShdw>
              </a:effectLst>
              <a:latin typeface="Monotype Corsiva" pitchFamily="66" charset="0"/>
            </a:endParaRPr>
          </a:p>
        </p:txBody>
      </p:sp>
      <p:sp>
        <p:nvSpPr>
          <p:cNvPr id="8" name="Zaoblený obdélník 7"/>
          <p:cNvSpPr/>
          <p:nvPr/>
        </p:nvSpPr>
        <p:spPr>
          <a:xfrm>
            <a:off x="357158" y="2428868"/>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Údolí smrti</a:t>
            </a:r>
            <a:endParaRPr lang="cs-CZ" sz="4000" b="1" dirty="0">
              <a:solidFill>
                <a:srgbClr val="C00000"/>
              </a:solidFill>
              <a:effectLst>
                <a:outerShdw blurRad="38100" dist="38100" dir="2700000" algn="tl">
                  <a:srgbClr val="000000">
                    <a:alpha val="43137"/>
                  </a:srgbClr>
                </a:outerShdw>
              </a:effectLst>
            </a:endParaRPr>
          </a:p>
        </p:txBody>
      </p:sp>
      <p:sp>
        <p:nvSpPr>
          <p:cNvPr id="9" name="Zaoblený obdélník 8"/>
          <p:cNvSpPr/>
          <p:nvPr/>
        </p:nvSpPr>
        <p:spPr>
          <a:xfrm>
            <a:off x="2714612" y="5500702"/>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Tančící baletky</a:t>
            </a:r>
            <a:endParaRPr lang="cs-CZ" sz="4000" b="1" dirty="0">
              <a:solidFill>
                <a:srgbClr val="C00000"/>
              </a:solidFill>
              <a:effectLst>
                <a:outerShdw blurRad="38100" dist="38100" dir="2700000" algn="tl">
                  <a:srgbClr val="000000">
                    <a:alpha val="43137"/>
                  </a:srgbClr>
                </a:outerShdw>
              </a:effectLst>
            </a:endParaRPr>
          </a:p>
        </p:txBody>
      </p:sp>
      <p:sp>
        <p:nvSpPr>
          <p:cNvPr id="11" name="Zaoblený obdélník 10"/>
          <p:cNvSpPr/>
          <p:nvPr/>
        </p:nvSpPr>
        <p:spPr>
          <a:xfrm>
            <a:off x="285720" y="4286256"/>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rgbClr val="C00000"/>
                </a:solidFill>
                <a:effectLst>
                  <a:outerShdw blurRad="38100" dist="38100" dir="2700000" algn="tl">
                    <a:srgbClr val="000000">
                      <a:alpha val="43137"/>
                    </a:srgbClr>
                  </a:outerShdw>
                </a:effectLst>
              </a:rPr>
              <a:t>Spolek blondýn</a:t>
            </a:r>
            <a:endParaRPr lang="cs-CZ" sz="3600" b="1" dirty="0">
              <a:solidFill>
                <a:srgbClr val="C00000"/>
              </a:solidFill>
              <a:effectLst>
                <a:outerShdw blurRad="38100" dist="38100" dir="2700000" algn="tl">
                  <a:srgbClr val="000000">
                    <a:alpha val="43137"/>
                  </a:srgbClr>
                </a:outerShdw>
              </a:effectLst>
            </a:endParaRPr>
          </a:p>
        </p:txBody>
      </p:sp>
      <p:sp>
        <p:nvSpPr>
          <p:cNvPr id="12" name="Zaoblený obdélník 11"/>
          <p:cNvSpPr/>
          <p:nvPr/>
        </p:nvSpPr>
        <p:spPr>
          <a:xfrm>
            <a:off x="5214942" y="4214818"/>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Ďáblovo koryto</a:t>
            </a:r>
            <a:endParaRPr lang="cs-CZ" sz="4000" b="1" dirty="0">
              <a:solidFill>
                <a:srgbClr val="C00000"/>
              </a:solidFill>
              <a:effectLst>
                <a:outerShdw blurRad="38100" dist="38100" dir="2700000" algn="tl">
                  <a:srgbClr val="000000">
                    <a:alpha val="43137"/>
                  </a:srgbClr>
                </a:outerShdw>
              </a:effectLst>
            </a:endParaRPr>
          </a:p>
        </p:txBody>
      </p:sp>
      <p:sp>
        <p:nvSpPr>
          <p:cNvPr id="16" name="Slunce 15"/>
          <p:cNvSpPr/>
          <p:nvPr/>
        </p:nvSpPr>
        <p:spPr>
          <a:xfrm>
            <a:off x="4000496" y="3143248"/>
            <a:ext cx="1285884" cy="1285884"/>
          </a:xfrm>
          <a:prstGeom prst="sun">
            <a:avLst/>
          </a:prstGeom>
          <a:gradFill>
            <a:gsLst>
              <a:gs pos="0">
                <a:schemeClr val="tx1">
                  <a:lumMod val="50000"/>
                  <a:lumOff val="50000"/>
                </a:schemeClr>
              </a:gs>
              <a:gs pos="50000">
                <a:schemeClr val="bg1">
                  <a:lumMod val="85000"/>
                </a:schemeClr>
              </a:gs>
              <a:gs pos="100000">
                <a:schemeClr val="bg1"/>
              </a:gs>
            </a:gsLst>
            <a:lin ang="5400000" scaled="0"/>
          </a:gradFill>
          <a:ln>
            <a:solidFill>
              <a:schemeClr val="tx1"/>
            </a:solidFill>
          </a:ln>
          <a:effectLst>
            <a:outerShdw blurRad="50800" dist="50800" dir="5400000" algn="ctr" rotWithShape="0">
              <a:srgbClr val="000000">
                <a:alpha val="9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cs typeface="Aharoni" pitchFamily="2" charset="-79"/>
              </a:rPr>
              <a:t>?</a:t>
            </a:r>
            <a:endParaRPr lang="cs-CZ" sz="4000" b="1" dirty="0">
              <a:solidFill>
                <a:srgbClr val="C00000"/>
              </a:solidFill>
              <a:cs typeface="Aharoni" pitchFamily="2" charset="-79"/>
            </a:endParaRPr>
          </a:p>
        </p:txBody>
      </p:sp>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aoblený obdélník 5"/>
          <p:cNvSpPr/>
          <p:nvPr/>
        </p:nvSpPr>
        <p:spPr>
          <a:xfrm>
            <a:off x="5143504" y="2428868"/>
            <a:ext cx="3857652"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rgbClr val="C00000"/>
                </a:solidFill>
                <a:effectLst>
                  <a:outerShdw blurRad="38100" dist="38100" dir="2700000" algn="tl">
                    <a:srgbClr val="000000">
                      <a:alpha val="43137"/>
                    </a:srgbClr>
                  </a:outerShdw>
                </a:effectLst>
              </a:rPr>
              <a:t>Studie v šarlatové</a:t>
            </a:r>
            <a:endParaRPr lang="cs-CZ" sz="3600" b="1" dirty="0">
              <a:solidFill>
                <a:srgbClr val="C00000"/>
              </a:solidFill>
              <a:effectLst>
                <a:outerShdw blurRad="38100" dist="38100" dir="2700000" algn="tl">
                  <a:srgbClr val="000000">
                    <a:alpha val="43137"/>
                  </a:srgbClr>
                </a:outerShdw>
              </a:effectLst>
            </a:endParaRPr>
          </a:p>
        </p:txBody>
      </p:sp>
      <p:sp>
        <p:nvSpPr>
          <p:cNvPr id="7" name="Obdélník 6"/>
          <p:cNvSpPr/>
          <p:nvPr/>
        </p:nvSpPr>
        <p:spPr>
          <a:xfrm>
            <a:off x="714348" y="214290"/>
            <a:ext cx="7786741" cy="1815882"/>
          </a:xfrm>
          <a:prstGeom prst="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19050">
            <a:solidFill>
              <a:schemeClr val="tx1"/>
            </a:solidFill>
          </a:ln>
          <a:effectLst>
            <a:outerShdw dist="50800" dir="5400000" algn="ctr" rotWithShape="0">
              <a:srgbClr val="000000">
                <a:alpha val="43137"/>
              </a:srgbClr>
            </a:outerShdw>
          </a:effectLst>
        </p:spPr>
        <p:txBody>
          <a:bodyPr wrap="square">
            <a:spAutoFit/>
          </a:bodyPr>
          <a:lstStyle/>
          <a:p>
            <a:pPr algn="ctr"/>
            <a:r>
              <a:rPr lang="cs-CZ" sz="2400" dirty="0" smtClean="0">
                <a:hlinkClick r:id="rId2"/>
              </a:rPr>
              <a:t>http://www.</a:t>
            </a:r>
            <a:r>
              <a:rPr lang="cs-CZ" sz="2400" dirty="0" err="1" smtClean="0">
                <a:hlinkClick r:id="rId2"/>
              </a:rPr>
              <a:t>mlp.cz</a:t>
            </a:r>
            <a:r>
              <a:rPr lang="cs-CZ" sz="2400" dirty="0" smtClean="0">
                <a:hlinkClick r:id="rId2"/>
              </a:rPr>
              <a:t>/</a:t>
            </a:r>
            <a:r>
              <a:rPr lang="cs-CZ" sz="2400" dirty="0" err="1" smtClean="0">
                <a:hlinkClick r:id="rId2"/>
              </a:rPr>
              <a:t>cz</a:t>
            </a:r>
            <a:r>
              <a:rPr lang="cs-CZ" sz="2400" dirty="0" smtClean="0">
                <a:hlinkClick r:id="rId2"/>
              </a:rPr>
              <a:t>/projekty/on-line-projekty/sherlock-holmes/</a:t>
            </a:r>
            <a:r>
              <a:rPr lang="cs-CZ" sz="2400" dirty="0" err="1" smtClean="0">
                <a:hlinkClick r:id="rId2"/>
              </a:rPr>
              <a:t>povidky</a:t>
            </a:r>
            <a:r>
              <a:rPr lang="cs-CZ" sz="2400" dirty="0" smtClean="0">
                <a:hlinkClick r:id="rId2"/>
              </a:rPr>
              <a:t>/</a:t>
            </a:r>
            <a:endParaRPr lang="cs-CZ" sz="2400" dirty="0" smtClean="0"/>
          </a:p>
          <a:p>
            <a:pPr algn="ctr"/>
            <a:r>
              <a:rPr lang="cs-CZ" sz="3200" b="1" dirty="0" smtClean="0">
                <a:solidFill>
                  <a:srgbClr val="C00000"/>
                </a:solidFill>
                <a:effectLst>
                  <a:outerShdw blurRad="38100" dist="38100" dir="2700000" algn="tl">
                    <a:srgbClr val="000000">
                      <a:alpha val="43137"/>
                    </a:srgbClr>
                  </a:outerShdw>
                </a:effectLst>
                <a:latin typeface="Monotype Corsiva" pitchFamily="66" charset="0"/>
              </a:rPr>
              <a:t>Práce s odkazem</a:t>
            </a:r>
          </a:p>
          <a:p>
            <a:r>
              <a:rPr lang="cs-CZ" sz="3200" b="1" dirty="0" smtClean="0">
                <a:effectLst>
                  <a:outerShdw blurRad="38100" dist="38100" dir="2700000" algn="tl">
                    <a:srgbClr val="000000">
                      <a:alpha val="43137"/>
                    </a:srgbClr>
                  </a:outerShdw>
                </a:effectLst>
                <a:latin typeface="Monotype Corsiva" pitchFamily="66" charset="0"/>
              </a:rPr>
              <a:t>čtěte text a opravte chybné názvy děl  A. C. Doyla.</a:t>
            </a:r>
            <a:endParaRPr lang="cs-CZ" sz="2800" b="1" dirty="0">
              <a:effectLst>
                <a:outerShdw blurRad="38100" dist="38100" dir="2700000" algn="tl">
                  <a:srgbClr val="000000">
                    <a:alpha val="43137"/>
                  </a:srgbClr>
                </a:outerShdw>
              </a:effectLst>
              <a:latin typeface="Monotype Corsiva" pitchFamily="66" charset="0"/>
            </a:endParaRPr>
          </a:p>
        </p:txBody>
      </p:sp>
      <p:sp>
        <p:nvSpPr>
          <p:cNvPr id="8" name="Zaoblený obdélník 7"/>
          <p:cNvSpPr/>
          <p:nvPr/>
        </p:nvSpPr>
        <p:spPr>
          <a:xfrm>
            <a:off x="357158" y="2428868"/>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Údolí stínů</a:t>
            </a:r>
            <a:endParaRPr lang="cs-CZ" sz="4000" b="1" dirty="0">
              <a:solidFill>
                <a:srgbClr val="C00000"/>
              </a:solidFill>
              <a:effectLst>
                <a:outerShdw blurRad="38100" dist="38100" dir="2700000" algn="tl">
                  <a:srgbClr val="000000">
                    <a:alpha val="43137"/>
                  </a:srgbClr>
                </a:outerShdw>
              </a:effectLst>
            </a:endParaRPr>
          </a:p>
        </p:txBody>
      </p:sp>
      <p:sp>
        <p:nvSpPr>
          <p:cNvPr id="9" name="Zaoblený obdélník 8"/>
          <p:cNvSpPr/>
          <p:nvPr/>
        </p:nvSpPr>
        <p:spPr>
          <a:xfrm>
            <a:off x="2714612" y="5500702"/>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Tančící figurky</a:t>
            </a:r>
            <a:endParaRPr lang="cs-CZ" sz="4000" b="1" dirty="0">
              <a:solidFill>
                <a:srgbClr val="C00000"/>
              </a:solidFill>
              <a:effectLst>
                <a:outerShdw blurRad="38100" dist="38100" dir="2700000" algn="tl">
                  <a:srgbClr val="000000">
                    <a:alpha val="43137"/>
                  </a:srgbClr>
                </a:outerShdw>
              </a:effectLst>
            </a:endParaRPr>
          </a:p>
        </p:txBody>
      </p:sp>
      <p:sp>
        <p:nvSpPr>
          <p:cNvPr id="11" name="Zaoblený obdélník 10"/>
          <p:cNvSpPr/>
          <p:nvPr/>
        </p:nvSpPr>
        <p:spPr>
          <a:xfrm>
            <a:off x="285720" y="4214818"/>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rgbClr val="C00000"/>
                </a:solidFill>
                <a:effectLst>
                  <a:outerShdw blurRad="38100" dist="38100" dir="2700000" algn="tl">
                    <a:srgbClr val="000000">
                      <a:alpha val="43137"/>
                    </a:srgbClr>
                  </a:outerShdw>
                </a:effectLst>
              </a:rPr>
              <a:t>Spolek </a:t>
            </a:r>
            <a:r>
              <a:rPr lang="cs-CZ" sz="3600" b="1" dirty="0" err="1" smtClean="0">
                <a:solidFill>
                  <a:srgbClr val="C00000"/>
                </a:solidFill>
                <a:effectLst>
                  <a:outerShdw blurRad="38100" dist="38100" dir="2700000" algn="tl">
                    <a:srgbClr val="000000">
                      <a:alpha val="43137"/>
                    </a:srgbClr>
                  </a:outerShdw>
                </a:effectLst>
              </a:rPr>
              <a:t>ryšavců</a:t>
            </a:r>
            <a:endParaRPr lang="cs-CZ" sz="3600" b="1" dirty="0">
              <a:solidFill>
                <a:srgbClr val="C00000"/>
              </a:solidFill>
              <a:effectLst>
                <a:outerShdw blurRad="38100" dist="38100" dir="2700000" algn="tl">
                  <a:srgbClr val="000000">
                    <a:alpha val="43137"/>
                  </a:srgbClr>
                </a:outerShdw>
              </a:effectLst>
            </a:endParaRPr>
          </a:p>
        </p:txBody>
      </p:sp>
      <p:sp>
        <p:nvSpPr>
          <p:cNvPr id="12" name="Zaoblený obdélník 11"/>
          <p:cNvSpPr/>
          <p:nvPr/>
        </p:nvSpPr>
        <p:spPr>
          <a:xfrm>
            <a:off x="5214942" y="4214818"/>
            <a:ext cx="3714776" cy="785818"/>
          </a:xfrm>
          <a:prstGeom prst="roundRect">
            <a:avLst/>
          </a:prstGeom>
          <a:gradFill>
            <a:gsLst>
              <a:gs pos="10000">
                <a:schemeClr val="tx1">
                  <a:lumMod val="65000"/>
                  <a:lumOff val="35000"/>
                </a:schemeClr>
              </a:gs>
              <a:gs pos="50000">
                <a:schemeClr val="bg1">
                  <a:lumMod val="85000"/>
                </a:schemeClr>
              </a:gs>
              <a:gs pos="100000">
                <a:schemeClr val="accent1">
                  <a:tint val="23500"/>
                  <a:satMod val="160000"/>
                </a:schemeClr>
              </a:gs>
            </a:gsLst>
            <a:lin ang="2400000" scaled="0"/>
          </a:gradFill>
          <a:ln w="44450">
            <a:solidFill>
              <a:schemeClr val="tx1"/>
            </a:solidFill>
          </a:ln>
          <a:effectLst>
            <a:outerShdw blurRad="50800" dist="50800" dir="5400000" sx="19000" sy="19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effectLst>
                  <a:outerShdw blurRad="38100" dist="38100" dir="2700000" algn="tl">
                    <a:srgbClr val="000000">
                      <a:alpha val="43137"/>
                    </a:srgbClr>
                  </a:outerShdw>
                </a:effectLst>
              </a:rPr>
              <a:t>Ďáblovo kopyto</a:t>
            </a:r>
            <a:endParaRPr lang="cs-CZ" sz="4000" b="1" dirty="0">
              <a:solidFill>
                <a:srgbClr val="C00000"/>
              </a:solidFill>
              <a:effectLst>
                <a:outerShdw blurRad="38100" dist="38100" dir="2700000" algn="tl">
                  <a:srgbClr val="000000">
                    <a:alpha val="43137"/>
                  </a:srgbClr>
                </a:outerShdw>
              </a:effectLst>
            </a:endParaRPr>
          </a:p>
        </p:txBody>
      </p:sp>
      <p:sp>
        <p:nvSpPr>
          <p:cNvPr id="16" name="Slunce 15"/>
          <p:cNvSpPr/>
          <p:nvPr/>
        </p:nvSpPr>
        <p:spPr>
          <a:xfrm>
            <a:off x="4000496" y="3143248"/>
            <a:ext cx="1285884" cy="1285884"/>
          </a:xfrm>
          <a:prstGeom prst="sun">
            <a:avLst/>
          </a:prstGeom>
          <a:gradFill>
            <a:gsLst>
              <a:gs pos="0">
                <a:schemeClr val="tx1">
                  <a:lumMod val="50000"/>
                  <a:lumOff val="50000"/>
                </a:schemeClr>
              </a:gs>
              <a:gs pos="50000">
                <a:schemeClr val="bg1">
                  <a:lumMod val="85000"/>
                </a:schemeClr>
              </a:gs>
              <a:gs pos="100000">
                <a:schemeClr val="bg1"/>
              </a:gs>
            </a:gsLst>
            <a:lin ang="5400000" scaled="0"/>
          </a:gradFill>
          <a:ln>
            <a:solidFill>
              <a:schemeClr val="tx1"/>
            </a:solidFill>
          </a:ln>
          <a:effectLst>
            <a:outerShdw blurRad="50800" dist="50800" dir="5400000" algn="ctr" rotWithShape="0">
              <a:srgbClr val="000000">
                <a:alpha val="9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b="1" dirty="0" smtClean="0">
                <a:solidFill>
                  <a:srgbClr val="C00000"/>
                </a:solidFill>
                <a:cs typeface="Aharoni" pitchFamily="2" charset="-79"/>
              </a:rPr>
              <a:t>?</a:t>
            </a:r>
            <a:endParaRPr lang="cs-CZ" sz="4000" b="1" dirty="0">
              <a:solidFill>
                <a:srgbClr val="C00000"/>
              </a:solidFill>
              <a:cs typeface="Aharoni" pitchFamily="2" charset="-79"/>
            </a:endParaRPr>
          </a:p>
        </p:txBody>
      </p:sp>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1"/>
          <p:cNvSpPr txBox="1">
            <a:spLocks/>
          </p:cNvSpPr>
          <p:nvPr/>
        </p:nvSpPr>
        <p:spPr>
          <a:xfrm>
            <a:off x="214282" y="214290"/>
            <a:ext cx="8715436" cy="107157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cs-CZ" sz="3200" b="1" dirty="0" smtClean="0">
                <a:solidFill>
                  <a:srgbClr val="C00000"/>
                </a:solidFill>
                <a:effectLst>
                  <a:outerShdw blurRad="38100" dist="38100" dir="2700000" algn="tl">
                    <a:srgbClr val="000000">
                      <a:alpha val="43137"/>
                    </a:srgbClr>
                  </a:outerShdw>
                </a:effectLst>
                <a:latin typeface="Monotype Corsiva" pitchFamily="66" charset="0"/>
                <a:ea typeface="+mj-ea"/>
                <a:cs typeface="+mj-cs"/>
              </a:rPr>
              <a:t>A. C. Doyle – Sherlock Holmes</a:t>
            </a:r>
            <a:endParaRPr kumimoji="0" lang="cs-CZ" sz="32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Rozhodněte, která </a:t>
            </a:r>
            <a:r>
              <a:rPr kumimoji="0" lang="cs-CZ" sz="3200" b="1" i="0" u="sng"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tvrzení jsou pravdivá</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chyby opravte:</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6" name="Nadpis 1"/>
          <p:cNvSpPr txBox="1">
            <a:spLocks/>
          </p:cNvSpPr>
          <p:nvPr/>
        </p:nvSpPr>
        <p:spPr>
          <a:xfrm>
            <a:off x="214282" y="1500174"/>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4000" b="1" i="0" u="sng"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a:t>
            </a:r>
            <a:r>
              <a:rPr kumimoji="0" lang="cs-CZ" sz="40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C. </a:t>
            </a:r>
            <a:r>
              <a:rPr lang="cs-CZ" sz="4000" b="1" u="sng" dirty="0" smtClean="0">
                <a:effectLst>
                  <a:outerShdw blurRad="38100" dist="38100" dir="2700000" algn="tl">
                    <a:srgbClr val="000000">
                      <a:alpha val="43137"/>
                    </a:srgbClr>
                  </a:outerShdw>
                </a:effectLst>
                <a:latin typeface="Monotype Corsiva" pitchFamily="66" charset="0"/>
                <a:ea typeface="+mj-ea"/>
                <a:cs typeface="+mj-cs"/>
              </a:rPr>
              <a:t>Doyle </a:t>
            </a:r>
            <a:r>
              <a:rPr lang="cs-CZ" sz="4000" b="1" dirty="0" smtClean="0">
                <a:effectLst>
                  <a:outerShdw blurRad="38100" dist="38100" dir="2700000" algn="tl">
                    <a:srgbClr val="000000">
                      <a:alpha val="43137"/>
                    </a:srgbClr>
                  </a:outerShdw>
                </a:effectLst>
                <a:latin typeface="Monotype Corsiva" pitchFamily="66" charset="0"/>
                <a:ea typeface="+mj-ea"/>
                <a:cs typeface="+mj-cs"/>
              </a:rPr>
              <a:t>se narodil v Londýně.  ano - ne</a:t>
            </a:r>
            <a:endParaRPr kumimoji="0" lang="cs-CZ" sz="4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7" name="Nadpis 1"/>
          <p:cNvSpPr txBox="1">
            <a:spLocks/>
          </p:cNvSpPr>
          <p:nvPr/>
        </p:nvSpPr>
        <p:spPr>
          <a:xfrm>
            <a:off x="214282" y="2786058"/>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40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Sherlock</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Holmes byl </a:t>
            </a:r>
            <a:r>
              <a:rPr kumimoji="0" lang="cs-CZ" sz="40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uživatelem drog</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ano - ne</a:t>
            </a:r>
            <a:endParaRPr kumimoji="0" lang="cs-CZ" sz="4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8" name="Nadpis 1"/>
          <p:cNvSpPr txBox="1">
            <a:spLocks/>
          </p:cNvSpPr>
          <p:nvPr/>
        </p:nvSpPr>
        <p:spPr>
          <a:xfrm>
            <a:off x="214282" y="4071942"/>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600" b="1" u="sng" dirty="0" smtClean="0">
                <a:effectLst>
                  <a:outerShdw blurRad="38100" dist="38100" dir="2700000" algn="tl">
                    <a:srgbClr val="000000">
                      <a:alpha val="43137"/>
                    </a:srgbClr>
                  </a:outerShdw>
                </a:effectLst>
                <a:latin typeface="Monotype Corsiva" pitchFamily="66" charset="0"/>
                <a:ea typeface="+mj-ea"/>
                <a:cs typeface="+mj-cs"/>
              </a:rPr>
              <a:t>Druhý </a:t>
            </a:r>
            <a:r>
              <a:rPr kumimoji="0" lang="cs-CZ" sz="3600" b="1" i="0" u="sng"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text</a:t>
            </a:r>
            <a:r>
              <a:rPr kumimoji="0" lang="cs-CZ" sz="36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se jmenoval Znamení  pěti.  </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ano - ne</a:t>
            </a:r>
            <a:endParaRPr kumimoji="0" lang="cs-CZ" sz="4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9" name="Nadpis 1"/>
          <p:cNvSpPr txBox="1">
            <a:spLocks/>
          </p:cNvSpPr>
          <p:nvPr/>
        </p:nvSpPr>
        <p:spPr>
          <a:xfrm>
            <a:off x="214282" y="5429264"/>
            <a:ext cx="8572560"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 C. Doyle </a:t>
            </a:r>
            <a:r>
              <a:rPr kumimoji="0" lang="cs-CZ" sz="32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se stal </a:t>
            </a:r>
            <a:r>
              <a:rPr kumimoji="0" lang="cs-CZ" sz="32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poslancem parlamentu</a:t>
            </a:r>
            <a:r>
              <a:rPr kumimoji="0" lang="cs-CZ" sz="32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r>
              <a:rPr lang="cs-CZ" sz="4000" b="1" dirty="0" smtClean="0">
                <a:effectLst>
                  <a:outerShdw blurRad="38100" dist="38100" dir="2700000" algn="tl">
                    <a:srgbClr val="000000">
                      <a:alpha val="43137"/>
                    </a:srgbClr>
                  </a:outerShdw>
                </a:effectLst>
                <a:latin typeface="Monotype Corsiva" pitchFamily="66" charset="0"/>
                <a:ea typeface="+mj-ea"/>
                <a:cs typeface="+mj-cs"/>
              </a:rPr>
              <a:t>a</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no - ne</a:t>
            </a:r>
            <a:endParaRPr kumimoji="0" lang="cs-CZ" sz="4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1"/>
          <p:cNvSpPr txBox="1">
            <a:spLocks/>
          </p:cNvSpPr>
          <p:nvPr/>
        </p:nvSpPr>
        <p:spPr>
          <a:xfrm>
            <a:off x="214282" y="214290"/>
            <a:ext cx="8715436" cy="1071570"/>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cs-CZ" sz="3200" b="1" dirty="0" smtClean="0">
                <a:effectLst>
                  <a:outerShdw blurRad="38100" dist="38100" dir="2700000" algn="tl">
                    <a:srgbClr val="000000">
                      <a:alpha val="43137"/>
                    </a:srgbClr>
                  </a:outerShdw>
                </a:effectLst>
                <a:latin typeface="Monotype Corsiva" pitchFamily="66" charset="0"/>
                <a:ea typeface="+mj-ea"/>
                <a:cs typeface="+mj-cs"/>
              </a:rPr>
              <a:t>A. C. Doyle – Sherlock Holmes</a:t>
            </a:r>
            <a:endParaRPr kumimoji="0" lang="cs-CZ" sz="32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Rozhodněte, která </a:t>
            </a:r>
            <a:r>
              <a:rPr kumimoji="0" lang="cs-CZ" sz="3200" b="1" i="0" u="sng"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tvrzení jsou pravdivá</a:t>
            </a:r>
            <a:r>
              <a:rPr kumimoji="0" lang="cs-CZ" sz="3200" b="1" i="0" u="none" strike="noStrike" kern="1200" cap="none" spc="0" normalizeH="0" baseline="0" noProof="0" dirty="0" smtClean="0">
                <a:ln>
                  <a:noFill/>
                </a:ln>
                <a:solidFill>
                  <a:schemeClr val="tx1"/>
                </a:solidFill>
                <a:effectLst/>
                <a:uLnTx/>
                <a:uFillTx/>
                <a:latin typeface="Monotype Corsiva" pitchFamily="66" charset="0"/>
                <a:ea typeface="+mj-ea"/>
                <a:cs typeface="+mj-cs"/>
              </a:rPr>
              <a:t>, chyby opravte:</a:t>
            </a:r>
            <a:endParaRPr kumimoji="0" lang="cs-CZ" sz="3200" b="1" i="0" u="none" strike="noStrike" kern="1200" cap="none" spc="0" normalizeH="0" baseline="0" noProof="0" dirty="0">
              <a:ln>
                <a:noFill/>
              </a:ln>
              <a:solidFill>
                <a:schemeClr val="tx1"/>
              </a:solidFill>
              <a:effectLst/>
              <a:uLnTx/>
              <a:uFillTx/>
              <a:latin typeface="Monotype Corsiva" pitchFamily="66" charset="0"/>
              <a:ea typeface="+mj-ea"/>
              <a:cs typeface="+mj-cs"/>
            </a:endParaRPr>
          </a:p>
        </p:txBody>
      </p:sp>
      <p:sp>
        <p:nvSpPr>
          <p:cNvPr id="6" name="Nadpis 1"/>
          <p:cNvSpPr txBox="1">
            <a:spLocks/>
          </p:cNvSpPr>
          <p:nvPr/>
        </p:nvSpPr>
        <p:spPr>
          <a:xfrm>
            <a:off x="214282" y="1500174"/>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600" b="1" i="0" u="sng"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a:t>
            </a:r>
            <a:r>
              <a:rPr kumimoji="0" lang="cs-CZ" sz="36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C. </a:t>
            </a:r>
            <a:r>
              <a:rPr lang="cs-CZ" sz="3600" b="1" u="sng" dirty="0" smtClean="0">
                <a:effectLst>
                  <a:outerShdw blurRad="38100" dist="38100" dir="2700000" algn="tl">
                    <a:srgbClr val="000000">
                      <a:alpha val="43137"/>
                    </a:srgbClr>
                  </a:outerShdw>
                </a:effectLst>
                <a:latin typeface="Monotype Corsiva" pitchFamily="66" charset="0"/>
                <a:ea typeface="+mj-ea"/>
                <a:cs typeface="+mj-cs"/>
              </a:rPr>
              <a:t>Doyle </a:t>
            </a:r>
            <a:r>
              <a:rPr lang="cs-CZ" sz="3600" b="1" dirty="0" smtClean="0">
                <a:effectLst>
                  <a:outerShdw blurRad="38100" dist="38100" dir="2700000" algn="tl">
                    <a:srgbClr val="000000">
                      <a:alpha val="43137"/>
                    </a:srgbClr>
                  </a:outerShdw>
                </a:effectLst>
                <a:latin typeface="Monotype Corsiva" pitchFamily="66" charset="0"/>
                <a:ea typeface="+mj-ea"/>
                <a:cs typeface="+mj-cs"/>
              </a:rPr>
              <a:t>se narodil v  </a:t>
            </a:r>
            <a:r>
              <a:rPr lang="cs-CZ" sz="3600" b="1" dirty="0" smtClean="0">
                <a:solidFill>
                  <a:srgbClr val="C00000"/>
                </a:solidFill>
                <a:effectLst>
                  <a:outerShdw blurRad="38100" dist="38100" dir="2700000" algn="tl">
                    <a:srgbClr val="000000">
                      <a:alpha val="43137"/>
                    </a:srgbClr>
                  </a:outerShdw>
                </a:effectLst>
                <a:latin typeface="Monotype Corsiva" pitchFamily="66" charset="0"/>
                <a:ea typeface="+mj-ea"/>
                <a:cs typeface="+mj-cs"/>
              </a:rPr>
              <a:t>Edinburghu.</a:t>
            </a:r>
            <a:r>
              <a:rPr lang="cs-CZ" sz="3600" b="1" dirty="0" smtClean="0">
                <a:effectLst>
                  <a:outerShdw blurRad="38100" dist="38100" dir="2700000" algn="tl">
                    <a:srgbClr val="000000">
                      <a:alpha val="43137"/>
                    </a:srgbClr>
                  </a:outerShdw>
                </a:effectLst>
                <a:latin typeface="Monotype Corsiva" pitchFamily="66" charset="0"/>
                <a:ea typeface="+mj-ea"/>
                <a:cs typeface="+mj-cs"/>
              </a:rPr>
              <a:t>  </a:t>
            </a:r>
            <a:r>
              <a:rPr lang="cs-CZ" sz="4000" b="1" dirty="0" smtClean="0">
                <a:effectLst>
                  <a:outerShdw blurRad="38100" dist="38100" dir="2700000" algn="tl">
                    <a:srgbClr val="000000">
                      <a:alpha val="43137"/>
                    </a:srgbClr>
                  </a:outerShdw>
                </a:effectLst>
                <a:latin typeface="Monotype Corsiva" pitchFamily="66" charset="0"/>
                <a:ea typeface="+mj-ea"/>
                <a:cs typeface="+mj-cs"/>
              </a:rPr>
              <a:t>ano - </a:t>
            </a:r>
            <a:r>
              <a:rPr lang="cs-CZ" sz="4000" b="1" dirty="0" smtClean="0">
                <a:solidFill>
                  <a:srgbClr val="C00000"/>
                </a:solidFill>
                <a:effectLst>
                  <a:outerShdw blurRad="38100" dist="38100" dir="2700000" algn="tl">
                    <a:srgbClr val="000000">
                      <a:alpha val="43137"/>
                    </a:srgbClr>
                  </a:outerShdw>
                </a:effectLst>
                <a:latin typeface="Monotype Corsiva" pitchFamily="66" charset="0"/>
                <a:ea typeface="+mj-ea"/>
                <a:cs typeface="+mj-cs"/>
              </a:rPr>
              <a:t>ne</a:t>
            </a:r>
            <a:endParaRPr kumimoji="0" lang="cs-CZ" sz="4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7" name="Nadpis 1"/>
          <p:cNvSpPr txBox="1">
            <a:spLocks/>
          </p:cNvSpPr>
          <p:nvPr/>
        </p:nvSpPr>
        <p:spPr>
          <a:xfrm>
            <a:off x="214282" y="2786058"/>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40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Sherlock</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Holmes byl </a:t>
            </a:r>
            <a:r>
              <a:rPr kumimoji="0" lang="cs-CZ" sz="40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uživatelem drog</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r>
              <a:rPr kumimoji="0" lang="cs-CZ" sz="4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ano </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ne</a:t>
            </a:r>
            <a:endParaRPr kumimoji="0" lang="cs-CZ" sz="4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8" name="Nadpis 1"/>
          <p:cNvSpPr txBox="1">
            <a:spLocks/>
          </p:cNvSpPr>
          <p:nvPr/>
        </p:nvSpPr>
        <p:spPr>
          <a:xfrm>
            <a:off x="214282" y="4071942"/>
            <a:ext cx="8643998"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cs-CZ" sz="3600" b="1" u="sng" dirty="0" smtClean="0">
                <a:effectLst>
                  <a:outerShdw blurRad="38100" dist="38100" dir="2700000" algn="tl">
                    <a:srgbClr val="000000">
                      <a:alpha val="43137"/>
                    </a:srgbClr>
                  </a:outerShdw>
                </a:effectLst>
                <a:latin typeface="Monotype Corsiva" pitchFamily="66" charset="0"/>
                <a:ea typeface="+mj-ea"/>
                <a:cs typeface="+mj-cs"/>
              </a:rPr>
              <a:t>Druhý </a:t>
            </a:r>
            <a:r>
              <a:rPr kumimoji="0" lang="cs-CZ" sz="3600" b="1" i="0" u="sng"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text</a:t>
            </a:r>
            <a:r>
              <a:rPr kumimoji="0" lang="cs-CZ" sz="36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se jmenoval Znamení  </a:t>
            </a:r>
            <a:r>
              <a:rPr kumimoji="0" lang="cs-CZ" sz="36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čtyř.  </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ano - </a:t>
            </a:r>
            <a:r>
              <a:rPr kumimoji="0" lang="cs-CZ" sz="4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ne</a:t>
            </a:r>
            <a:endParaRPr kumimoji="0" lang="cs-CZ" sz="4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endParaRPr>
          </a:p>
        </p:txBody>
      </p:sp>
      <p:sp>
        <p:nvSpPr>
          <p:cNvPr id="9" name="Nadpis 1"/>
          <p:cNvSpPr txBox="1">
            <a:spLocks/>
          </p:cNvSpPr>
          <p:nvPr/>
        </p:nvSpPr>
        <p:spPr>
          <a:xfrm>
            <a:off x="214282" y="5429264"/>
            <a:ext cx="8572560" cy="1143008"/>
          </a:xfrm>
          <a:prstGeom prst="rect">
            <a:avLst/>
          </a:prstGeom>
          <a:gradFill flip="none" rotWithShape="1">
            <a:gsLst>
              <a:gs pos="10000">
                <a:schemeClr val="tx1">
                  <a:lumMod val="65000"/>
                  <a:lumOff val="35000"/>
                </a:schemeClr>
              </a:gs>
              <a:gs pos="50000">
                <a:schemeClr val="bg1">
                  <a:lumMod val="85000"/>
                </a:schemeClr>
              </a:gs>
              <a:gs pos="100000">
                <a:schemeClr val="accent1">
                  <a:tint val="23500"/>
                  <a:satMod val="160000"/>
                </a:schemeClr>
              </a:gs>
            </a:gsLst>
            <a:lin ang="2400000" scaled="0"/>
            <a:tileRect/>
          </a:gradFill>
          <a:ln w="28575">
            <a:solidFill>
              <a:schemeClr val="tx1"/>
            </a:solidFill>
          </a:ln>
          <a:effectLst>
            <a:outerShdw blurRad="50800" dist="50800" dir="1200000" algn="ctr" rotWithShape="0">
              <a:srgbClr val="000000">
                <a:alpha val="43137"/>
              </a:srgbClr>
            </a:outerShdw>
          </a:effectLst>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2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A. C. Doyle </a:t>
            </a:r>
            <a:r>
              <a:rPr kumimoji="0" lang="cs-CZ" sz="32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r>
              <a:rPr kumimoji="0" lang="cs-CZ" sz="32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se nestal  </a:t>
            </a:r>
            <a:r>
              <a:rPr kumimoji="0" lang="cs-CZ" sz="3200" b="1" i="0" u="sng"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poslancem parlamentu</a:t>
            </a:r>
            <a:r>
              <a:rPr kumimoji="0" lang="cs-CZ" sz="32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   </a:t>
            </a:r>
            <a:r>
              <a:rPr lang="cs-CZ" sz="4000" b="1" dirty="0" smtClean="0">
                <a:effectLst>
                  <a:outerShdw blurRad="38100" dist="38100" dir="2700000" algn="tl">
                    <a:srgbClr val="000000">
                      <a:alpha val="43137"/>
                    </a:srgbClr>
                  </a:outerShdw>
                </a:effectLst>
                <a:latin typeface="Monotype Corsiva" pitchFamily="66" charset="0"/>
                <a:ea typeface="+mj-ea"/>
                <a:cs typeface="+mj-cs"/>
              </a:rPr>
              <a:t>a</a:t>
            </a:r>
            <a:r>
              <a:rPr kumimoji="0" lang="cs-CZ" sz="40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onotype Corsiva" pitchFamily="66" charset="0"/>
                <a:ea typeface="+mj-ea"/>
                <a:cs typeface="+mj-cs"/>
              </a:rPr>
              <a:t>no - </a:t>
            </a:r>
            <a:r>
              <a:rPr kumimoji="0" lang="cs-CZ" sz="4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rPr>
              <a:t>ne</a:t>
            </a:r>
            <a:endParaRPr kumimoji="0" lang="cs-CZ" sz="4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onotype Corsiva" pitchFamily="66" charset="0"/>
              <a:ea typeface="+mj-ea"/>
              <a:cs typeface="+mj-cs"/>
            </a:endParaRPr>
          </a:p>
        </p:txBody>
      </p:sp>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7000"/>
            <a:lum/>
          </a:blip>
          <a:srcRect/>
          <a:stretch>
            <a:fillRect l="-1000" r="-2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285728"/>
            <a:ext cx="8229600" cy="1143000"/>
          </a:xfrm>
        </p:spPr>
        <p:txBody>
          <a:bodyPr>
            <a:normAutofit/>
          </a:bodyPr>
          <a:lstStyle/>
          <a:p>
            <a:r>
              <a:rPr lang="cs-CZ" sz="3600" dirty="0" smtClean="0">
                <a:solidFill>
                  <a:srgbClr val="C00000"/>
                </a:solidFill>
                <a:effectLst>
                  <a:outerShdw blurRad="38100" dist="38100" dir="2700000" algn="tl">
                    <a:srgbClr val="000000">
                      <a:alpha val="43137"/>
                    </a:srgbClr>
                  </a:outerShdw>
                </a:effectLst>
                <a:latin typeface="Monotype Corsiva" pitchFamily="66" charset="0"/>
              </a:rPr>
              <a:t>Práce s odkazem – Překladatelé A. C. Doyla</a:t>
            </a:r>
            <a:br>
              <a:rPr lang="cs-CZ" sz="3600" dirty="0" smtClean="0">
                <a:solidFill>
                  <a:srgbClr val="C00000"/>
                </a:solidFill>
                <a:effectLst>
                  <a:outerShdw blurRad="38100" dist="38100" dir="2700000" algn="tl">
                    <a:srgbClr val="000000">
                      <a:alpha val="43137"/>
                    </a:srgbClr>
                  </a:outerShdw>
                </a:effectLst>
                <a:latin typeface="Monotype Corsiva" pitchFamily="66" charset="0"/>
              </a:rPr>
            </a:b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http://www.</a:t>
            </a:r>
            <a:r>
              <a:rPr lang="cs-CZ" sz="2200" dirty="0" err="1" smtClean="0">
                <a:solidFill>
                  <a:srgbClr val="C00000"/>
                </a:solidFill>
                <a:effectLst>
                  <a:outerShdw blurRad="38100" dist="38100" dir="2700000" algn="tl">
                    <a:srgbClr val="000000">
                      <a:alpha val="43137"/>
                    </a:srgbClr>
                  </a:outerShdw>
                </a:effectLst>
                <a:latin typeface="Monotype Corsiva" pitchFamily="66" charset="0"/>
                <a:hlinkClick r:id="rId3"/>
              </a:rPr>
              <a:t>mlp.cz</a:t>
            </a: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a:t>
            </a:r>
            <a:r>
              <a:rPr lang="cs-CZ" sz="2200" dirty="0" err="1" smtClean="0">
                <a:solidFill>
                  <a:srgbClr val="C00000"/>
                </a:solidFill>
                <a:effectLst>
                  <a:outerShdw blurRad="38100" dist="38100" dir="2700000" algn="tl">
                    <a:srgbClr val="000000">
                      <a:alpha val="43137"/>
                    </a:srgbClr>
                  </a:outerShdw>
                </a:effectLst>
                <a:latin typeface="Monotype Corsiva" pitchFamily="66" charset="0"/>
                <a:hlinkClick r:id="rId3"/>
              </a:rPr>
              <a:t>cz</a:t>
            </a: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/projekty/on-line-projekty/sherlock-holmes/o-projektu/</a:t>
            </a:r>
            <a:endParaRPr lang="cs-CZ" sz="3600" dirty="0">
              <a:solidFill>
                <a:srgbClr val="C00000"/>
              </a:solidFill>
              <a:effectLst>
                <a:outerShdw blurRad="38100" dist="38100" dir="2700000" algn="tl">
                  <a:srgbClr val="000000">
                    <a:alpha val="43137"/>
                  </a:srgbClr>
                </a:outerShdw>
              </a:effectLst>
              <a:latin typeface="Monotype Corsiva" pitchFamily="66" charset="0"/>
            </a:endParaRPr>
          </a:p>
        </p:txBody>
      </p:sp>
      <p:sp>
        <p:nvSpPr>
          <p:cNvPr id="3" name="Zástupný symbol pro obsah 2"/>
          <p:cNvSpPr>
            <a:spLocks noGrp="1"/>
          </p:cNvSpPr>
          <p:nvPr>
            <p:ph idx="1"/>
          </p:nvPr>
        </p:nvSpPr>
        <p:spPr>
          <a:xfrm>
            <a:off x="214282" y="1600200"/>
            <a:ext cx="8643998" cy="4525963"/>
          </a:xfrm>
          <a:ln w="28575">
            <a:solidFill>
              <a:schemeClr val="tx1"/>
            </a:solidFill>
          </a:ln>
        </p:spPr>
        <p:txBody>
          <a:bodyPr/>
          <a:lstStyle/>
          <a:p>
            <a:pPr>
              <a:buNone/>
            </a:pPr>
            <a:r>
              <a:rPr lang="cs-CZ" b="1" dirty="0" smtClean="0">
                <a:effectLst>
                  <a:outerShdw blurRad="38100" dist="38100" dir="2700000" algn="tl">
                    <a:srgbClr val="000000">
                      <a:alpha val="43137"/>
                    </a:srgbClr>
                  </a:outerShdw>
                </a:effectLst>
              </a:rPr>
              <a:t>Po přečtení textu doplňte  jména </a:t>
            </a:r>
            <a:r>
              <a:rPr lang="cs-CZ" b="1" u="sng" dirty="0" smtClean="0">
                <a:effectLst>
                  <a:outerShdw blurRad="38100" dist="38100" dir="2700000" algn="tl">
                    <a:srgbClr val="000000">
                      <a:alpha val="43137"/>
                    </a:srgbClr>
                  </a:outerShdw>
                </a:effectLst>
              </a:rPr>
              <a:t>překladatelů:</a:t>
            </a:r>
          </a:p>
          <a:p>
            <a:pPr>
              <a:buNone/>
            </a:pPr>
            <a:endParaRPr lang="cs-CZ" dirty="0" smtClean="0">
              <a:solidFill>
                <a:srgbClr val="C00000"/>
              </a:solidFill>
              <a:effectLst>
                <a:outerShdw blurRad="38100" dist="38100" dir="2700000" algn="tl">
                  <a:srgbClr val="000000">
                    <a:alpha val="43137"/>
                  </a:srgbClr>
                </a:outerShdw>
              </a:effectLst>
            </a:endParaRPr>
          </a:p>
          <a:p>
            <a:pPr>
              <a:buNone/>
            </a:pPr>
            <a:r>
              <a:rPr lang="cs-CZ" dirty="0" smtClean="0">
                <a:solidFill>
                  <a:srgbClr val="C00000"/>
                </a:solidFill>
                <a:effectLst>
                  <a:outerShdw blurRad="38100" dist="38100" dir="2700000" algn="tl">
                    <a:srgbClr val="000000">
                      <a:alpha val="43137"/>
                    </a:srgbClr>
                  </a:outerShdw>
                </a:effectLst>
              </a:rPr>
              <a:t>FG </a:t>
            </a:r>
          </a:p>
          <a:p>
            <a:pPr>
              <a:buNone/>
            </a:pPr>
            <a:r>
              <a:rPr lang="cs-CZ" dirty="0" smtClean="0">
                <a:solidFill>
                  <a:srgbClr val="C00000"/>
                </a:solidFill>
                <a:effectLst>
                  <a:outerShdw blurRad="38100" dist="38100" dir="2700000" algn="tl">
                    <a:srgbClr val="000000">
                      <a:alpha val="43137"/>
                    </a:srgbClr>
                  </a:outerShdw>
                </a:effectLst>
              </a:rPr>
              <a:t>JZ  </a:t>
            </a:r>
          </a:p>
          <a:p>
            <a:pPr>
              <a:buNone/>
            </a:pPr>
            <a:r>
              <a:rPr lang="cs-CZ" dirty="0" smtClean="0">
                <a:solidFill>
                  <a:srgbClr val="C00000"/>
                </a:solidFill>
                <a:effectLst>
                  <a:outerShdw blurRad="38100" dist="38100" dir="2700000" algn="tl">
                    <a:srgbClr val="000000">
                      <a:alpha val="43137"/>
                    </a:srgbClr>
                  </a:outerShdw>
                </a:effectLst>
              </a:rPr>
              <a:t>FJ  </a:t>
            </a:r>
          </a:p>
          <a:p>
            <a:pPr>
              <a:buNone/>
            </a:pPr>
            <a:r>
              <a:rPr lang="cs-CZ" dirty="0" smtClean="0">
                <a:solidFill>
                  <a:srgbClr val="C00000"/>
                </a:solidFill>
                <a:effectLst>
                  <a:outerShdw blurRad="38100" dist="38100" dir="2700000" algn="tl">
                    <a:srgbClr val="000000">
                      <a:alpha val="43137"/>
                    </a:srgbClr>
                  </a:outerShdw>
                </a:effectLst>
              </a:rPr>
              <a:t>JP  </a:t>
            </a:r>
          </a:p>
          <a:p>
            <a:pPr>
              <a:buNone/>
            </a:pPr>
            <a:r>
              <a:rPr lang="cs-CZ" dirty="0" smtClean="0">
                <a:solidFill>
                  <a:srgbClr val="C00000"/>
                </a:solidFill>
                <a:effectLst>
                  <a:outerShdw blurRad="38100" dist="38100" dir="2700000" algn="tl">
                    <a:srgbClr val="000000">
                      <a:alpha val="43137"/>
                    </a:srgbClr>
                  </a:outerShdw>
                </a:effectLst>
              </a:rPr>
              <a:t>ZW </a:t>
            </a:r>
            <a:endParaRPr lang="cs-CZ" dirty="0">
              <a:solidFill>
                <a:srgbClr val="C00000"/>
              </a:solidFill>
              <a:effectLst>
                <a:outerShdw blurRad="38100" dist="38100" dir="2700000" algn="tl">
                  <a:srgbClr val="000000">
                    <a:alpha val="43137"/>
                  </a:srgbClr>
                </a:outerShdw>
              </a:effectLst>
            </a:endParaRPr>
          </a:p>
        </p:txBody>
      </p:sp>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7000"/>
            <a:lum/>
          </a:blip>
          <a:srcRect/>
          <a:stretch>
            <a:fillRect l="-1000" r="-2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285728"/>
            <a:ext cx="8229600" cy="1143000"/>
          </a:xfrm>
        </p:spPr>
        <p:txBody>
          <a:bodyPr>
            <a:normAutofit/>
          </a:bodyPr>
          <a:lstStyle/>
          <a:p>
            <a:r>
              <a:rPr lang="cs-CZ" sz="3600" dirty="0" smtClean="0">
                <a:solidFill>
                  <a:srgbClr val="C00000"/>
                </a:solidFill>
                <a:effectLst>
                  <a:outerShdw blurRad="38100" dist="38100" dir="2700000" algn="tl">
                    <a:srgbClr val="000000">
                      <a:alpha val="43137"/>
                    </a:srgbClr>
                  </a:outerShdw>
                </a:effectLst>
                <a:latin typeface="Monotype Corsiva" pitchFamily="66" charset="0"/>
              </a:rPr>
              <a:t>Práce s odkazem – Překladatelé A. C. Doyla</a:t>
            </a:r>
            <a:br>
              <a:rPr lang="cs-CZ" sz="3600" dirty="0" smtClean="0">
                <a:solidFill>
                  <a:srgbClr val="C00000"/>
                </a:solidFill>
                <a:effectLst>
                  <a:outerShdw blurRad="38100" dist="38100" dir="2700000" algn="tl">
                    <a:srgbClr val="000000">
                      <a:alpha val="43137"/>
                    </a:srgbClr>
                  </a:outerShdw>
                </a:effectLst>
                <a:latin typeface="Monotype Corsiva" pitchFamily="66" charset="0"/>
              </a:rPr>
            </a:b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http://www.</a:t>
            </a:r>
            <a:r>
              <a:rPr lang="cs-CZ" sz="2200" dirty="0" err="1" smtClean="0">
                <a:solidFill>
                  <a:srgbClr val="C00000"/>
                </a:solidFill>
                <a:effectLst>
                  <a:outerShdw blurRad="38100" dist="38100" dir="2700000" algn="tl">
                    <a:srgbClr val="000000">
                      <a:alpha val="43137"/>
                    </a:srgbClr>
                  </a:outerShdw>
                </a:effectLst>
                <a:latin typeface="Monotype Corsiva" pitchFamily="66" charset="0"/>
                <a:hlinkClick r:id="rId3"/>
              </a:rPr>
              <a:t>mlp.cz</a:t>
            </a: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a:t>
            </a:r>
            <a:r>
              <a:rPr lang="cs-CZ" sz="2200" dirty="0" err="1" smtClean="0">
                <a:solidFill>
                  <a:srgbClr val="C00000"/>
                </a:solidFill>
                <a:effectLst>
                  <a:outerShdw blurRad="38100" dist="38100" dir="2700000" algn="tl">
                    <a:srgbClr val="000000">
                      <a:alpha val="43137"/>
                    </a:srgbClr>
                  </a:outerShdw>
                </a:effectLst>
                <a:latin typeface="Monotype Corsiva" pitchFamily="66" charset="0"/>
                <a:hlinkClick r:id="rId3"/>
              </a:rPr>
              <a:t>cz</a:t>
            </a:r>
            <a:r>
              <a:rPr lang="cs-CZ" sz="2200" dirty="0" smtClean="0">
                <a:solidFill>
                  <a:srgbClr val="C00000"/>
                </a:solidFill>
                <a:effectLst>
                  <a:outerShdw blurRad="38100" dist="38100" dir="2700000" algn="tl">
                    <a:srgbClr val="000000">
                      <a:alpha val="43137"/>
                    </a:srgbClr>
                  </a:outerShdw>
                </a:effectLst>
                <a:latin typeface="Monotype Corsiva" pitchFamily="66" charset="0"/>
                <a:hlinkClick r:id="rId3"/>
              </a:rPr>
              <a:t>/projekty/on-line-projekty/sherlock-holmes/o-projektu/</a:t>
            </a:r>
            <a:endParaRPr lang="cs-CZ" sz="3600" dirty="0">
              <a:solidFill>
                <a:srgbClr val="C00000"/>
              </a:solidFill>
              <a:effectLst>
                <a:outerShdw blurRad="38100" dist="38100" dir="2700000" algn="tl">
                  <a:srgbClr val="000000">
                    <a:alpha val="43137"/>
                  </a:srgbClr>
                </a:outerShdw>
              </a:effectLst>
              <a:latin typeface="Monotype Corsiva" pitchFamily="66" charset="0"/>
            </a:endParaRPr>
          </a:p>
        </p:txBody>
      </p:sp>
      <p:sp>
        <p:nvSpPr>
          <p:cNvPr id="3" name="Zástupný symbol pro obsah 2"/>
          <p:cNvSpPr>
            <a:spLocks noGrp="1"/>
          </p:cNvSpPr>
          <p:nvPr>
            <p:ph idx="1"/>
          </p:nvPr>
        </p:nvSpPr>
        <p:spPr>
          <a:xfrm>
            <a:off x="214282" y="1600200"/>
            <a:ext cx="8643998" cy="4525963"/>
          </a:xfrm>
          <a:ln w="28575">
            <a:solidFill>
              <a:schemeClr val="tx1"/>
            </a:solidFill>
          </a:ln>
        </p:spPr>
        <p:txBody>
          <a:bodyPr/>
          <a:lstStyle/>
          <a:p>
            <a:pPr>
              <a:buNone/>
            </a:pPr>
            <a:r>
              <a:rPr lang="cs-CZ" b="1" dirty="0" smtClean="0">
                <a:effectLst>
                  <a:outerShdw blurRad="38100" dist="38100" dir="2700000" algn="tl">
                    <a:srgbClr val="000000">
                      <a:alpha val="43137"/>
                    </a:srgbClr>
                  </a:outerShdw>
                </a:effectLst>
              </a:rPr>
              <a:t>Po přečtení textu doplňte  jména </a:t>
            </a:r>
            <a:r>
              <a:rPr lang="cs-CZ" b="1" u="sng" dirty="0" smtClean="0">
                <a:effectLst>
                  <a:outerShdw blurRad="38100" dist="38100" dir="2700000" algn="tl">
                    <a:srgbClr val="000000">
                      <a:alpha val="43137"/>
                    </a:srgbClr>
                  </a:outerShdw>
                </a:effectLst>
              </a:rPr>
              <a:t>překladatelů:</a:t>
            </a:r>
          </a:p>
          <a:p>
            <a:pPr>
              <a:buNone/>
            </a:pPr>
            <a:endParaRPr lang="cs-CZ" dirty="0" smtClean="0">
              <a:solidFill>
                <a:srgbClr val="C00000"/>
              </a:solidFill>
              <a:effectLst>
                <a:outerShdw blurRad="38100" dist="38100" dir="2700000" algn="tl">
                  <a:srgbClr val="000000">
                    <a:alpha val="43137"/>
                  </a:srgbClr>
                </a:outerShdw>
              </a:effectLst>
            </a:endParaRPr>
          </a:p>
          <a:p>
            <a:pPr>
              <a:buNone/>
            </a:pPr>
            <a:r>
              <a:rPr lang="cs-CZ" dirty="0" smtClean="0">
                <a:solidFill>
                  <a:srgbClr val="C00000"/>
                </a:solidFill>
                <a:effectLst>
                  <a:outerShdw blurRad="38100" dist="38100" dir="2700000" algn="tl">
                    <a:srgbClr val="000000">
                      <a:alpha val="43137"/>
                    </a:srgbClr>
                  </a:outerShdw>
                </a:effectLst>
              </a:rPr>
              <a:t>FG </a:t>
            </a:r>
            <a:r>
              <a:rPr lang="cs-CZ" dirty="0" smtClean="0">
                <a:effectLst>
                  <a:outerShdw blurRad="38100" dist="38100" dir="2700000" algn="tl">
                    <a:srgbClr val="000000">
                      <a:alpha val="43137"/>
                    </a:srgbClr>
                  </a:outerShdw>
                </a:effectLst>
              </a:rPr>
              <a:t>- František Gel</a:t>
            </a:r>
            <a:endParaRPr lang="cs-CZ" dirty="0" smtClean="0">
              <a:solidFill>
                <a:srgbClr val="C00000"/>
              </a:solidFill>
              <a:effectLst>
                <a:outerShdw blurRad="38100" dist="38100" dir="2700000" algn="tl">
                  <a:srgbClr val="000000">
                    <a:alpha val="43137"/>
                  </a:srgbClr>
                </a:outerShdw>
              </a:effectLst>
            </a:endParaRPr>
          </a:p>
          <a:p>
            <a:pPr>
              <a:buNone/>
            </a:pPr>
            <a:r>
              <a:rPr lang="cs-CZ" dirty="0" smtClean="0">
                <a:solidFill>
                  <a:srgbClr val="C00000"/>
                </a:solidFill>
                <a:effectLst>
                  <a:outerShdw blurRad="38100" dist="38100" dir="2700000" algn="tl">
                    <a:srgbClr val="000000">
                      <a:alpha val="43137"/>
                    </a:srgbClr>
                  </a:outerShdw>
                </a:effectLst>
              </a:rPr>
              <a:t>JZ  </a:t>
            </a:r>
            <a:r>
              <a:rPr lang="cs-CZ" dirty="0" smtClean="0">
                <a:effectLst>
                  <a:outerShdw blurRad="38100" dist="38100" dir="2700000" algn="tl">
                    <a:srgbClr val="000000">
                      <a:alpha val="43137"/>
                    </a:srgbClr>
                  </a:outerShdw>
                </a:effectLst>
              </a:rPr>
              <a:t>- Jan Zábrana</a:t>
            </a:r>
            <a:endParaRPr lang="cs-CZ" dirty="0" smtClean="0">
              <a:solidFill>
                <a:srgbClr val="C00000"/>
              </a:solidFill>
              <a:effectLst>
                <a:outerShdw blurRad="38100" dist="38100" dir="2700000" algn="tl">
                  <a:srgbClr val="000000">
                    <a:alpha val="43137"/>
                  </a:srgbClr>
                </a:outerShdw>
              </a:effectLst>
            </a:endParaRPr>
          </a:p>
          <a:p>
            <a:pPr>
              <a:buNone/>
            </a:pPr>
            <a:r>
              <a:rPr lang="cs-CZ" dirty="0" smtClean="0">
                <a:solidFill>
                  <a:srgbClr val="C00000"/>
                </a:solidFill>
                <a:effectLst>
                  <a:outerShdw blurRad="38100" dist="38100" dir="2700000" algn="tl">
                    <a:srgbClr val="000000">
                      <a:alpha val="43137"/>
                    </a:srgbClr>
                  </a:outerShdw>
                </a:effectLst>
              </a:rPr>
              <a:t>FJ  </a:t>
            </a:r>
            <a:r>
              <a:rPr lang="cs-CZ" dirty="0" smtClean="0">
                <a:effectLst>
                  <a:outerShdw blurRad="38100" dist="38100" dir="2700000" algn="tl">
                    <a:srgbClr val="000000">
                      <a:alpha val="43137"/>
                    </a:srgbClr>
                  </a:outerShdw>
                </a:effectLst>
              </a:rPr>
              <a:t>- František </a:t>
            </a:r>
            <a:r>
              <a:rPr lang="cs-CZ" dirty="0" err="1" smtClean="0">
                <a:effectLst>
                  <a:outerShdw blurRad="38100" dist="38100" dir="2700000" algn="tl">
                    <a:srgbClr val="000000">
                      <a:alpha val="43137"/>
                    </a:srgbClr>
                  </a:outerShdw>
                </a:effectLst>
              </a:rPr>
              <a:t>Jungwirth</a:t>
            </a:r>
            <a:endParaRPr lang="cs-CZ" dirty="0" smtClean="0">
              <a:solidFill>
                <a:srgbClr val="C00000"/>
              </a:solidFill>
              <a:effectLst>
                <a:outerShdw blurRad="38100" dist="38100" dir="2700000" algn="tl">
                  <a:srgbClr val="000000">
                    <a:alpha val="43137"/>
                  </a:srgbClr>
                </a:outerShdw>
              </a:effectLst>
            </a:endParaRPr>
          </a:p>
          <a:p>
            <a:pPr>
              <a:buNone/>
            </a:pPr>
            <a:r>
              <a:rPr lang="cs-CZ" dirty="0" smtClean="0">
                <a:solidFill>
                  <a:srgbClr val="C00000"/>
                </a:solidFill>
                <a:effectLst>
                  <a:outerShdw blurRad="38100" dist="38100" dir="2700000" algn="tl">
                    <a:srgbClr val="000000">
                      <a:alpha val="43137"/>
                    </a:srgbClr>
                  </a:outerShdw>
                </a:effectLst>
              </a:rPr>
              <a:t>JP  </a:t>
            </a:r>
            <a:r>
              <a:rPr lang="cs-CZ" dirty="0" smtClean="0">
                <a:effectLst>
                  <a:outerShdw blurRad="38100" dist="38100" dir="2700000" algn="tl">
                    <a:srgbClr val="000000">
                      <a:alpha val="43137"/>
                    </a:srgbClr>
                  </a:outerShdw>
                </a:effectLst>
              </a:rPr>
              <a:t>- Josef </a:t>
            </a:r>
            <a:r>
              <a:rPr lang="cs-CZ" dirty="0" err="1" smtClean="0">
                <a:effectLst>
                  <a:outerShdw blurRad="38100" dist="38100" dir="2700000" algn="tl">
                    <a:srgbClr val="000000">
                      <a:alpha val="43137"/>
                    </a:srgbClr>
                  </a:outerShdw>
                </a:effectLst>
              </a:rPr>
              <a:t>Pachmayer</a:t>
            </a:r>
            <a:endParaRPr lang="cs-CZ" dirty="0" smtClean="0">
              <a:solidFill>
                <a:srgbClr val="C00000"/>
              </a:solidFill>
              <a:effectLst>
                <a:outerShdw blurRad="38100" dist="38100" dir="2700000" algn="tl">
                  <a:srgbClr val="000000">
                    <a:alpha val="43137"/>
                  </a:srgbClr>
                </a:outerShdw>
              </a:effectLst>
            </a:endParaRPr>
          </a:p>
          <a:p>
            <a:pPr>
              <a:buNone/>
            </a:pPr>
            <a:r>
              <a:rPr lang="cs-CZ" smtClean="0">
                <a:solidFill>
                  <a:srgbClr val="C00000"/>
                </a:solidFill>
                <a:effectLst>
                  <a:outerShdw blurRad="38100" dist="38100" dir="2700000" algn="tl">
                    <a:srgbClr val="000000">
                      <a:alpha val="43137"/>
                    </a:srgbClr>
                  </a:outerShdw>
                </a:effectLst>
              </a:rPr>
              <a:t>ZW </a:t>
            </a:r>
            <a:r>
              <a:rPr lang="cs-CZ" smtClean="0">
                <a:effectLst>
                  <a:outerShdw blurRad="38100" dist="38100" dir="2700000" algn="tl">
                    <a:srgbClr val="000000">
                      <a:alpha val="43137"/>
                    </a:srgbClr>
                  </a:outerShdw>
                </a:effectLst>
              </a:rPr>
              <a:t>- Zora </a:t>
            </a:r>
            <a:r>
              <a:rPr lang="cs-CZ" dirty="0" smtClean="0">
                <a:effectLst>
                  <a:outerShdw blurRad="38100" dist="38100" dir="2700000" algn="tl">
                    <a:srgbClr val="000000">
                      <a:alpha val="43137"/>
                    </a:srgbClr>
                  </a:outerShdw>
                </a:effectLst>
              </a:rPr>
              <a:t>Wolfová</a:t>
            </a:r>
            <a:endParaRPr lang="cs-CZ" dirty="0">
              <a:solidFill>
                <a:srgbClr val="C00000"/>
              </a:solidFill>
              <a:effectLst>
                <a:outerShdw blurRad="38100" dist="38100" dir="2700000" algn="tl">
                  <a:srgbClr val="000000">
                    <a:alpha val="43137"/>
                  </a:srgbClr>
                </a:outerShdw>
              </a:effectLst>
            </a:endParaRPr>
          </a:p>
        </p:txBody>
      </p:sp>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71538" y="642918"/>
            <a:ext cx="8229600" cy="1357314"/>
          </a:xfrm>
        </p:spPr>
        <p:txBody>
          <a:bodyPr>
            <a:normAutofit fontScale="90000"/>
          </a:bodyPr>
          <a:lstStyle/>
          <a:p>
            <a:r>
              <a:rPr lang="cs-CZ" sz="3200" b="1" dirty="0" smtClean="0">
                <a:solidFill>
                  <a:srgbClr val="C00000"/>
                </a:solidFill>
                <a:effectLst>
                  <a:outerShdw blurRad="38100" dist="38100" dir="2700000" algn="tl">
                    <a:srgbClr val="000000">
                      <a:alpha val="43137"/>
                    </a:srgbClr>
                  </a:outerShdw>
                </a:effectLst>
                <a:latin typeface="Monotype Corsiva" pitchFamily="66" charset="0"/>
              </a:rPr>
              <a:t>Práce s odkazem </a:t>
            </a:r>
            <a:r>
              <a:rPr lang="cs-CZ" sz="3200" b="1" dirty="0" smtClean="0">
                <a:latin typeface="Monotype Corsiva" pitchFamily="66" charset="0"/>
              </a:rPr>
              <a:t>– přečtěte si text a spojte  dle</a:t>
            </a:r>
            <a:br>
              <a:rPr lang="cs-CZ" sz="3200" b="1" dirty="0" smtClean="0">
                <a:latin typeface="Monotype Corsiva" pitchFamily="66" charset="0"/>
              </a:rPr>
            </a:br>
            <a:r>
              <a:rPr lang="cs-CZ" sz="3200" b="1" dirty="0" smtClean="0">
                <a:latin typeface="Monotype Corsiva" pitchFamily="66" charset="0"/>
              </a:rPr>
              <a:t>získaných poznatků </a:t>
            </a:r>
            <a:r>
              <a:rPr lang="cs-CZ" sz="3200" b="1" u="sng" dirty="0" smtClean="0">
                <a:latin typeface="Monotype Corsiva" pitchFamily="66" charset="0"/>
              </a:rPr>
              <a:t>správně  písmena s číslicí</a:t>
            </a:r>
            <a:r>
              <a:rPr lang="cs-CZ" sz="3200" b="1" dirty="0" smtClean="0">
                <a:latin typeface="Monotype Corsiva" pitchFamily="66" charset="0"/>
              </a:rPr>
              <a:t/>
            </a:r>
            <a:br>
              <a:rPr lang="cs-CZ" sz="3200" b="1" dirty="0" smtClean="0">
                <a:latin typeface="Monotype Corsiva" pitchFamily="66" charset="0"/>
              </a:rPr>
            </a:br>
            <a:r>
              <a:rPr lang="cs-CZ" sz="2000" dirty="0" smtClean="0">
                <a:latin typeface="Monotype Corsiva" pitchFamily="66" charset="0"/>
                <a:hlinkClick r:id="rId2"/>
              </a:rPr>
              <a:t>http://www.</a:t>
            </a:r>
            <a:r>
              <a:rPr lang="cs-CZ" sz="2000" dirty="0" err="1" smtClean="0">
                <a:latin typeface="Monotype Corsiva" pitchFamily="66" charset="0"/>
                <a:hlinkClick r:id="rId2"/>
              </a:rPr>
              <a:t>velkaepocha.sk</a:t>
            </a:r>
            <a:r>
              <a:rPr lang="cs-CZ" sz="2000" dirty="0" smtClean="0">
                <a:latin typeface="Monotype Corsiva" pitchFamily="66" charset="0"/>
                <a:hlinkClick r:id="rId2"/>
              </a:rPr>
              <a:t>/2013062921384/Sherlock-Holmes-</a:t>
            </a:r>
            <a:r>
              <a:rPr lang="cs-CZ" sz="2000" dirty="0" err="1" smtClean="0">
                <a:latin typeface="Monotype Corsiva" pitchFamily="66" charset="0"/>
                <a:hlinkClick r:id="rId2"/>
              </a:rPr>
              <a:t>kral</a:t>
            </a:r>
            <a:r>
              <a:rPr lang="cs-CZ" sz="2000" dirty="0" smtClean="0">
                <a:latin typeface="Monotype Corsiva" pitchFamily="66" charset="0"/>
                <a:hlinkClick r:id="rId2"/>
              </a:rPr>
              <a:t>-detektivu-a-jeho-</a:t>
            </a:r>
            <a:r>
              <a:rPr lang="cs-CZ" sz="2000" dirty="0" err="1" smtClean="0">
                <a:latin typeface="Monotype Corsiva" pitchFamily="66" charset="0"/>
                <a:hlinkClick r:id="rId2"/>
              </a:rPr>
              <a:t>pripady</a:t>
            </a:r>
            <a:r>
              <a:rPr lang="cs-CZ" sz="2000" dirty="0" smtClean="0">
                <a:latin typeface="Monotype Corsiva" pitchFamily="66" charset="0"/>
                <a:hlinkClick r:id="rId2"/>
              </a:rPr>
              <a:t>-z-pera-sira-</a:t>
            </a:r>
            <a:r>
              <a:rPr lang="cs-CZ" sz="2000" dirty="0" err="1" smtClean="0">
                <a:latin typeface="Monotype Corsiva" pitchFamily="66" charset="0"/>
                <a:hlinkClick r:id="rId2"/>
              </a:rPr>
              <a:t>Arthura</a:t>
            </a:r>
            <a:r>
              <a:rPr lang="cs-CZ" sz="2000" dirty="0" smtClean="0">
                <a:latin typeface="Monotype Corsiva" pitchFamily="66" charset="0"/>
                <a:hlinkClick r:id="rId2"/>
              </a:rPr>
              <a:t>-</a:t>
            </a:r>
            <a:r>
              <a:rPr lang="cs-CZ" sz="2000" dirty="0" err="1" smtClean="0">
                <a:latin typeface="Monotype Corsiva" pitchFamily="66" charset="0"/>
                <a:hlinkClick r:id="rId2"/>
              </a:rPr>
              <a:t>Conana</a:t>
            </a:r>
            <a:r>
              <a:rPr lang="cs-CZ" sz="2000" dirty="0" smtClean="0">
                <a:latin typeface="Monotype Corsiva" pitchFamily="66" charset="0"/>
                <a:hlinkClick r:id="rId2"/>
              </a:rPr>
              <a:t>-</a:t>
            </a:r>
            <a:r>
              <a:rPr lang="cs-CZ" sz="2000" dirty="0" err="1" smtClean="0">
                <a:latin typeface="Monotype Corsiva" pitchFamily="66" charset="0"/>
                <a:hlinkClick r:id="rId2"/>
              </a:rPr>
              <a:t>Doyla.html</a:t>
            </a:r>
            <a:r>
              <a:rPr lang="cs-CZ" sz="3200" b="1" dirty="0" smtClean="0">
                <a:latin typeface="Monotype Corsiva" pitchFamily="66" charset="0"/>
              </a:rPr>
              <a:t/>
            </a:r>
            <a:br>
              <a:rPr lang="cs-CZ" sz="3200" b="1" dirty="0" smtClean="0">
                <a:latin typeface="Monotype Corsiva" pitchFamily="66" charset="0"/>
              </a:rPr>
            </a:br>
            <a:endParaRPr lang="cs-CZ" sz="3200" b="1" dirty="0">
              <a:latin typeface="Monotype Corsiva" pitchFamily="66" charset="0"/>
            </a:endParaRPr>
          </a:p>
        </p:txBody>
      </p:sp>
      <p:sp>
        <p:nvSpPr>
          <p:cNvPr id="3" name="Zástupný symbol pro obsah 2"/>
          <p:cNvSpPr>
            <a:spLocks noGrp="1"/>
          </p:cNvSpPr>
          <p:nvPr>
            <p:ph idx="1"/>
          </p:nvPr>
        </p:nvSpPr>
        <p:spPr>
          <a:xfrm>
            <a:off x="285720" y="2357430"/>
            <a:ext cx="3571900" cy="4143404"/>
          </a:xfrm>
          <a:gradFill>
            <a:gsLst>
              <a:gs pos="0">
                <a:schemeClr val="bg1">
                  <a:lumMod val="50000"/>
                </a:schemeClr>
              </a:gs>
              <a:gs pos="50000">
                <a:schemeClr val="bg1">
                  <a:lumMod val="65000"/>
                </a:schemeClr>
              </a:gs>
              <a:gs pos="100000">
                <a:schemeClr val="bg1">
                  <a:lumMod val="95000"/>
                </a:schemeClr>
              </a:gs>
            </a:gsLst>
            <a:lin ang="5400000" scaled="0"/>
          </a:gradFill>
          <a:ln w="31750">
            <a:solidFill>
              <a:schemeClr val="tx1"/>
            </a:solidFill>
          </a:ln>
          <a:effectLst>
            <a:outerShdw blurRad="50800" dist="50800" dir="3120000" algn="ctr" rotWithShape="0">
              <a:srgbClr val="000000">
                <a:alpha val="43137"/>
              </a:srgbClr>
            </a:outerShdw>
          </a:effectLst>
        </p:spPr>
        <p:txBody>
          <a:bodyPr>
            <a:noAutofit/>
          </a:bodyPr>
          <a:lstStyle/>
          <a:p>
            <a:pPr>
              <a:buNone/>
            </a:pPr>
            <a:r>
              <a:rPr lang="cs-CZ" sz="2800" b="1" dirty="0" smtClean="0">
                <a:effectLst>
                  <a:outerShdw blurRad="38100" dist="38100" dir="2700000" algn="tl">
                    <a:srgbClr val="000000">
                      <a:alpha val="43137"/>
                    </a:srgbClr>
                  </a:outerShdw>
                </a:effectLst>
              </a:rPr>
              <a:t>A  </a:t>
            </a:r>
            <a:r>
              <a:rPr lang="cs-CZ" sz="2800" b="1" dirty="0" err="1" smtClean="0">
                <a:effectLst>
                  <a:outerShdw blurRad="38100" dist="38100" dir="2700000" algn="tl">
                    <a:srgbClr val="000000">
                      <a:alpha val="43137"/>
                    </a:srgbClr>
                  </a:outerShdw>
                </a:effectLst>
              </a:rPr>
              <a:t>Sidney</a:t>
            </a:r>
            <a:r>
              <a:rPr lang="cs-CZ" sz="2800" b="1" dirty="0" smtClean="0">
                <a:effectLst>
                  <a:outerShdw blurRad="38100" dist="38100" dir="2700000" algn="tl">
                    <a:srgbClr val="000000">
                      <a:alpha val="43137"/>
                    </a:srgbClr>
                  </a:outerShdw>
                </a:effectLst>
              </a:rPr>
              <a:t> </a:t>
            </a:r>
            <a:r>
              <a:rPr lang="cs-CZ" sz="2800" b="1" dirty="0" err="1" smtClean="0">
                <a:effectLst>
                  <a:outerShdw blurRad="38100" dist="38100" dir="2700000" algn="tl">
                    <a:srgbClr val="000000">
                      <a:alpha val="43137"/>
                    </a:srgbClr>
                  </a:outerShdw>
                </a:effectLst>
              </a:rPr>
              <a:t>Paget</a:t>
            </a:r>
            <a:endParaRPr lang="cs-CZ" sz="2800" b="1" dirty="0" smtClean="0">
              <a:effectLst>
                <a:outerShdw blurRad="38100" dist="38100" dir="2700000" algn="tl">
                  <a:srgbClr val="000000">
                    <a:alpha val="43137"/>
                  </a:srgbClr>
                </a:outerShdw>
              </a:effectLst>
            </a:endParaRPr>
          </a:p>
          <a:p>
            <a:pPr>
              <a:buNone/>
            </a:pPr>
            <a:r>
              <a:rPr lang="cs-CZ" sz="2800" b="1" dirty="0" smtClean="0">
                <a:effectLst>
                  <a:outerShdw blurRad="38100" dist="38100" dir="2700000" algn="tl">
                    <a:srgbClr val="000000">
                      <a:alpha val="43137"/>
                    </a:srgbClr>
                  </a:outerShdw>
                </a:effectLst>
              </a:rPr>
              <a:t>B  </a:t>
            </a:r>
            <a:r>
              <a:rPr lang="cs-CZ" sz="2800" b="1" dirty="0" err="1" smtClean="0">
                <a:effectLst>
                  <a:outerShdw blurRad="38100" dist="38100" dir="2700000" algn="tl">
                    <a:srgbClr val="000000">
                      <a:alpha val="43137"/>
                    </a:srgbClr>
                  </a:outerShdw>
                </a:effectLst>
              </a:rPr>
              <a:t>Moriarty</a:t>
            </a:r>
            <a:endParaRPr lang="cs-CZ" sz="2800" b="1" dirty="0" smtClean="0">
              <a:effectLst>
                <a:outerShdw blurRad="38100" dist="38100" dir="2700000" algn="tl">
                  <a:srgbClr val="000000">
                    <a:alpha val="43137"/>
                  </a:srgbClr>
                </a:outerShdw>
              </a:effectLst>
            </a:endParaRPr>
          </a:p>
          <a:p>
            <a:pPr>
              <a:buNone/>
            </a:pPr>
            <a:r>
              <a:rPr lang="cs-CZ" sz="2800" b="1" dirty="0" smtClean="0">
                <a:effectLst>
                  <a:outerShdw blurRad="38100" dist="38100" dir="2700000" algn="tl">
                    <a:srgbClr val="000000">
                      <a:alpha val="43137"/>
                    </a:srgbClr>
                  </a:outerShdw>
                </a:effectLst>
              </a:rPr>
              <a:t>C  </a:t>
            </a:r>
            <a:r>
              <a:rPr lang="cs-CZ" sz="2800" b="1" dirty="0" err="1" smtClean="0">
                <a:effectLst>
                  <a:outerShdw blurRad="38100" dist="38100" dir="2700000" algn="tl">
                    <a:srgbClr val="000000">
                      <a:alpha val="43137"/>
                    </a:srgbClr>
                  </a:outerShdw>
                </a:effectLst>
              </a:rPr>
              <a:t>Mycroft</a:t>
            </a:r>
            <a:endParaRPr lang="cs-CZ" sz="2800" b="1" dirty="0" smtClean="0">
              <a:effectLst>
                <a:outerShdw blurRad="38100" dist="38100" dir="2700000" algn="tl">
                  <a:srgbClr val="000000">
                    <a:alpha val="43137"/>
                  </a:srgbClr>
                </a:outerShdw>
              </a:effectLst>
            </a:endParaRPr>
          </a:p>
          <a:p>
            <a:pPr>
              <a:buNone/>
            </a:pPr>
            <a:r>
              <a:rPr lang="cs-CZ" sz="2800" b="1" dirty="0" smtClean="0">
                <a:effectLst>
                  <a:outerShdw blurRad="38100" dist="38100" dir="2700000" algn="tl">
                    <a:srgbClr val="000000">
                      <a:alpha val="43137"/>
                    </a:srgbClr>
                  </a:outerShdw>
                </a:effectLst>
              </a:rPr>
              <a:t>D  </a:t>
            </a:r>
            <a:r>
              <a:rPr lang="cs-CZ" sz="2800" b="1" dirty="0" err="1" smtClean="0">
                <a:effectLst>
                  <a:outerShdw blurRad="38100" dist="38100" dir="2700000" algn="tl">
                    <a:srgbClr val="000000">
                      <a:alpha val="43137"/>
                    </a:srgbClr>
                  </a:outerShdw>
                </a:effectLst>
              </a:rPr>
              <a:t>Jeremy</a:t>
            </a:r>
            <a:r>
              <a:rPr lang="cs-CZ" sz="2800" b="1" dirty="0" smtClean="0">
                <a:effectLst>
                  <a:outerShdw blurRad="38100" dist="38100" dir="2700000" algn="tl">
                    <a:srgbClr val="000000">
                      <a:alpha val="43137"/>
                    </a:srgbClr>
                  </a:outerShdw>
                </a:effectLst>
              </a:rPr>
              <a:t> </a:t>
            </a:r>
            <a:r>
              <a:rPr lang="cs-CZ" sz="2800" b="1" dirty="0" err="1" smtClean="0">
                <a:effectLst>
                  <a:outerShdw blurRad="38100" dist="38100" dir="2700000" algn="tl">
                    <a:srgbClr val="000000">
                      <a:alpha val="43137"/>
                    </a:srgbClr>
                  </a:outerShdw>
                </a:effectLst>
              </a:rPr>
              <a:t>Brett</a:t>
            </a:r>
            <a:endParaRPr lang="cs-CZ" sz="2800" b="1" dirty="0" smtClean="0">
              <a:effectLst>
                <a:outerShdw blurRad="38100" dist="38100" dir="2700000" algn="tl">
                  <a:srgbClr val="000000">
                    <a:alpha val="43137"/>
                  </a:srgbClr>
                </a:outerShdw>
              </a:effectLst>
            </a:endParaRPr>
          </a:p>
          <a:p>
            <a:pPr>
              <a:buNone/>
            </a:pPr>
            <a:r>
              <a:rPr lang="cs-CZ" sz="2800" b="1" dirty="0" smtClean="0">
                <a:effectLst>
                  <a:outerShdw blurRad="38100" dist="38100" dir="2700000" algn="tl">
                    <a:srgbClr val="000000">
                      <a:alpha val="43137"/>
                    </a:srgbClr>
                  </a:outerShdw>
                </a:effectLst>
              </a:rPr>
              <a:t>E   smrt SH</a:t>
            </a:r>
          </a:p>
          <a:p>
            <a:pPr>
              <a:buNone/>
            </a:pPr>
            <a:r>
              <a:rPr lang="cs-CZ" sz="2800" b="1" dirty="0" smtClean="0">
                <a:effectLst>
                  <a:outerShdw blurRad="38100" dist="38100" dir="2700000" algn="tl">
                    <a:srgbClr val="000000">
                      <a:alpha val="43137"/>
                    </a:srgbClr>
                  </a:outerShdw>
                </a:effectLst>
              </a:rPr>
              <a:t>F   Lestrade</a:t>
            </a:r>
          </a:p>
          <a:p>
            <a:pPr>
              <a:buNone/>
            </a:pPr>
            <a:r>
              <a:rPr lang="cs-CZ" sz="2800" b="1" dirty="0" smtClean="0">
                <a:effectLst>
                  <a:outerShdw blurRad="38100" dist="38100" dir="2700000" algn="tl">
                    <a:srgbClr val="000000">
                      <a:alpha val="43137"/>
                    </a:srgbClr>
                  </a:outerShdw>
                </a:effectLst>
              </a:rPr>
              <a:t>G  adresa SH</a:t>
            </a:r>
          </a:p>
          <a:p>
            <a:pPr>
              <a:buNone/>
            </a:pPr>
            <a:r>
              <a:rPr lang="cs-CZ" sz="2800" b="1" dirty="0" smtClean="0">
                <a:effectLst>
                  <a:outerShdw blurRad="38100" dist="38100" dir="2700000" algn="tl">
                    <a:srgbClr val="000000">
                      <a:alpha val="43137"/>
                    </a:srgbClr>
                  </a:outerShdw>
                </a:effectLst>
              </a:rPr>
              <a:t>H  čaj SH</a:t>
            </a:r>
            <a:endParaRPr lang="cs-CZ" sz="2800" b="1" dirty="0">
              <a:effectLst>
                <a:outerShdw blurRad="38100" dist="38100" dir="2700000" algn="tl">
                  <a:srgbClr val="000000">
                    <a:alpha val="43137"/>
                  </a:srgbClr>
                </a:outerShdw>
              </a:effectLst>
            </a:endParaRPr>
          </a:p>
        </p:txBody>
      </p:sp>
      <p:sp>
        <p:nvSpPr>
          <p:cNvPr id="9" name="Zástupný symbol pro obsah 2"/>
          <p:cNvSpPr txBox="1">
            <a:spLocks/>
          </p:cNvSpPr>
          <p:nvPr/>
        </p:nvSpPr>
        <p:spPr>
          <a:xfrm>
            <a:off x="4143372" y="2357430"/>
            <a:ext cx="3571900" cy="4143404"/>
          </a:xfrm>
          <a:prstGeom prst="rect">
            <a:avLst/>
          </a:prstGeom>
          <a:gradFill>
            <a:gsLst>
              <a:gs pos="0">
                <a:schemeClr val="bg1">
                  <a:lumMod val="50000"/>
                </a:schemeClr>
              </a:gs>
              <a:gs pos="50000">
                <a:schemeClr val="bg1">
                  <a:lumMod val="65000"/>
                </a:schemeClr>
              </a:gs>
              <a:gs pos="100000">
                <a:schemeClr val="bg1">
                  <a:lumMod val="95000"/>
                </a:schemeClr>
              </a:gs>
            </a:gsLst>
            <a:lin ang="5400000" scaled="0"/>
          </a:gradFill>
          <a:ln w="31750">
            <a:solidFill>
              <a:schemeClr val="tx1"/>
            </a:solidFill>
          </a:ln>
          <a:effectLst>
            <a:outerShdw blurRad="50800" dist="50800" dir="3120000" algn="ctr" rotWithShape="0">
              <a:srgbClr val="000000">
                <a:alpha val="43137"/>
              </a:srgbClr>
            </a:outerShdw>
          </a:effectLst>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1   herec</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2   inspektor SY</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3   Baker Street</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4   ilustrátor</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5   Lapsang  Souchong</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6   vodopády</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7   bratr SH</a:t>
            </a:r>
            <a:endParaRPr kumimoji="0" lang="cs-CZ" sz="28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2800" b="1" dirty="0" smtClean="0">
                <a:effectLst>
                  <a:outerShdw blurRad="38100" dist="38100" dir="2700000" algn="tl">
                    <a:srgbClr val="000000">
                      <a:alpha val="43137"/>
                    </a:srgbClr>
                  </a:outerShdw>
                </a:effectLst>
              </a:rPr>
              <a:t>8   největší rival SH</a:t>
            </a:r>
            <a:endParaRPr kumimoji="0" lang="cs-CZ" sz="28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0" name="Obdélník 9"/>
          <p:cNvSpPr/>
          <p:nvPr/>
        </p:nvSpPr>
        <p:spPr>
          <a:xfrm>
            <a:off x="1428728" y="1857364"/>
            <a:ext cx="5434501"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A4 - B8 - C7 - D1 - E6 - F2 - G3 - H5</a:t>
            </a:r>
            <a:endParaRPr lang="cs-CZ"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strVal val="#ppt_w*0.7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animEffect transition="in" filter="fade">
                                      <p:cBhvr>
                                        <p:cTn id="9"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42910" y="857232"/>
            <a:ext cx="8229600" cy="1428752"/>
          </a:xfrm>
        </p:spPr>
        <p:txBody>
          <a:bodyPr>
            <a:normAutofit fontScale="90000"/>
          </a:bodyPr>
          <a:lstStyle/>
          <a:p>
            <a:r>
              <a:rPr lang="cs-CZ" sz="3600" b="1" dirty="0" smtClean="0">
                <a:effectLst>
                  <a:outerShdw blurRad="38100" dist="38100" dir="2700000" algn="tl">
                    <a:srgbClr val="000000">
                      <a:alpha val="43137"/>
                    </a:srgbClr>
                  </a:outerShdw>
                </a:effectLst>
              </a:rPr>
              <a:t/>
            </a:r>
            <a:br>
              <a:rPr lang="cs-CZ" sz="3600" b="1" dirty="0" smtClean="0">
                <a:effectLst>
                  <a:outerShdw blurRad="38100" dist="38100" dir="2700000" algn="tl">
                    <a:srgbClr val="000000">
                      <a:alpha val="43137"/>
                    </a:srgbClr>
                  </a:outerShdw>
                </a:effectLst>
              </a:rPr>
            </a:br>
            <a:r>
              <a:rPr lang="cs-CZ" sz="4000" b="1" dirty="0" smtClean="0">
                <a:solidFill>
                  <a:srgbClr val="C00000"/>
                </a:solidFill>
                <a:effectLst>
                  <a:outerShdw blurRad="38100" dist="38100" dir="2700000" algn="tl">
                    <a:srgbClr val="000000">
                      <a:alpha val="43137"/>
                    </a:srgbClr>
                  </a:outerShdw>
                </a:effectLst>
                <a:latin typeface="Monotype Corsiva" pitchFamily="66" charset="0"/>
              </a:rPr>
              <a:t>Sherlock Holmes v českém filmu</a:t>
            </a:r>
            <a:r>
              <a:rPr lang="cs-CZ" sz="3600" b="1" dirty="0" smtClean="0">
                <a:effectLst>
                  <a:outerShdw blurRad="38100" dist="38100" dir="2700000" algn="tl">
                    <a:srgbClr val="000000">
                      <a:alpha val="43137"/>
                    </a:srgbClr>
                  </a:outerShdw>
                </a:effectLst>
              </a:rPr>
              <a:t/>
            </a:r>
            <a:br>
              <a:rPr lang="cs-CZ" sz="3600" b="1" dirty="0" smtClean="0">
                <a:effectLst>
                  <a:outerShdw blurRad="38100" dist="38100" dir="2700000" algn="tl">
                    <a:srgbClr val="000000">
                      <a:alpha val="43137"/>
                    </a:srgbClr>
                  </a:outerShdw>
                </a:effectLst>
              </a:rPr>
            </a:br>
            <a:r>
              <a:rPr lang="cs-CZ" sz="3600" b="1" dirty="0" smtClean="0">
                <a:effectLst>
                  <a:outerShdw blurRad="38100" dist="38100" dir="2700000" algn="tl">
                    <a:srgbClr val="000000">
                      <a:alpha val="43137"/>
                    </a:srgbClr>
                  </a:outerShdw>
                </a:effectLst>
              </a:rPr>
              <a:t>Lelíček ve službách </a:t>
            </a:r>
            <a:r>
              <a:rPr lang="cs-CZ" sz="3600" b="1" dirty="0" err="1" smtClean="0">
                <a:effectLst>
                  <a:outerShdw blurRad="38100" dist="38100" dir="2700000" algn="tl">
                    <a:srgbClr val="000000">
                      <a:alpha val="43137"/>
                    </a:srgbClr>
                  </a:outerShdw>
                </a:effectLst>
              </a:rPr>
              <a:t>Scherlocka</a:t>
            </a:r>
            <a:r>
              <a:rPr lang="cs-CZ" sz="3600" b="1" dirty="0" smtClean="0">
                <a:effectLst>
                  <a:outerShdw blurRad="38100" dist="38100" dir="2700000" algn="tl">
                    <a:srgbClr val="000000">
                      <a:alpha val="43137"/>
                    </a:srgbClr>
                  </a:outerShdw>
                </a:effectLst>
              </a:rPr>
              <a:t> Holmese (1932)</a:t>
            </a:r>
            <a:br>
              <a:rPr lang="cs-CZ" sz="3600" b="1" dirty="0" smtClean="0">
                <a:effectLst>
                  <a:outerShdw blurRad="38100" dist="38100" dir="2700000" algn="tl">
                    <a:srgbClr val="000000">
                      <a:alpha val="43137"/>
                    </a:srgbClr>
                  </a:outerShdw>
                </a:effectLst>
              </a:rPr>
            </a:br>
            <a:r>
              <a:rPr lang="cs-CZ" sz="3100" dirty="0" smtClean="0">
                <a:effectLst>
                  <a:outerShdw blurRad="38100" dist="38100" dir="2700000" algn="tl">
                    <a:srgbClr val="000000">
                      <a:alpha val="43137"/>
                    </a:srgbClr>
                  </a:outerShdw>
                </a:effectLst>
                <a:hlinkClick r:id="rId2"/>
              </a:rPr>
              <a:t>http://www.</a:t>
            </a:r>
            <a:r>
              <a:rPr lang="cs-CZ" sz="3100" dirty="0" err="1" smtClean="0">
                <a:effectLst>
                  <a:outerShdw blurRad="38100" dist="38100" dir="2700000" algn="tl">
                    <a:srgbClr val="000000">
                      <a:alpha val="43137"/>
                    </a:srgbClr>
                  </a:outerShdw>
                </a:effectLst>
                <a:hlinkClick r:id="rId2"/>
              </a:rPr>
              <a:t>youtube.com</a:t>
            </a:r>
            <a:r>
              <a:rPr lang="cs-CZ" sz="3100" dirty="0" smtClean="0">
                <a:effectLst>
                  <a:outerShdw blurRad="38100" dist="38100" dir="2700000" algn="tl">
                    <a:srgbClr val="000000">
                      <a:alpha val="43137"/>
                    </a:srgbClr>
                  </a:outerShdw>
                </a:effectLst>
                <a:hlinkClick r:id="rId2"/>
              </a:rPr>
              <a:t>/</a:t>
            </a:r>
            <a:r>
              <a:rPr lang="cs-CZ" sz="3100" dirty="0" err="1" smtClean="0">
                <a:effectLst>
                  <a:outerShdw blurRad="38100" dist="38100" dir="2700000" algn="tl">
                    <a:srgbClr val="000000">
                      <a:alpha val="43137"/>
                    </a:srgbClr>
                  </a:outerShdw>
                </a:effectLst>
                <a:hlinkClick r:id="rId2"/>
              </a:rPr>
              <a:t>watch</a:t>
            </a:r>
            <a:r>
              <a:rPr lang="cs-CZ" sz="3100" dirty="0" smtClean="0">
                <a:effectLst>
                  <a:outerShdw blurRad="38100" dist="38100" dir="2700000" algn="tl">
                    <a:srgbClr val="000000">
                      <a:alpha val="43137"/>
                    </a:srgbClr>
                  </a:outerShdw>
                </a:effectLst>
                <a:hlinkClick r:id="rId2"/>
              </a:rPr>
              <a:t>?v=</a:t>
            </a:r>
            <a:r>
              <a:rPr lang="cs-CZ" sz="3100" dirty="0" err="1" smtClean="0">
                <a:effectLst>
                  <a:outerShdw blurRad="38100" dist="38100" dir="2700000" algn="tl">
                    <a:srgbClr val="000000">
                      <a:alpha val="43137"/>
                    </a:srgbClr>
                  </a:outerShdw>
                </a:effectLst>
                <a:hlinkClick r:id="rId2"/>
              </a:rPr>
              <a:t>GKbktXhQ</a:t>
            </a:r>
            <a:r>
              <a:rPr lang="cs-CZ" sz="3100" dirty="0" smtClean="0">
                <a:effectLst>
                  <a:outerShdw blurRad="38100" dist="38100" dir="2700000" algn="tl">
                    <a:srgbClr val="000000">
                      <a:alpha val="43137"/>
                    </a:srgbClr>
                  </a:outerShdw>
                </a:effectLst>
                <a:hlinkClick r:id="rId2"/>
              </a:rPr>
              <a:t>_</a:t>
            </a:r>
            <a:r>
              <a:rPr lang="cs-CZ" sz="3100" dirty="0" err="1" smtClean="0">
                <a:effectLst>
                  <a:outerShdw blurRad="38100" dist="38100" dir="2700000" algn="tl">
                    <a:srgbClr val="000000">
                      <a:alpha val="43137"/>
                    </a:srgbClr>
                  </a:outerShdw>
                </a:effectLst>
                <a:hlinkClick r:id="rId2"/>
              </a:rPr>
              <a:t>rQ</a:t>
            </a:r>
            <a:r>
              <a:rPr lang="cs-CZ" dirty="0" smtClean="0"/>
              <a:t/>
            </a:r>
            <a:br>
              <a:rPr lang="cs-CZ" dirty="0" smtClean="0"/>
            </a:br>
            <a:endParaRPr lang="cs-CZ" dirty="0"/>
          </a:p>
        </p:txBody>
      </p:sp>
      <p:sp>
        <p:nvSpPr>
          <p:cNvPr id="3" name="Zástupný symbol pro obsah 2"/>
          <p:cNvSpPr>
            <a:spLocks noGrp="1"/>
          </p:cNvSpPr>
          <p:nvPr>
            <p:ph idx="1"/>
          </p:nvPr>
        </p:nvSpPr>
        <p:spPr>
          <a:xfrm>
            <a:off x="357158" y="4786322"/>
            <a:ext cx="5429288" cy="1785950"/>
          </a:xfrm>
          <a:ln w="34925">
            <a:solidFill>
              <a:schemeClr val="tx1"/>
            </a:solidFill>
          </a:ln>
        </p:spPr>
        <p:txBody>
          <a:bodyPr>
            <a:normAutofit lnSpcReduction="10000"/>
          </a:bodyPr>
          <a:lstStyle/>
          <a:p>
            <a:pPr algn="ctr">
              <a:buNone/>
            </a:pPr>
            <a:r>
              <a:rPr lang="cs-CZ" b="1" dirty="0" smtClean="0">
                <a:latin typeface="Monotype Corsiva" pitchFamily="66" charset="0"/>
              </a:rPr>
              <a:t>A Jak se vám ukázka líbí?</a:t>
            </a:r>
          </a:p>
          <a:p>
            <a:pPr algn="ctr">
              <a:buNone/>
            </a:pPr>
            <a:r>
              <a:rPr lang="cs-CZ" b="1" dirty="0" smtClean="0">
                <a:latin typeface="Monotype Corsiva" pitchFamily="66" charset="0"/>
              </a:rPr>
              <a:t>B Kdo </a:t>
            </a:r>
            <a:r>
              <a:rPr lang="cs-CZ" b="1" u="sng" dirty="0" smtClean="0">
                <a:latin typeface="Monotype Corsiva" pitchFamily="66" charset="0"/>
              </a:rPr>
              <a:t>hrál </a:t>
            </a:r>
            <a:r>
              <a:rPr lang="cs-CZ" b="1" dirty="0" smtClean="0">
                <a:latin typeface="Monotype Corsiva" pitchFamily="66" charset="0"/>
              </a:rPr>
              <a:t>slavného  </a:t>
            </a:r>
            <a:r>
              <a:rPr lang="cs-CZ" b="1" u="sng" dirty="0" smtClean="0">
                <a:latin typeface="Monotype Corsiva" pitchFamily="66" charset="0"/>
              </a:rPr>
              <a:t>detektiva</a:t>
            </a:r>
            <a:r>
              <a:rPr lang="cs-CZ" b="1" dirty="0" smtClean="0">
                <a:latin typeface="Monotype Corsiva" pitchFamily="66" charset="0"/>
              </a:rPr>
              <a:t>? </a:t>
            </a:r>
          </a:p>
          <a:p>
            <a:pPr algn="ctr">
              <a:buNone/>
            </a:pPr>
            <a:r>
              <a:rPr lang="cs-CZ" sz="1900" dirty="0" smtClean="0">
                <a:hlinkClick r:id="rId3"/>
              </a:rPr>
              <a:t>http://www.</a:t>
            </a:r>
            <a:r>
              <a:rPr lang="cs-CZ" sz="1900" dirty="0" err="1" smtClean="0">
                <a:hlinkClick r:id="rId3"/>
              </a:rPr>
              <a:t>csfd.cz</a:t>
            </a:r>
            <a:r>
              <a:rPr lang="cs-CZ" sz="1900" dirty="0" smtClean="0">
                <a:hlinkClick r:id="rId3"/>
              </a:rPr>
              <a:t>/film/5515-</a:t>
            </a:r>
            <a:r>
              <a:rPr lang="cs-CZ" sz="1900" dirty="0" err="1" smtClean="0">
                <a:hlinkClick r:id="rId3"/>
              </a:rPr>
              <a:t>lelicek</a:t>
            </a:r>
            <a:r>
              <a:rPr lang="cs-CZ" sz="1900" dirty="0" smtClean="0">
                <a:hlinkClick r:id="rId3"/>
              </a:rPr>
              <a:t>-ve-</a:t>
            </a:r>
            <a:r>
              <a:rPr lang="cs-CZ" sz="1900" dirty="0" err="1" smtClean="0">
                <a:hlinkClick r:id="rId3"/>
              </a:rPr>
              <a:t>sluzbach</a:t>
            </a:r>
            <a:r>
              <a:rPr lang="cs-CZ" sz="1900" dirty="0" smtClean="0">
                <a:hlinkClick r:id="rId3"/>
              </a:rPr>
              <a:t>-sherlocka-</a:t>
            </a:r>
            <a:r>
              <a:rPr lang="cs-CZ" sz="1900" dirty="0" err="1" smtClean="0">
                <a:hlinkClick r:id="rId3"/>
              </a:rPr>
              <a:t>holmesa</a:t>
            </a:r>
            <a:r>
              <a:rPr lang="cs-CZ" sz="1900" dirty="0" smtClean="0">
                <a:hlinkClick r:id="rId3"/>
              </a:rPr>
              <a:t>/</a:t>
            </a:r>
            <a:endParaRPr lang="cs-CZ" sz="1900" dirty="0"/>
          </a:p>
        </p:txBody>
      </p:sp>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42910" y="857232"/>
            <a:ext cx="8229600" cy="1428752"/>
          </a:xfrm>
        </p:spPr>
        <p:txBody>
          <a:bodyPr>
            <a:normAutofit fontScale="90000"/>
          </a:bodyPr>
          <a:lstStyle/>
          <a:p>
            <a:r>
              <a:rPr lang="cs-CZ" sz="3600" b="1" dirty="0" smtClean="0">
                <a:effectLst>
                  <a:outerShdw blurRad="38100" dist="38100" dir="2700000" algn="tl">
                    <a:srgbClr val="000000">
                      <a:alpha val="43137"/>
                    </a:srgbClr>
                  </a:outerShdw>
                </a:effectLst>
              </a:rPr>
              <a:t/>
            </a:r>
            <a:br>
              <a:rPr lang="cs-CZ" sz="3600" b="1" dirty="0" smtClean="0">
                <a:effectLst>
                  <a:outerShdw blurRad="38100" dist="38100" dir="2700000" algn="tl">
                    <a:srgbClr val="000000">
                      <a:alpha val="43137"/>
                    </a:srgbClr>
                  </a:outerShdw>
                </a:effectLst>
              </a:rPr>
            </a:br>
            <a:r>
              <a:rPr lang="cs-CZ" sz="4000" b="1" dirty="0" smtClean="0">
                <a:solidFill>
                  <a:srgbClr val="C00000"/>
                </a:solidFill>
                <a:effectLst>
                  <a:outerShdw blurRad="38100" dist="38100" dir="2700000" algn="tl">
                    <a:srgbClr val="000000">
                      <a:alpha val="43137"/>
                    </a:srgbClr>
                  </a:outerShdw>
                </a:effectLst>
                <a:latin typeface="Monotype Corsiva" pitchFamily="66" charset="0"/>
              </a:rPr>
              <a:t>Sherlock Holmes v českém filmu</a:t>
            </a:r>
            <a:r>
              <a:rPr lang="cs-CZ" sz="3600" b="1" dirty="0" smtClean="0">
                <a:effectLst>
                  <a:outerShdw blurRad="38100" dist="38100" dir="2700000" algn="tl">
                    <a:srgbClr val="000000">
                      <a:alpha val="43137"/>
                    </a:srgbClr>
                  </a:outerShdw>
                </a:effectLst>
              </a:rPr>
              <a:t/>
            </a:r>
            <a:br>
              <a:rPr lang="cs-CZ" sz="3600" b="1" dirty="0" smtClean="0">
                <a:effectLst>
                  <a:outerShdw blurRad="38100" dist="38100" dir="2700000" algn="tl">
                    <a:srgbClr val="000000">
                      <a:alpha val="43137"/>
                    </a:srgbClr>
                  </a:outerShdw>
                </a:effectLst>
              </a:rPr>
            </a:br>
            <a:r>
              <a:rPr lang="cs-CZ" sz="3600" b="1" dirty="0" smtClean="0">
                <a:effectLst>
                  <a:outerShdw blurRad="38100" dist="38100" dir="2700000" algn="tl">
                    <a:srgbClr val="000000">
                      <a:alpha val="43137"/>
                    </a:srgbClr>
                  </a:outerShdw>
                </a:effectLst>
              </a:rPr>
              <a:t>Lelíček ve službách </a:t>
            </a:r>
            <a:r>
              <a:rPr lang="cs-CZ" sz="3600" b="1" dirty="0" err="1" smtClean="0">
                <a:effectLst>
                  <a:outerShdw blurRad="38100" dist="38100" dir="2700000" algn="tl">
                    <a:srgbClr val="000000">
                      <a:alpha val="43137"/>
                    </a:srgbClr>
                  </a:outerShdw>
                </a:effectLst>
              </a:rPr>
              <a:t>Scherlocka</a:t>
            </a:r>
            <a:r>
              <a:rPr lang="cs-CZ" sz="3600" b="1" dirty="0" smtClean="0">
                <a:effectLst>
                  <a:outerShdw blurRad="38100" dist="38100" dir="2700000" algn="tl">
                    <a:srgbClr val="000000">
                      <a:alpha val="43137"/>
                    </a:srgbClr>
                  </a:outerShdw>
                </a:effectLst>
              </a:rPr>
              <a:t> Holmese (1932)</a:t>
            </a:r>
            <a:br>
              <a:rPr lang="cs-CZ" sz="3600" b="1" dirty="0" smtClean="0">
                <a:effectLst>
                  <a:outerShdw blurRad="38100" dist="38100" dir="2700000" algn="tl">
                    <a:srgbClr val="000000">
                      <a:alpha val="43137"/>
                    </a:srgbClr>
                  </a:outerShdw>
                </a:effectLst>
              </a:rPr>
            </a:br>
            <a:r>
              <a:rPr lang="cs-CZ" sz="3100" dirty="0" smtClean="0">
                <a:effectLst>
                  <a:outerShdw blurRad="38100" dist="38100" dir="2700000" algn="tl">
                    <a:srgbClr val="000000">
                      <a:alpha val="43137"/>
                    </a:srgbClr>
                  </a:outerShdw>
                </a:effectLst>
                <a:hlinkClick r:id="rId2"/>
              </a:rPr>
              <a:t>http://www.</a:t>
            </a:r>
            <a:r>
              <a:rPr lang="cs-CZ" sz="3100" dirty="0" err="1" smtClean="0">
                <a:effectLst>
                  <a:outerShdw blurRad="38100" dist="38100" dir="2700000" algn="tl">
                    <a:srgbClr val="000000">
                      <a:alpha val="43137"/>
                    </a:srgbClr>
                  </a:outerShdw>
                </a:effectLst>
                <a:hlinkClick r:id="rId2"/>
              </a:rPr>
              <a:t>youtube.com</a:t>
            </a:r>
            <a:r>
              <a:rPr lang="cs-CZ" sz="3100" dirty="0" smtClean="0">
                <a:effectLst>
                  <a:outerShdw blurRad="38100" dist="38100" dir="2700000" algn="tl">
                    <a:srgbClr val="000000">
                      <a:alpha val="43137"/>
                    </a:srgbClr>
                  </a:outerShdw>
                </a:effectLst>
                <a:hlinkClick r:id="rId2"/>
              </a:rPr>
              <a:t>/</a:t>
            </a:r>
            <a:r>
              <a:rPr lang="cs-CZ" sz="3100" dirty="0" err="1" smtClean="0">
                <a:effectLst>
                  <a:outerShdw blurRad="38100" dist="38100" dir="2700000" algn="tl">
                    <a:srgbClr val="000000">
                      <a:alpha val="43137"/>
                    </a:srgbClr>
                  </a:outerShdw>
                </a:effectLst>
                <a:hlinkClick r:id="rId2"/>
              </a:rPr>
              <a:t>watch</a:t>
            </a:r>
            <a:r>
              <a:rPr lang="cs-CZ" sz="3100" dirty="0" smtClean="0">
                <a:effectLst>
                  <a:outerShdw blurRad="38100" dist="38100" dir="2700000" algn="tl">
                    <a:srgbClr val="000000">
                      <a:alpha val="43137"/>
                    </a:srgbClr>
                  </a:outerShdw>
                </a:effectLst>
                <a:hlinkClick r:id="rId2"/>
              </a:rPr>
              <a:t>?v=</a:t>
            </a:r>
            <a:r>
              <a:rPr lang="cs-CZ" sz="3100" dirty="0" err="1" smtClean="0">
                <a:effectLst>
                  <a:outerShdw blurRad="38100" dist="38100" dir="2700000" algn="tl">
                    <a:srgbClr val="000000">
                      <a:alpha val="43137"/>
                    </a:srgbClr>
                  </a:outerShdw>
                </a:effectLst>
                <a:hlinkClick r:id="rId2"/>
              </a:rPr>
              <a:t>GKbktXhQ</a:t>
            </a:r>
            <a:r>
              <a:rPr lang="cs-CZ" sz="3100" dirty="0" smtClean="0">
                <a:effectLst>
                  <a:outerShdw blurRad="38100" dist="38100" dir="2700000" algn="tl">
                    <a:srgbClr val="000000">
                      <a:alpha val="43137"/>
                    </a:srgbClr>
                  </a:outerShdw>
                </a:effectLst>
                <a:hlinkClick r:id="rId2"/>
              </a:rPr>
              <a:t>_</a:t>
            </a:r>
            <a:r>
              <a:rPr lang="cs-CZ" sz="3100" dirty="0" err="1" smtClean="0">
                <a:effectLst>
                  <a:outerShdw blurRad="38100" dist="38100" dir="2700000" algn="tl">
                    <a:srgbClr val="000000">
                      <a:alpha val="43137"/>
                    </a:srgbClr>
                  </a:outerShdw>
                </a:effectLst>
                <a:hlinkClick r:id="rId2"/>
              </a:rPr>
              <a:t>rQ</a:t>
            </a:r>
            <a:r>
              <a:rPr lang="cs-CZ" dirty="0" smtClean="0"/>
              <a:t/>
            </a:r>
            <a:br>
              <a:rPr lang="cs-CZ" dirty="0" smtClean="0"/>
            </a:br>
            <a:endParaRPr lang="cs-CZ" dirty="0"/>
          </a:p>
        </p:txBody>
      </p:sp>
      <p:sp>
        <p:nvSpPr>
          <p:cNvPr id="3" name="Zástupný symbol pro obsah 2"/>
          <p:cNvSpPr>
            <a:spLocks noGrp="1"/>
          </p:cNvSpPr>
          <p:nvPr>
            <p:ph idx="1"/>
          </p:nvPr>
        </p:nvSpPr>
        <p:spPr>
          <a:xfrm>
            <a:off x="357158" y="4786322"/>
            <a:ext cx="5429288" cy="1785950"/>
          </a:xfrm>
          <a:ln w="34925">
            <a:solidFill>
              <a:schemeClr val="tx1"/>
            </a:solidFill>
          </a:ln>
        </p:spPr>
        <p:txBody>
          <a:bodyPr>
            <a:normAutofit lnSpcReduction="10000"/>
          </a:bodyPr>
          <a:lstStyle/>
          <a:p>
            <a:pPr algn="ctr">
              <a:buNone/>
            </a:pPr>
            <a:r>
              <a:rPr lang="cs-CZ" b="1" dirty="0" smtClean="0">
                <a:latin typeface="Monotype Corsiva" pitchFamily="66" charset="0"/>
              </a:rPr>
              <a:t>A Individuální řešení.</a:t>
            </a:r>
          </a:p>
          <a:p>
            <a:pPr algn="ctr">
              <a:buNone/>
            </a:pPr>
            <a:r>
              <a:rPr lang="cs-CZ" b="1" dirty="0" smtClean="0">
                <a:latin typeface="Monotype Corsiva" pitchFamily="66" charset="0"/>
              </a:rPr>
              <a:t>B Režisér Martin Frič. </a:t>
            </a:r>
          </a:p>
          <a:p>
            <a:pPr algn="ctr">
              <a:buNone/>
            </a:pPr>
            <a:r>
              <a:rPr lang="cs-CZ" sz="1900" dirty="0" smtClean="0">
                <a:hlinkClick r:id="rId3"/>
              </a:rPr>
              <a:t>http://www.</a:t>
            </a:r>
            <a:r>
              <a:rPr lang="cs-CZ" sz="1900" dirty="0" err="1" smtClean="0">
                <a:hlinkClick r:id="rId3"/>
              </a:rPr>
              <a:t>csfd.cz</a:t>
            </a:r>
            <a:r>
              <a:rPr lang="cs-CZ" sz="1900" dirty="0" smtClean="0">
                <a:hlinkClick r:id="rId3"/>
              </a:rPr>
              <a:t>/film/5515-</a:t>
            </a:r>
            <a:r>
              <a:rPr lang="cs-CZ" sz="1900" dirty="0" err="1" smtClean="0">
                <a:hlinkClick r:id="rId3"/>
              </a:rPr>
              <a:t>lelicek</a:t>
            </a:r>
            <a:r>
              <a:rPr lang="cs-CZ" sz="1900" dirty="0" smtClean="0">
                <a:hlinkClick r:id="rId3"/>
              </a:rPr>
              <a:t>-ve-</a:t>
            </a:r>
            <a:r>
              <a:rPr lang="cs-CZ" sz="1900" dirty="0" err="1" smtClean="0">
                <a:hlinkClick r:id="rId3"/>
              </a:rPr>
              <a:t>sluzbach</a:t>
            </a:r>
            <a:r>
              <a:rPr lang="cs-CZ" sz="1900" dirty="0" smtClean="0">
                <a:hlinkClick r:id="rId3"/>
              </a:rPr>
              <a:t>-sherlocka-</a:t>
            </a:r>
            <a:r>
              <a:rPr lang="cs-CZ" sz="1900" dirty="0" err="1" smtClean="0">
                <a:hlinkClick r:id="rId3"/>
              </a:rPr>
              <a:t>holmesa</a:t>
            </a:r>
            <a:r>
              <a:rPr lang="cs-CZ" sz="1900" dirty="0" smtClean="0">
                <a:hlinkClick r:id="rId3"/>
              </a:rPr>
              <a:t>/</a:t>
            </a:r>
            <a:endParaRPr lang="cs-CZ" sz="1900" dirty="0"/>
          </a:p>
        </p:txBody>
      </p:sp>
    </p:spTree>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42910" y="1142984"/>
            <a:ext cx="7972452" cy="582594"/>
          </a:xfrm>
        </p:spPr>
        <p:txBody>
          <a:bodyPr>
            <a:normAutofit fontScale="90000"/>
          </a:bodyPr>
          <a:lstStyle/>
          <a:p>
            <a:r>
              <a:rPr lang="cs-CZ" b="1" dirty="0" smtClean="0">
                <a:solidFill>
                  <a:srgbClr val="C00000"/>
                </a:solidFill>
                <a:effectLst>
                  <a:outerShdw blurRad="38100" dist="38100" dir="2700000" algn="tl">
                    <a:srgbClr val="000000">
                      <a:alpha val="43137"/>
                    </a:srgbClr>
                  </a:outerShdw>
                </a:effectLst>
                <a:latin typeface="Monotype Corsiva" pitchFamily="66" charset="0"/>
              </a:rPr>
              <a:t>Výrok  A. C. Doyla</a:t>
            </a:r>
            <a:br>
              <a:rPr lang="cs-CZ" b="1" dirty="0" smtClean="0">
                <a:solidFill>
                  <a:srgbClr val="C00000"/>
                </a:solidFill>
                <a:effectLst>
                  <a:outerShdw blurRad="38100" dist="38100" dir="2700000" algn="tl">
                    <a:srgbClr val="000000">
                      <a:alpha val="43137"/>
                    </a:srgbClr>
                  </a:outerShdw>
                </a:effectLst>
                <a:latin typeface="Monotype Corsiva" pitchFamily="66" charset="0"/>
              </a:rPr>
            </a:br>
            <a:r>
              <a:rPr lang="cs-CZ" sz="3600" dirty="0" smtClean="0">
                <a:latin typeface="Monotype Corsiva" pitchFamily="66" charset="0"/>
              </a:rPr>
              <a:t/>
            </a:r>
            <a:br>
              <a:rPr lang="cs-CZ" sz="3600" dirty="0" smtClean="0">
                <a:latin typeface="Monotype Corsiva" pitchFamily="66" charset="0"/>
              </a:rPr>
            </a:br>
            <a:endParaRPr lang="cs-CZ" dirty="0">
              <a:latin typeface="Monotype Corsiva" pitchFamily="66" charset="0"/>
            </a:endParaRPr>
          </a:p>
        </p:txBody>
      </p:sp>
      <p:sp>
        <p:nvSpPr>
          <p:cNvPr id="3" name="Zástupný symbol pro obsah 2"/>
          <p:cNvSpPr>
            <a:spLocks noGrp="1"/>
          </p:cNvSpPr>
          <p:nvPr>
            <p:ph idx="1"/>
          </p:nvPr>
        </p:nvSpPr>
        <p:spPr>
          <a:xfrm>
            <a:off x="0" y="4572008"/>
            <a:ext cx="8229600" cy="2025657"/>
          </a:xfrm>
        </p:spPr>
        <p:txBody>
          <a:bodyPr>
            <a:normAutofit/>
          </a:bodyPr>
          <a:lstStyle/>
          <a:p>
            <a:pPr algn="ctr">
              <a:buNone/>
            </a:pPr>
            <a:r>
              <a:rPr lang="cs-CZ" b="1" dirty="0" smtClean="0">
                <a:effectLst>
                  <a:outerShdw blurRad="38100" dist="38100" dir="2700000" algn="tl">
                    <a:srgbClr val="000000">
                      <a:alpha val="43137"/>
                    </a:srgbClr>
                  </a:outerShdw>
                </a:effectLst>
              </a:rPr>
              <a:t>,, Pokud mě za sto let budou znát jen jako  muže, který stvořil Sherlocka Holmese, pak budu svůj život pokládat za neúspěšný.“</a:t>
            </a:r>
            <a:endParaRPr lang="cs-CZ" b="1" dirty="0">
              <a:effectLst>
                <a:outerShdw blurRad="38100" dist="38100" dir="2700000" algn="tl">
                  <a:srgbClr val="000000">
                    <a:alpha val="43137"/>
                  </a:srgbClr>
                </a:outerShdw>
              </a:effectLst>
            </a:endParaRPr>
          </a:p>
        </p:txBody>
      </p:sp>
      <p:pic>
        <p:nvPicPr>
          <p:cNvPr id="5" name="Obrázek 4" descr="MC900441734.PNG"/>
          <p:cNvPicPr>
            <a:picLocks noChangeAspect="1"/>
          </p:cNvPicPr>
          <p:nvPr/>
        </p:nvPicPr>
        <p:blipFill>
          <a:blip r:embed="rId2" cstate="email"/>
          <a:stretch>
            <a:fillRect/>
          </a:stretch>
        </p:blipFill>
        <p:spPr>
          <a:xfrm>
            <a:off x="7072330" y="0"/>
            <a:ext cx="1714512" cy="1714512"/>
          </a:xfrm>
          <a:prstGeom prst="rect">
            <a:avLst/>
          </a:prstGeom>
        </p:spPr>
      </p:pic>
    </p:spTree>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000" r="-2000"/>
          </a:stretch>
        </a:blipFill>
        <a:effectLst/>
      </p:bgPr>
    </p:bg>
    <p:spTree>
      <p:nvGrpSpPr>
        <p:cNvPr id="1" name=""/>
        <p:cNvGrpSpPr/>
        <p:nvPr/>
      </p:nvGrpSpPr>
      <p:grpSpPr>
        <a:xfrm>
          <a:off x="0" y="0"/>
          <a:ext cx="0" cy="0"/>
          <a:chOff x="0" y="0"/>
          <a:chExt cx="0" cy="0"/>
        </a:xfrm>
      </p:grpSpPr>
      <p:sp>
        <p:nvSpPr>
          <p:cNvPr id="4" name="Obdélník 3"/>
          <p:cNvSpPr/>
          <p:nvPr/>
        </p:nvSpPr>
        <p:spPr>
          <a:xfrm>
            <a:off x="2357422" y="5786454"/>
            <a:ext cx="533479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Konec prezentace</a:t>
            </a:r>
            <a:endParaRPr lang="cs-CZ"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descr="Soubor:Holmes by Paget.jpg">
            <a:hlinkClick r:id="rId3"/>
          </p:cNvPr>
          <p:cNvPicPr>
            <a:picLocks noChangeAspect="1" noChangeArrowheads="1"/>
          </p:cNvPicPr>
          <p:nvPr/>
        </p:nvPicPr>
        <p:blipFill>
          <a:blip r:embed="rId4"/>
          <a:srcRect/>
          <a:stretch>
            <a:fillRect/>
          </a:stretch>
        </p:blipFill>
        <p:spPr bwMode="auto">
          <a:xfrm>
            <a:off x="2500298" y="285728"/>
            <a:ext cx="4786346" cy="55130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l="-1000" r="-2000"/>
          </a:stretch>
        </a:blipFill>
        <a:effectLst/>
      </p:bgPr>
    </p:bg>
    <p:spTree>
      <p:nvGrpSpPr>
        <p:cNvPr id="1" name=""/>
        <p:cNvGrpSpPr/>
        <p:nvPr/>
      </p:nvGrpSpPr>
      <p:grpSpPr>
        <a:xfrm>
          <a:off x="0" y="0"/>
          <a:ext cx="0" cy="0"/>
          <a:chOff x="0" y="0"/>
          <a:chExt cx="0" cy="0"/>
        </a:xfrm>
      </p:grpSpPr>
      <p:sp>
        <p:nvSpPr>
          <p:cNvPr id="4" name="Nadpis 3"/>
          <p:cNvSpPr>
            <a:spLocks noGrp="1"/>
          </p:cNvSpPr>
          <p:nvPr>
            <p:ph type="title"/>
          </p:nvPr>
        </p:nvSpPr>
        <p:spPr>
          <a:xfrm>
            <a:off x="0" y="0"/>
            <a:ext cx="4643470" cy="868346"/>
          </a:xfrm>
        </p:spPr>
        <p:txBody>
          <a:bodyPr>
            <a:normAutofit/>
          </a:bodyPr>
          <a:lstStyle/>
          <a:p>
            <a:pPr algn="l"/>
            <a:r>
              <a:rPr lang="cs-CZ" sz="3600" b="1" dirty="0" smtClean="0">
                <a:solidFill>
                  <a:srgbClr val="C00000"/>
                </a:solidFill>
                <a:effectLst>
                  <a:outerShdw blurRad="38100" dist="38100" dir="2700000" algn="tl">
                    <a:srgbClr val="000000">
                      <a:alpha val="43137"/>
                    </a:srgbClr>
                  </a:outerShdw>
                </a:effectLst>
                <a:latin typeface="Monotype Corsiva" pitchFamily="66" charset="0"/>
              </a:rPr>
              <a:t>Použitá literatura a zdroje:</a:t>
            </a:r>
            <a:endParaRPr lang="cs-CZ" sz="3600" b="1" dirty="0">
              <a:solidFill>
                <a:srgbClr val="C00000"/>
              </a:solidFill>
              <a:effectLst>
                <a:outerShdw blurRad="38100" dist="38100" dir="2700000" algn="tl">
                  <a:srgbClr val="000000">
                    <a:alpha val="43137"/>
                  </a:srgbClr>
                </a:outerShdw>
              </a:effectLst>
              <a:latin typeface="Monotype Corsiva" pitchFamily="66" charset="0"/>
            </a:endParaRPr>
          </a:p>
        </p:txBody>
      </p:sp>
      <p:sp>
        <p:nvSpPr>
          <p:cNvPr id="5" name="Zástupný symbol pro obsah 4"/>
          <p:cNvSpPr>
            <a:spLocks noGrp="1"/>
          </p:cNvSpPr>
          <p:nvPr>
            <p:ph idx="1"/>
          </p:nvPr>
        </p:nvSpPr>
        <p:spPr>
          <a:xfrm>
            <a:off x="214282" y="714356"/>
            <a:ext cx="8715436" cy="6000792"/>
          </a:xfrm>
          <a:ln w="31750">
            <a:solidFill>
              <a:schemeClr val="tx1"/>
            </a:solidFill>
          </a:ln>
        </p:spPr>
        <p:txBody>
          <a:bodyPr>
            <a:normAutofit lnSpcReduction="10000"/>
          </a:bodyPr>
          <a:lstStyle/>
          <a:p>
            <a:pPr lvl="0">
              <a:spcBef>
                <a:spcPts val="0"/>
              </a:spcBef>
            </a:pPr>
            <a:r>
              <a:rPr lang="cs-CZ" sz="2200" dirty="0" smtClean="0">
                <a:solidFill>
                  <a:prstClr val="black"/>
                </a:solidFill>
              </a:rPr>
              <a:t>KARPATSKÝ, Dušan. </a:t>
            </a:r>
            <a:r>
              <a:rPr lang="cs-CZ" sz="2200" i="1" dirty="0" smtClean="0">
                <a:solidFill>
                  <a:prstClr val="black"/>
                </a:solidFill>
              </a:rPr>
              <a:t>Labyrint literatury. </a:t>
            </a:r>
            <a:r>
              <a:rPr lang="cs-CZ" sz="2200" dirty="0" smtClean="0">
                <a:solidFill>
                  <a:prstClr val="black"/>
                </a:solidFill>
              </a:rPr>
              <a:t>Praha: Albatros, 2008, ISBN 13-752-008.</a:t>
            </a:r>
          </a:p>
          <a:p>
            <a:r>
              <a:rPr lang="cs-CZ" sz="2000" dirty="0" smtClean="0"/>
              <a:t>SCHNAKENBERG, Robert. </a:t>
            </a:r>
            <a:r>
              <a:rPr lang="cs-CZ" sz="2000" i="1" dirty="0" smtClean="0"/>
              <a:t>Tajné životy slavných spisovatelů</a:t>
            </a:r>
            <a:r>
              <a:rPr lang="cs-CZ" sz="2000" dirty="0" smtClean="0"/>
              <a:t>. Praha: Knižní klub, 2010, ISBN 978--80-242-2598-2.</a:t>
            </a:r>
          </a:p>
          <a:p>
            <a:r>
              <a:rPr lang="cs-CZ" sz="2000" dirty="0" smtClean="0">
                <a:hlinkClick r:id="rId3"/>
              </a:rPr>
              <a:t>http://cs.wikipedia.org/wiki/Pes_baskervillsk%C3%BD</a:t>
            </a:r>
            <a:endParaRPr lang="cs-CZ" sz="2000" dirty="0" smtClean="0"/>
          </a:p>
          <a:p>
            <a:r>
              <a:rPr lang="cs-CZ" sz="2000" dirty="0" smtClean="0">
                <a:hlinkClick r:id="rId4"/>
              </a:rPr>
              <a:t>http://cs.wikipedia.org/wiki/Arthur_Conan_Doyle</a:t>
            </a:r>
            <a:endParaRPr lang="cs-CZ" sz="2000" dirty="0" smtClean="0"/>
          </a:p>
          <a:p>
            <a:r>
              <a:rPr lang="cs-CZ" sz="2000" dirty="0" smtClean="0">
                <a:hlinkClick r:id="rId5"/>
              </a:rPr>
              <a:t>http://www.</a:t>
            </a:r>
            <a:r>
              <a:rPr lang="cs-CZ" sz="2000" dirty="0" err="1" smtClean="0">
                <a:hlinkClick r:id="rId5"/>
              </a:rPr>
              <a:t>mlp.cz</a:t>
            </a:r>
            <a:r>
              <a:rPr lang="cs-CZ" sz="2000" dirty="0" smtClean="0">
                <a:hlinkClick r:id="rId5"/>
              </a:rPr>
              <a:t>/</a:t>
            </a:r>
            <a:r>
              <a:rPr lang="cs-CZ" sz="2000" dirty="0" err="1" smtClean="0">
                <a:hlinkClick r:id="rId5"/>
              </a:rPr>
              <a:t>cz</a:t>
            </a:r>
            <a:r>
              <a:rPr lang="cs-CZ" sz="2000" dirty="0" smtClean="0">
                <a:hlinkClick r:id="rId5"/>
              </a:rPr>
              <a:t>/projekty/on-line-projekty/sherlock-holmes/</a:t>
            </a:r>
            <a:r>
              <a:rPr lang="cs-CZ" sz="2000" dirty="0" err="1" smtClean="0">
                <a:hlinkClick r:id="rId5"/>
              </a:rPr>
              <a:t>zivotopis</a:t>
            </a:r>
            <a:r>
              <a:rPr lang="cs-CZ" sz="2000" dirty="0" smtClean="0">
                <a:hlinkClick r:id="rId5"/>
              </a:rPr>
              <a:t>/</a:t>
            </a:r>
            <a:endParaRPr lang="cs-CZ" sz="2000" dirty="0" smtClean="0"/>
          </a:p>
          <a:p>
            <a:r>
              <a:rPr lang="cs-CZ" sz="2000" dirty="0" smtClean="0">
                <a:hlinkClick r:id="rId6"/>
              </a:rPr>
              <a:t>http://www.</a:t>
            </a:r>
            <a:r>
              <a:rPr lang="cs-CZ" sz="2000" dirty="0" err="1" smtClean="0">
                <a:hlinkClick r:id="rId6"/>
              </a:rPr>
              <a:t>mlp.cz</a:t>
            </a:r>
            <a:r>
              <a:rPr lang="cs-CZ" sz="2000" dirty="0" smtClean="0">
                <a:hlinkClick r:id="rId6"/>
              </a:rPr>
              <a:t>/</a:t>
            </a:r>
            <a:r>
              <a:rPr lang="cs-CZ" sz="2000" dirty="0" err="1" smtClean="0">
                <a:hlinkClick r:id="rId6"/>
              </a:rPr>
              <a:t>cz</a:t>
            </a:r>
            <a:r>
              <a:rPr lang="cs-CZ" sz="2000" dirty="0" smtClean="0">
                <a:hlinkClick r:id="rId6"/>
              </a:rPr>
              <a:t>/projekty/on-line-projekty/sherlock-holmes/</a:t>
            </a:r>
            <a:endParaRPr lang="cs-CZ" sz="2000" dirty="0" smtClean="0"/>
          </a:p>
          <a:p>
            <a:r>
              <a:rPr lang="cs-CZ" sz="2000" dirty="0" smtClean="0">
                <a:hlinkClick r:id="rId7"/>
              </a:rPr>
              <a:t>http://www.</a:t>
            </a:r>
            <a:r>
              <a:rPr lang="cs-CZ" sz="2000" dirty="0" err="1" smtClean="0">
                <a:hlinkClick r:id="rId7"/>
              </a:rPr>
              <a:t>sherlockholmes.cz</a:t>
            </a:r>
            <a:r>
              <a:rPr lang="cs-CZ" sz="2000" dirty="0" smtClean="0">
                <a:hlinkClick r:id="rId7"/>
              </a:rPr>
              <a:t>/index2.php?</a:t>
            </a:r>
            <a:r>
              <a:rPr lang="cs-CZ" sz="2000" dirty="0" err="1" smtClean="0">
                <a:hlinkClick r:id="rId7"/>
              </a:rPr>
              <a:t>page</a:t>
            </a:r>
            <a:r>
              <a:rPr lang="cs-CZ" sz="2000" dirty="0" smtClean="0">
                <a:hlinkClick r:id="rId7"/>
              </a:rPr>
              <a:t>=aktuality</a:t>
            </a:r>
            <a:endParaRPr lang="cs-CZ" sz="2000" dirty="0" smtClean="0"/>
          </a:p>
          <a:p>
            <a:r>
              <a:rPr lang="cs-CZ" sz="2000" dirty="0" smtClean="0">
                <a:hlinkClick r:id="rId8"/>
              </a:rPr>
              <a:t>http://cs.wikipedia.org/wiki/Sherlock_Holmes</a:t>
            </a:r>
            <a:endParaRPr lang="cs-CZ" sz="2000" dirty="0" smtClean="0"/>
          </a:p>
          <a:p>
            <a:r>
              <a:rPr lang="cs-CZ" sz="2000" dirty="0" smtClean="0">
                <a:hlinkClick r:id="rId9"/>
              </a:rPr>
              <a:t>http://web2.mlp.cz/</a:t>
            </a:r>
            <a:r>
              <a:rPr lang="cs-CZ" sz="2000" dirty="0" err="1" smtClean="0">
                <a:hlinkClick r:id="rId9"/>
              </a:rPr>
              <a:t>koweb</a:t>
            </a:r>
            <a:r>
              <a:rPr lang="cs-CZ" sz="2000" dirty="0" smtClean="0">
                <a:hlinkClick r:id="rId9"/>
              </a:rPr>
              <a:t>/00/03/34/76/91/pes_</a:t>
            </a:r>
            <a:r>
              <a:rPr lang="cs-CZ" sz="2000" dirty="0" err="1" smtClean="0">
                <a:hlinkClick r:id="rId9"/>
              </a:rPr>
              <a:t>baskervillsky.pdf</a:t>
            </a:r>
            <a:r>
              <a:rPr lang="cs-CZ" sz="2000" dirty="0" smtClean="0"/>
              <a:t/>
            </a:r>
            <a:br>
              <a:rPr lang="cs-CZ" sz="2000" dirty="0" smtClean="0"/>
            </a:br>
            <a:r>
              <a:rPr lang="cs-CZ" sz="2000" dirty="0" smtClean="0">
                <a:hlinkClick r:id="rId10"/>
              </a:rPr>
              <a:t>http://www.</a:t>
            </a:r>
            <a:r>
              <a:rPr lang="cs-CZ" sz="2000" dirty="0" err="1" smtClean="0">
                <a:hlinkClick r:id="rId10"/>
              </a:rPr>
              <a:t>velkaepocha.sk</a:t>
            </a:r>
            <a:r>
              <a:rPr lang="cs-CZ" sz="2000" dirty="0" smtClean="0">
                <a:hlinkClick r:id="rId10"/>
              </a:rPr>
              <a:t>/2013062921384/Sherlock-Holmes-</a:t>
            </a:r>
            <a:r>
              <a:rPr lang="cs-CZ" sz="2000" dirty="0" err="1" smtClean="0">
                <a:hlinkClick r:id="rId10"/>
              </a:rPr>
              <a:t>kral</a:t>
            </a:r>
            <a:r>
              <a:rPr lang="cs-CZ" sz="2000" dirty="0" smtClean="0">
                <a:hlinkClick r:id="rId10"/>
              </a:rPr>
              <a:t>-detektivu-a-jeho-</a:t>
            </a:r>
            <a:r>
              <a:rPr lang="cs-CZ" sz="2000" dirty="0" err="1" smtClean="0">
                <a:hlinkClick r:id="rId10"/>
              </a:rPr>
              <a:t>pripady</a:t>
            </a:r>
            <a:r>
              <a:rPr lang="cs-CZ" sz="2000" dirty="0" smtClean="0">
                <a:hlinkClick r:id="rId10"/>
              </a:rPr>
              <a:t>-z-pera-sira-</a:t>
            </a:r>
            <a:r>
              <a:rPr lang="cs-CZ" sz="2000" dirty="0" err="1" smtClean="0">
                <a:hlinkClick r:id="rId10"/>
              </a:rPr>
              <a:t>Arthura</a:t>
            </a:r>
            <a:r>
              <a:rPr lang="cs-CZ" sz="2000" dirty="0" smtClean="0">
                <a:hlinkClick r:id="rId10"/>
              </a:rPr>
              <a:t>-</a:t>
            </a:r>
            <a:r>
              <a:rPr lang="cs-CZ" sz="2000" dirty="0" err="1" smtClean="0">
                <a:hlinkClick r:id="rId10"/>
              </a:rPr>
              <a:t>Conana</a:t>
            </a:r>
            <a:r>
              <a:rPr lang="cs-CZ" sz="2000" dirty="0" smtClean="0">
                <a:hlinkClick r:id="rId10"/>
              </a:rPr>
              <a:t>-</a:t>
            </a:r>
            <a:r>
              <a:rPr lang="cs-CZ" sz="2000" dirty="0" err="1" smtClean="0">
                <a:hlinkClick r:id="rId10"/>
              </a:rPr>
              <a:t>Doyla.html</a:t>
            </a:r>
            <a:endParaRPr lang="cs-CZ" sz="2000" dirty="0" smtClean="0"/>
          </a:p>
          <a:p>
            <a:r>
              <a:rPr lang="cs-CZ" sz="2000" dirty="0" smtClean="0">
                <a:hlinkClick r:id="rId11"/>
              </a:rPr>
              <a:t>http://www.</a:t>
            </a:r>
            <a:r>
              <a:rPr lang="cs-CZ" sz="2000" dirty="0" err="1" smtClean="0">
                <a:hlinkClick r:id="rId11"/>
              </a:rPr>
              <a:t>mlp.cz</a:t>
            </a:r>
            <a:r>
              <a:rPr lang="cs-CZ" sz="2000" dirty="0" smtClean="0">
                <a:hlinkClick r:id="rId11"/>
              </a:rPr>
              <a:t>/</a:t>
            </a:r>
            <a:r>
              <a:rPr lang="cs-CZ" sz="2000" dirty="0" err="1" smtClean="0">
                <a:hlinkClick r:id="rId11"/>
              </a:rPr>
              <a:t>cz</a:t>
            </a:r>
            <a:r>
              <a:rPr lang="cs-CZ" sz="2000" dirty="0" smtClean="0">
                <a:hlinkClick r:id="rId11"/>
              </a:rPr>
              <a:t>/projekty/on-line-projekty/sherlock-holmes/</a:t>
            </a:r>
            <a:r>
              <a:rPr lang="cs-CZ" sz="2000" dirty="0" err="1" smtClean="0">
                <a:hlinkClick r:id="rId11"/>
              </a:rPr>
              <a:t>povidky</a:t>
            </a:r>
            <a:r>
              <a:rPr lang="cs-CZ" sz="2000" dirty="0" smtClean="0">
                <a:hlinkClick r:id="rId11"/>
              </a:rPr>
              <a:t>/</a:t>
            </a:r>
            <a:endParaRPr lang="cs-CZ" sz="2000" dirty="0" smtClean="0"/>
          </a:p>
          <a:p>
            <a:r>
              <a:rPr lang="cs-CZ" sz="2000" dirty="0" smtClean="0">
                <a:hlinkClick r:id="rId12"/>
              </a:rPr>
              <a:t>http://cs.wikipedia.org/wiki/Sherlock_(seri%C3%A1l)</a:t>
            </a:r>
            <a:endParaRPr lang="cs-CZ" sz="2000" dirty="0" smtClean="0"/>
          </a:p>
          <a:p>
            <a:r>
              <a:rPr lang="cs-CZ" sz="2000" dirty="0" smtClean="0">
                <a:hlinkClick r:id="rId13"/>
              </a:rPr>
              <a:t>http://www.</a:t>
            </a:r>
            <a:r>
              <a:rPr lang="cs-CZ" sz="2000" dirty="0" err="1" smtClean="0">
                <a:hlinkClick r:id="rId13"/>
              </a:rPr>
              <a:t>csfd.cz</a:t>
            </a:r>
            <a:r>
              <a:rPr lang="cs-CZ" sz="2000" dirty="0" smtClean="0">
                <a:hlinkClick r:id="rId13"/>
              </a:rPr>
              <a:t>/film/281729-sherlock/</a:t>
            </a:r>
            <a:endParaRPr lang="cs-CZ" sz="2000" dirty="0" smtClean="0"/>
          </a:p>
          <a:p>
            <a:r>
              <a:rPr lang="cs-CZ" sz="2000" dirty="0" smtClean="0"/>
              <a:t>Archiv autorky.</a:t>
            </a:r>
          </a:p>
          <a:p>
            <a:pPr>
              <a:buNone/>
            </a:pPr>
            <a:endParaRPr lang="cs-CZ" sz="2000" dirty="0" smtClean="0"/>
          </a:p>
          <a:p>
            <a:endParaRPr lang="cs-CZ" sz="2000" dirty="0" smtClean="0"/>
          </a:p>
          <a:p>
            <a:endParaRPr lang="cs-CZ" sz="2000" dirty="0" smtClean="0"/>
          </a:p>
          <a:p>
            <a:pPr>
              <a:buNone/>
            </a:pPr>
            <a:endParaRPr lang="cs-CZ" sz="2000" dirty="0" smtClean="0"/>
          </a:p>
          <a:p>
            <a:endParaRPr lang="cs-CZ" sz="2000" dirty="0"/>
          </a:p>
        </p:txBody>
      </p:sp>
    </p:spTree>
  </p:cSld>
  <p:clrMapOvr>
    <a:masterClrMapping/>
  </p:clrMapOvr>
  <p:transition spd="slow">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l="-1000" r="-2000"/>
          </a:stretch>
        </a:blipFill>
        <a:effectLst/>
      </p:bgPr>
    </p:bg>
    <p:spTree>
      <p:nvGrpSpPr>
        <p:cNvPr id="1" name=""/>
        <p:cNvGrpSpPr/>
        <p:nvPr/>
      </p:nvGrpSpPr>
      <p:grpSpPr>
        <a:xfrm>
          <a:off x="0" y="0"/>
          <a:ext cx="0" cy="0"/>
          <a:chOff x="0" y="0"/>
          <a:chExt cx="0" cy="0"/>
        </a:xfrm>
      </p:grpSpPr>
      <p:sp>
        <p:nvSpPr>
          <p:cNvPr id="4" name="Nadpis 3"/>
          <p:cNvSpPr>
            <a:spLocks noGrp="1"/>
          </p:cNvSpPr>
          <p:nvPr>
            <p:ph type="title"/>
          </p:nvPr>
        </p:nvSpPr>
        <p:spPr>
          <a:xfrm>
            <a:off x="0" y="0"/>
            <a:ext cx="4643470" cy="868346"/>
          </a:xfrm>
        </p:spPr>
        <p:txBody>
          <a:bodyPr>
            <a:normAutofit/>
          </a:bodyPr>
          <a:lstStyle/>
          <a:p>
            <a:pPr algn="l"/>
            <a:r>
              <a:rPr lang="cs-CZ" sz="3600" b="1" dirty="0" smtClean="0">
                <a:solidFill>
                  <a:srgbClr val="C00000"/>
                </a:solidFill>
                <a:effectLst>
                  <a:outerShdw blurRad="38100" dist="38100" dir="2700000" algn="tl">
                    <a:srgbClr val="000000">
                      <a:alpha val="43137"/>
                    </a:srgbClr>
                  </a:outerShdw>
                </a:effectLst>
                <a:latin typeface="Monotype Corsiva" pitchFamily="66" charset="0"/>
              </a:rPr>
              <a:t> Obrazový materiál</a:t>
            </a:r>
            <a:endParaRPr lang="cs-CZ" sz="3600" b="1" dirty="0">
              <a:solidFill>
                <a:srgbClr val="C00000"/>
              </a:solidFill>
              <a:effectLst>
                <a:outerShdw blurRad="38100" dist="38100" dir="2700000" algn="tl">
                  <a:srgbClr val="000000">
                    <a:alpha val="43137"/>
                  </a:srgbClr>
                </a:outerShdw>
              </a:effectLst>
              <a:latin typeface="Monotype Corsiva" pitchFamily="66" charset="0"/>
            </a:endParaRPr>
          </a:p>
        </p:txBody>
      </p:sp>
      <p:sp>
        <p:nvSpPr>
          <p:cNvPr id="5" name="Zástupný symbol pro obsah 4"/>
          <p:cNvSpPr>
            <a:spLocks noGrp="1"/>
          </p:cNvSpPr>
          <p:nvPr>
            <p:ph idx="1"/>
          </p:nvPr>
        </p:nvSpPr>
        <p:spPr>
          <a:xfrm>
            <a:off x="214282" y="714356"/>
            <a:ext cx="8715436" cy="6000792"/>
          </a:xfrm>
          <a:ln w="28575">
            <a:solidFill>
              <a:schemeClr val="tx1"/>
            </a:solidFill>
          </a:ln>
        </p:spPr>
        <p:txBody>
          <a:bodyPr>
            <a:normAutofit/>
          </a:bodyPr>
          <a:lstStyle/>
          <a:p>
            <a:r>
              <a:rPr lang="cs-CZ" sz="2000" dirty="0" smtClean="0">
                <a:hlinkClick r:id="rId3"/>
              </a:rPr>
              <a:t>http://commons.wikimedia.org/wiki/File:SidneyPagetAndACDoyleByPhilCornell.jpg</a:t>
            </a:r>
            <a:r>
              <a:rPr lang="cs-CZ" sz="2000" dirty="0" smtClean="0"/>
              <a:t> (pozadí)</a:t>
            </a:r>
          </a:p>
          <a:p>
            <a:r>
              <a:rPr lang="cs-CZ" sz="2000" dirty="0" smtClean="0">
                <a:hlinkClick r:id="rId4"/>
              </a:rPr>
              <a:t>http://commons.wikimedia.org/wiki/File:ArthurConanDoyleSignature.svg</a:t>
            </a:r>
            <a:r>
              <a:rPr lang="cs-CZ" sz="2000" dirty="0" smtClean="0"/>
              <a:t> (podpis A. C. Doyla, snímek 3)</a:t>
            </a:r>
          </a:p>
          <a:p>
            <a:r>
              <a:rPr lang="cs-CZ" sz="2000" dirty="0" smtClean="0">
                <a:hlinkClick r:id="rId5"/>
              </a:rPr>
              <a:t>http://cs.wikipedia.org/wiki/Soubor:Holmes_by_Paget.jpg</a:t>
            </a:r>
            <a:r>
              <a:rPr lang="cs-CZ" sz="2000" dirty="0" smtClean="0"/>
              <a:t> (původní ilustrace, snímek 26)</a:t>
            </a:r>
          </a:p>
          <a:p>
            <a:r>
              <a:rPr lang="cs-CZ" sz="2000" dirty="0" smtClean="0"/>
              <a:t>Klipart (obrázky jsou součástí volně dostupné galerie Microsoft Office dostupné na adrese </a:t>
            </a:r>
            <a:r>
              <a:rPr lang="cs-CZ" sz="2000" u="sng" dirty="0" smtClean="0">
                <a:hlinkClick r:id="rId6"/>
              </a:rPr>
              <a:t>www.office.</a:t>
            </a:r>
            <a:r>
              <a:rPr lang="cs-CZ" sz="2000" u="sng" dirty="0" err="1" smtClean="0">
                <a:hlinkClick r:id="rId6"/>
              </a:rPr>
              <a:t>microsoft.com</a:t>
            </a:r>
            <a:r>
              <a:rPr lang="cs-CZ" sz="2000" dirty="0" smtClean="0"/>
              <a:t>)</a:t>
            </a:r>
          </a:p>
          <a:p>
            <a:r>
              <a:rPr lang="cs-CZ" sz="2000" dirty="0" smtClean="0"/>
              <a:t>Archiv autorky (pozadí)</a:t>
            </a:r>
          </a:p>
          <a:p>
            <a:endParaRPr lang="cs-CZ" sz="2000" dirty="0" smtClean="0"/>
          </a:p>
          <a:p>
            <a:endParaRPr lang="cs-CZ" sz="2400" dirty="0" smtClean="0">
              <a:effectLst>
                <a:outerShdw blurRad="38100" dist="38100" dir="2700000" algn="tl">
                  <a:srgbClr val="000000">
                    <a:alpha val="43137"/>
                  </a:srgbClr>
                </a:outerShdw>
              </a:effectLst>
            </a:endParaRPr>
          </a:p>
          <a:p>
            <a:endParaRPr lang="cs-CZ" sz="2400" dirty="0" smtClean="0">
              <a:effectLst>
                <a:outerShdw blurRad="38100" dist="38100" dir="2700000" algn="tl">
                  <a:srgbClr val="000000">
                    <a:alpha val="43137"/>
                  </a:srgbClr>
                </a:outerShdw>
              </a:effectLst>
            </a:endParaRPr>
          </a:p>
          <a:p>
            <a:endParaRPr lang="cs-CZ" sz="2400" dirty="0" smtClean="0">
              <a:effectLst>
                <a:outerShdw blurRad="38100" dist="38100" dir="2700000" algn="tl">
                  <a:srgbClr val="000000">
                    <a:alpha val="43137"/>
                  </a:srgbClr>
                </a:outerShdw>
              </a:effectLst>
            </a:endParaRPr>
          </a:p>
          <a:p>
            <a:endParaRPr lang="cs-CZ" sz="2800" dirty="0">
              <a:effectLst>
                <a:outerShdw blurRad="38100" dist="38100" dir="2700000" algn="tl">
                  <a:srgbClr val="000000">
                    <a:alpha val="43137"/>
                  </a:srgbClr>
                </a:outerShdw>
              </a:effectLst>
            </a:endParaRPr>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2294</TotalTime>
  <Words>1873</Words>
  <Application>Microsoft Office PowerPoint</Application>
  <PresentationFormat>Předvádění na obrazovce (4:3)</PresentationFormat>
  <Paragraphs>216</Paragraphs>
  <Slides>28</Slides>
  <Notes>0</Notes>
  <HiddenSlides>0</HiddenSlides>
  <MMClips>0</MMClips>
  <ScaleCrop>false</ScaleCrop>
  <HeadingPairs>
    <vt:vector size="4" baseType="variant">
      <vt:variant>
        <vt:lpstr>Motiv</vt:lpstr>
      </vt:variant>
      <vt:variant>
        <vt:i4>1</vt:i4>
      </vt:variant>
      <vt:variant>
        <vt:lpstr>Nadpisy snímků</vt:lpstr>
      </vt:variant>
      <vt:variant>
        <vt:i4>28</vt:i4>
      </vt:variant>
    </vt:vector>
  </HeadingPairs>
  <TitlesOfParts>
    <vt:vector size="29" baseType="lpstr">
      <vt:lpstr>Motiv sady Office</vt:lpstr>
      <vt:lpstr>Snímek 1</vt:lpstr>
      <vt:lpstr>Anotace:</vt:lpstr>
      <vt:lpstr>Snímek 3</vt:lpstr>
      <vt:lpstr>Výchozí text 1</vt:lpstr>
      <vt:lpstr>Otázky k výchozímu textu 1</vt:lpstr>
      <vt:lpstr>Otázky k výchozímu textu 1</vt:lpstr>
      <vt:lpstr>Výchozí text 2</vt:lpstr>
      <vt:lpstr>Otázky k výchozímu textu 2</vt:lpstr>
      <vt:lpstr> Pes baskervillský (1902) Doplňte k charakterům jména postav. </vt:lpstr>
      <vt:lpstr>Snímek 10</vt:lpstr>
      <vt:lpstr>Snímek 11</vt:lpstr>
      <vt:lpstr>Výchozí text 3</vt:lpstr>
      <vt:lpstr>Snímek 13</vt:lpstr>
      <vt:lpstr>http://www.youtube.com/watch?v=9UcR9iKArd0 A Jak se vám líbí nejnovější  podoba slavné dvojice vytvořená  stanicí BBC?   B Odpovídá  popis i charakteristika hrdinů knižní podobě? </vt:lpstr>
      <vt:lpstr>    http://www.youtube.com/watch?v=9UcR9iKArd0 a) Je velmi oblíbený. Individuální řešení.  http://www.csfd.cz/film/281729-sherlock/ b) Neodpovídá, je zasazen do dnešní doby. SH má asociální chování, slovní potyčky s Watsonem, zcela pohlcen prací  aj.     </vt:lpstr>
      <vt:lpstr>Snímek 16</vt:lpstr>
      <vt:lpstr>Snímek 17</vt:lpstr>
      <vt:lpstr>Snímek 18</vt:lpstr>
      <vt:lpstr>Snímek 19</vt:lpstr>
      <vt:lpstr>Práce s odkazem – Překladatelé A. C. Doyla http://www.mlp.cz/cz/projekty/on-line-projekty/sherlock-holmes/o-projektu/</vt:lpstr>
      <vt:lpstr>Práce s odkazem – Překladatelé A. C. Doyla http://www.mlp.cz/cz/projekty/on-line-projekty/sherlock-holmes/o-projektu/</vt:lpstr>
      <vt:lpstr>Práce s odkazem – přečtěte si text a spojte  dle získaných poznatků správně  písmena s číslicí http://www.velkaepocha.sk/2013062921384/Sherlock-Holmes-kral-detektivu-a-jeho-pripady-z-pera-sira-Arthura-Conana-Doyla.html </vt:lpstr>
      <vt:lpstr> Sherlock Holmes v českém filmu Lelíček ve službách Scherlocka Holmese (1932) http://www.youtube.com/watch?v=GKbktXhQ_rQ </vt:lpstr>
      <vt:lpstr> Sherlock Holmes v českém filmu Lelíček ve službách Scherlocka Holmese (1932) http://www.youtube.com/watch?v=GKbktXhQ_rQ </vt:lpstr>
      <vt:lpstr>Výrok  A. C. Doyla  </vt:lpstr>
      <vt:lpstr>Snímek 26</vt:lpstr>
      <vt:lpstr>Použitá literatura a zdroje:</vt:lpstr>
      <vt:lpstr> Obrazový materiál</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DUM 20</dc:title>
  <dc:creator>LN</dc:creator>
  <cp:lastModifiedBy>Alice</cp:lastModifiedBy>
  <cp:revision>228</cp:revision>
  <dcterms:created xsi:type="dcterms:W3CDTF">2013-11-01T19:20:49Z</dcterms:created>
  <dcterms:modified xsi:type="dcterms:W3CDTF">2014-01-19T14:02:12Z</dcterms:modified>
</cp:coreProperties>
</file>