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63" r:id="rId3"/>
    <p:sldId id="264" r:id="rId4"/>
    <p:sldId id="257" r:id="rId5"/>
    <p:sldId id="258" r:id="rId6"/>
    <p:sldId id="265" r:id="rId7"/>
    <p:sldId id="259" r:id="rId8"/>
    <p:sldId id="260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821CF9-B76A-4E24-B663-FD8A0C9C4157}" type="datetimeFigureOut">
              <a:rPr lang="cs-CZ" smtClean="0"/>
              <a:pPr/>
              <a:t>20.1.2014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7AC8E8-FA6C-4BAE-B181-784B9B988C0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9026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7AC8E8-FA6C-4BAE-B181-784B9B988C05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A2666-52FE-4BB3-A431-B8CCA567F77C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4083D-1719-48F6-A8B0-59E415CC5135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07250-5B54-40D3-B2F6-A59F29A777BF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DD6EA-6BD2-4151-8BB2-5666DF87699C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0DB4D-8C7D-4E51-9036-54FE7A2AB124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10955-9264-468F-B207-29D12AA7B916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FD4F1-278D-4D2A-92C9-D6A6BF20EB19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3AB30-96F0-4D0E-9775-5B784BDDD8F4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13BF5A-3448-4862-98AC-EDC0F671C28B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E968A-D9BA-4AA8-81DB-2433B49AC5B7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F9208-A46E-4E83-A576-A44D95F5D5AF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advClick="0" advTm="5000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30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C1BB2-9787-492C-9ED0-1EEE26C6EDD4}" type="datetime1">
              <a:rPr lang="cs-CZ" smtClean="0"/>
              <a:pPr/>
              <a:t>20.1.2014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Mgr. Olga Šafářová  Materiál vznikl v OP Vzdělávání pro konkurenceschopnost – projekt EU peníze školám. 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5000">
    <p:wipe dir="d"/>
  </p:transition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jpeg"/><Relationship Id="rId5" Type="http://schemas.openxmlformats.org/officeDocument/2006/relationships/image" Target="../media/image1.wmf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683568" y="2780928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sz="2200" b="1" dirty="0" smtClean="0"/>
              <a:t/>
            </a:r>
            <a:br>
              <a:rPr lang="cs-CZ" sz="2200" b="1" dirty="0" smtClean="0"/>
            </a:br>
            <a:r>
              <a:rPr lang="cs-CZ" sz="2200" b="1" dirty="0" smtClean="0"/>
              <a:t/>
            </a:r>
            <a:br>
              <a:rPr lang="cs-CZ" sz="2200" b="1" dirty="0" smtClean="0"/>
            </a:br>
            <a:r>
              <a:rPr lang="cs-CZ" sz="2200" b="1" dirty="0" smtClean="0"/>
              <a:t>            Základní škola a Mateřská škola Dobrá Voda u Českých Budějovic,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/>
              <a:t>Na Vyhlídce 6, 373 16 Dobrá Voda u Českých Budějovic</a:t>
            </a: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b="1" dirty="0" smtClean="0"/>
              <a:t> 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b="1" i="1" dirty="0" smtClean="0"/>
              <a:t> 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/>
              <a:t>EU  PENÍZE  ŠKOLÁM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/>
              <a:t>Zlepšení podmínek pro vzdělávání na základních školách Operačního programu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/>
              <a:t>Vzdělávání pro konkurenceschopnost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b="1" dirty="0" smtClean="0"/>
              <a:t> </a:t>
            </a:r>
            <a:r>
              <a:rPr lang="cs-CZ" sz="2000" dirty="0" smtClean="0"/>
              <a:t/>
            </a:r>
            <a:br>
              <a:rPr lang="cs-CZ" sz="2000" dirty="0" smtClean="0"/>
            </a:br>
            <a:endParaRPr lang="cs-CZ" sz="2000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2049" name="Object 1"/>
          <p:cNvGraphicFramePr>
            <a:graphicFrameLocks noChangeAspect="1"/>
          </p:cNvGraphicFramePr>
          <p:nvPr/>
        </p:nvGraphicFramePr>
        <p:xfrm>
          <a:off x="467544" y="1196752"/>
          <a:ext cx="749300" cy="544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7" name="Picture" r:id="rId4" imgW="1476756" imgH="1077468" progId="Word.Picture.8">
                  <p:embed/>
                </p:oleObj>
              </mc:Choice>
              <mc:Fallback>
                <p:oleObj name="Picture" r:id="rId4" imgW="1476756" imgH="1077468" progId="Word.Picture.8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1196752"/>
                        <a:ext cx="749300" cy="5445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3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63688" y="2276872"/>
            <a:ext cx="5760720" cy="119038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0000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404664"/>
            <a:ext cx="8280920" cy="5904656"/>
          </a:xfrm>
        </p:spPr>
        <p:txBody>
          <a:bodyPr>
            <a:noAutofit/>
          </a:bodyPr>
          <a:lstStyle/>
          <a:p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Číslo 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a název klíčové aktivity: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III/2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Inovace a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zkvalitnění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výuky prostřednictvím ICT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Číslo DUM:	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VY_32_INOVACE_ČS.5.52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Jméno autora:	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Mgr. Olga Šafářová</a:t>
            </a: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Datum (období) vytvoření 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DUM: 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10. 9. 2013</a:t>
            </a: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Ročník: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5.</a:t>
            </a:r>
          </a:p>
          <a:p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Vzdělávací oblast: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Člověk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a jeho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svět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Vzdělávací obor: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Přírodověda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 advTm="10000">
    <p:wipe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692696"/>
            <a:ext cx="8280920" cy="5832648"/>
          </a:xfrm>
        </p:spPr>
        <p:txBody>
          <a:bodyPr>
            <a:noAutofit/>
          </a:bodyPr>
          <a:lstStyle/>
          <a:p>
            <a:pPr fontAlgn="t"/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Klíčová 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slova:	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                  Jádroviny, peckoviny, 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skořápkoviny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0" indent="0" fontAlgn="t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drobné plody</a:t>
            </a:r>
          </a:p>
          <a:p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Anotace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		      Prezentace slouží k výuce a k zápisu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do sešitu. 			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Podporuje aktivní  přístup žáků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k získávání nových vědomostí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                                                             s využitím interaktivní tabule.</a:t>
            </a:r>
          </a:p>
          <a:p>
            <a:pPr marL="0" indent="0" fontAlgn="t">
              <a:buNone/>
            </a:pPr>
            <a:endParaRPr lang="cs-CZ" sz="2000" b="1" dirty="0"/>
          </a:p>
          <a:p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Druh učebního materiálu: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Prezentace</a:t>
            </a:r>
            <a:endParaRPr lang="en-US" sz="2000" dirty="0">
              <a:solidFill>
                <a:srgbClr val="5656B6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Očekávaný  výstup:                      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umí třídit organismy 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do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známých skupin,</a:t>
            </a: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                                                  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umí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používat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jednoduché</a:t>
            </a: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klíče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a atlasy</a:t>
            </a:r>
          </a:p>
          <a:p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t">
              <a:buNone/>
            </a:pPr>
            <a:endParaRPr lang="cs-CZ" sz="2000" dirty="0" smtClean="0"/>
          </a:p>
          <a:p>
            <a:endParaRPr lang="cs-CZ" sz="2000" dirty="0"/>
          </a:p>
        </p:txBody>
      </p:sp>
    </p:spTree>
  </p:cSld>
  <p:clrMapOvr>
    <a:masterClrMapping/>
  </p:clrMapOvr>
  <p:transition advClick="0" advTm="10000"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OVOCE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JÁDROVINY</a:t>
            </a:r>
          </a:p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PECKOVINY</a:t>
            </a:r>
          </a:p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SKOŘÁPKOVINY</a:t>
            </a:r>
          </a:p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DROBNÉ PLODY</a:t>
            </a:r>
          </a:p>
          <a:p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 smtClean="0"/>
              <a:t>Pojmenuj ovoce a rostlinu, na které roste:</a:t>
            </a:r>
            <a:endParaRPr lang="cs-CZ" b="1" dirty="0"/>
          </a:p>
        </p:txBody>
      </p:sp>
    </p:spTree>
  </p:cSld>
  <p:clrMapOvr>
    <a:masterClrMapping/>
  </p:clrMapOvr>
  <p:transition advClick="0" advTm="10000"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JÁDROVINY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1556792"/>
            <a:ext cx="2714625" cy="2847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204864"/>
            <a:ext cx="3860292" cy="2759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10000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908720"/>
            <a:ext cx="8280920" cy="54006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400" b="1" dirty="0">
                <a:solidFill>
                  <a:schemeClr val="accent6">
                    <a:lumMod val="50000"/>
                  </a:schemeClr>
                </a:solidFill>
              </a:rPr>
              <a:t>PECKOVINY</a:t>
            </a:r>
            <a:endParaRPr lang="cs-CZ" sz="4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28800"/>
            <a:ext cx="3286125" cy="2727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0232" y="3927106"/>
            <a:ext cx="2714625" cy="283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693085"/>
            <a:ext cx="2084832" cy="283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10000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90872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chemeClr val="accent6">
                    <a:lumMod val="50000"/>
                  </a:schemeClr>
                </a:solidFill>
              </a:rPr>
              <a:t>SKOŘÁPKOVINY</a:t>
            </a:r>
          </a:p>
          <a:p>
            <a:pPr marL="0" indent="0" algn="ctr">
              <a:buNone/>
            </a:pPr>
            <a:endParaRPr lang="cs-CZ" sz="4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276872"/>
            <a:ext cx="2828925" cy="2628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10000">
    <p:wipe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400" b="1" dirty="0" smtClean="0">
                <a:solidFill>
                  <a:schemeClr val="accent6">
                    <a:lumMod val="50000"/>
                  </a:schemeClr>
                </a:solidFill>
              </a:rPr>
              <a:t>DROBNÉ PLODY</a:t>
            </a:r>
            <a:endParaRPr lang="cs-CZ" sz="4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772816"/>
            <a:ext cx="2628900" cy="2847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0" y="3429000"/>
            <a:ext cx="1714500" cy="2809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798014"/>
            <a:ext cx="2800350" cy="282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Click="0" advTm="10000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CITACE A ZDROJE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sz="1400" dirty="0" smtClean="0"/>
              <a:t>  </a:t>
            </a:r>
            <a:endParaRPr lang="cs-CZ" sz="1400" dirty="0"/>
          </a:p>
        </p:txBody>
      </p:sp>
      <p:sp>
        <p:nvSpPr>
          <p:cNvPr id="5" name="Obdélník 4"/>
          <p:cNvSpPr/>
          <p:nvPr/>
        </p:nvSpPr>
        <p:spPr>
          <a:xfrm>
            <a:off x="736509" y="1052736"/>
            <a:ext cx="756084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Autorem materiálu a všech jeho částí, není-li uvedeno jinak, je Mgr. Olga Šafářová.</a:t>
            </a:r>
          </a:p>
          <a:p>
            <a:r>
              <a:rPr lang="cs-CZ" dirty="0" smtClean="0"/>
              <a:t> Materiál vznikl v OP Vzdělávání pro konkurenceschopnost – projekt EU peníze školám.  </a:t>
            </a:r>
          </a:p>
          <a:p>
            <a:endParaRPr lang="cs-CZ" dirty="0" smtClean="0"/>
          </a:p>
          <a:p>
            <a:r>
              <a:rPr lang="cs-CZ" sz="1400" b="1" dirty="0" smtClean="0"/>
              <a:t>Obr. č.1:</a:t>
            </a:r>
            <a:r>
              <a:rPr lang="cs-CZ" sz="1400" b="1" dirty="0"/>
              <a:t> </a:t>
            </a:r>
            <a:r>
              <a:rPr lang="cs-CZ" sz="1400" dirty="0"/>
              <a:t>OCAL. </a:t>
            </a:r>
            <a:r>
              <a:rPr lang="cs-CZ" sz="1400" i="1" dirty="0"/>
              <a:t>Clker.com</a:t>
            </a:r>
            <a:r>
              <a:rPr lang="cs-CZ" sz="1400" dirty="0"/>
              <a:t> [online]. [cit. 28.10.2013]. Dostupný na WWW: http://www.clker.com/clipart-3982.html </a:t>
            </a:r>
            <a:endParaRPr lang="cs-CZ" sz="1400" dirty="0" smtClean="0"/>
          </a:p>
          <a:p>
            <a:r>
              <a:rPr lang="cs-CZ" sz="1400" b="1" dirty="0" smtClean="0"/>
              <a:t>Obr</a:t>
            </a:r>
            <a:r>
              <a:rPr lang="cs-CZ" sz="1400" b="1" dirty="0"/>
              <a:t>. </a:t>
            </a:r>
            <a:r>
              <a:rPr lang="cs-CZ" sz="1400" b="1" dirty="0" smtClean="0"/>
              <a:t>č.2: </a:t>
            </a:r>
            <a:r>
              <a:rPr lang="cs-CZ" sz="1400" dirty="0"/>
              <a:t>OCAL. </a:t>
            </a:r>
            <a:r>
              <a:rPr lang="cs-CZ" sz="1400" i="1" dirty="0"/>
              <a:t>Clker.com</a:t>
            </a:r>
            <a:r>
              <a:rPr lang="cs-CZ" sz="1400" dirty="0"/>
              <a:t> [online]. [cit. 28.10.2013]. Dostupný na WWW: http://www.clker.com/clipart-pear-2.html </a:t>
            </a:r>
            <a:endParaRPr lang="cs-CZ" sz="1400" dirty="0" smtClean="0"/>
          </a:p>
          <a:p>
            <a:r>
              <a:rPr lang="cs-CZ" sz="1400" b="1" dirty="0" smtClean="0"/>
              <a:t>Obr. č.3: </a:t>
            </a:r>
            <a:r>
              <a:rPr lang="cs-CZ" sz="1400" dirty="0"/>
              <a:t>OCAL. </a:t>
            </a:r>
            <a:r>
              <a:rPr lang="cs-CZ" sz="1400" i="1" dirty="0"/>
              <a:t>Clker.com</a:t>
            </a:r>
            <a:r>
              <a:rPr lang="cs-CZ" sz="1400" dirty="0"/>
              <a:t> [online]. [cit. 28.10.2013]. Dostupný na WWW: http://www.clker.com/clipart-peach.html </a:t>
            </a:r>
            <a:endParaRPr lang="cs-CZ" sz="1400" b="1" dirty="0" smtClean="0"/>
          </a:p>
          <a:p>
            <a:r>
              <a:rPr lang="cs-CZ" sz="1400" b="1" dirty="0" smtClean="0"/>
              <a:t>Obr. č.4: </a:t>
            </a:r>
            <a:r>
              <a:rPr lang="cs-CZ" sz="1400" dirty="0"/>
              <a:t>OCAL. </a:t>
            </a:r>
            <a:r>
              <a:rPr lang="cs-CZ" sz="1400" i="1" dirty="0"/>
              <a:t>Clker.com</a:t>
            </a:r>
            <a:r>
              <a:rPr lang="cs-CZ" sz="1400" dirty="0"/>
              <a:t> [online]. [cit. 28.10.2013]. Dostupný na WWW: http://www.clker.com/clipart-16730.html </a:t>
            </a:r>
            <a:endParaRPr lang="cs-CZ" sz="1400" b="1" dirty="0" smtClean="0"/>
          </a:p>
          <a:p>
            <a:r>
              <a:rPr lang="cs-CZ" sz="1400" b="1" dirty="0" smtClean="0"/>
              <a:t>Obr. č.5: </a:t>
            </a:r>
            <a:r>
              <a:rPr lang="cs-CZ" sz="1400" dirty="0"/>
              <a:t>OCAL. </a:t>
            </a:r>
            <a:r>
              <a:rPr lang="cs-CZ" sz="1400" i="1" dirty="0"/>
              <a:t>Clker.com</a:t>
            </a:r>
            <a:r>
              <a:rPr lang="cs-CZ" sz="1400" dirty="0"/>
              <a:t> [online]. [cit. 28.10.2013]. Dostupný na WWW: http://www.clker.com/clipart-4041.html </a:t>
            </a:r>
            <a:endParaRPr lang="cs-CZ" sz="1400" dirty="0" smtClean="0"/>
          </a:p>
          <a:p>
            <a:r>
              <a:rPr lang="cs-CZ" sz="1400" b="1" dirty="0"/>
              <a:t>Obr. </a:t>
            </a:r>
            <a:r>
              <a:rPr lang="cs-CZ" sz="1400" b="1" dirty="0" smtClean="0"/>
              <a:t>č.6:</a:t>
            </a:r>
            <a:r>
              <a:rPr lang="cs-CZ" sz="1400" dirty="0"/>
              <a:t>OCAL. </a:t>
            </a:r>
            <a:r>
              <a:rPr lang="cs-CZ" sz="1400" i="1" dirty="0"/>
              <a:t>Clker.com</a:t>
            </a:r>
            <a:r>
              <a:rPr lang="cs-CZ" sz="1400" dirty="0"/>
              <a:t> [online]. [cit. 29.10.2013]. Dostupný na WWW: http://www.clker.com/clipart-29006.html </a:t>
            </a:r>
            <a:endParaRPr lang="cs-CZ" sz="1400" dirty="0" smtClean="0"/>
          </a:p>
          <a:p>
            <a:r>
              <a:rPr lang="cs-CZ" sz="1400" b="1" dirty="0" smtClean="0"/>
              <a:t>Obr. č. 7:</a:t>
            </a:r>
            <a:r>
              <a:rPr lang="cs-CZ" sz="1400" dirty="0"/>
              <a:t>OCAL. </a:t>
            </a:r>
            <a:r>
              <a:rPr lang="cs-CZ" sz="1400" i="1" dirty="0"/>
              <a:t>Clker.com</a:t>
            </a:r>
            <a:r>
              <a:rPr lang="cs-CZ" sz="1400" dirty="0"/>
              <a:t> [online]. [cit. 29.10.2013]. Dostupný na WWW: http://www.clker.com/clipart-4002.html </a:t>
            </a:r>
            <a:endParaRPr lang="cs-CZ" sz="1400" b="1" dirty="0" smtClean="0"/>
          </a:p>
          <a:p>
            <a:r>
              <a:rPr lang="cs-CZ" sz="1400" b="1" dirty="0" smtClean="0"/>
              <a:t>Obr. č. 8:</a:t>
            </a:r>
            <a:r>
              <a:rPr lang="cs-CZ" sz="1400" dirty="0" smtClean="0"/>
              <a:t>OCAL</a:t>
            </a:r>
            <a:r>
              <a:rPr lang="cs-CZ" sz="1400" dirty="0"/>
              <a:t>. </a:t>
            </a:r>
            <a:r>
              <a:rPr lang="cs-CZ" sz="1400" i="1" dirty="0"/>
              <a:t>Clker.com</a:t>
            </a:r>
            <a:r>
              <a:rPr lang="cs-CZ" sz="1400" dirty="0"/>
              <a:t> [online]. [cit. 29.10.2013]. Dostupný na WWW: http://www.clker.com/clipart-simple-raspberry.html </a:t>
            </a:r>
            <a:endParaRPr lang="cs-CZ" sz="1400" dirty="0" smtClean="0"/>
          </a:p>
          <a:p>
            <a:r>
              <a:rPr lang="cs-CZ" sz="1400" b="1" dirty="0" smtClean="0"/>
              <a:t>Obr. č. 9: </a:t>
            </a:r>
            <a:r>
              <a:rPr lang="cs-CZ" sz="1400" dirty="0" smtClean="0"/>
              <a:t>OCAL</a:t>
            </a:r>
            <a:r>
              <a:rPr lang="cs-CZ" sz="1400" dirty="0"/>
              <a:t>. </a:t>
            </a:r>
            <a:r>
              <a:rPr lang="cs-CZ" sz="1400" i="1" dirty="0"/>
              <a:t>Clker.com</a:t>
            </a:r>
            <a:r>
              <a:rPr lang="cs-CZ" sz="1400" dirty="0"/>
              <a:t> [online]. [cit. 29.10.2013]. Dostupný na WWW: http://www.clker.com/clipart-3988.html </a:t>
            </a:r>
            <a:endParaRPr lang="cs-CZ" sz="1400" b="1" dirty="0"/>
          </a:p>
        </p:txBody>
      </p:sp>
    </p:spTree>
  </p:cSld>
  <p:clrMapOvr>
    <a:masterClrMapping/>
  </p:clrMapOvr>
  <p:transition advClick="0" advTm="5000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</TotalTime>
  <Words>56</Words>
  <Application>Microsoft Office PowerPoint</Application>
  <PresentationFormat>Předvádění na obrazovce (4:3)</PresentationFormat>
  <Paragraphs>61</Paragraphs>
  <Slides>9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sady Office</vt:lpstr>
      <vt:lpstr>Picture</vt:lpstr>
      <vt:lpstr>              Základní škola a Mateřská škola Dobrá Voda u Českých Budějovic, Na Vyhlídce 6, 373 16 Dobrá Voda u Českých Budějovic            EU  PENÍZE  ŠKOLÁM  Zlepšení podmínek pro vzdělávání na základních školách Operačního programu Vzdělávání pro konkurenceschopnost   </vt:lpstr>
      <vt:lpstr>Prezentace aplikace PowerPoint</vt:lpstr>
      <vt:lpstr>Prezentace aplikace PowerPoint</vt:lpstr>
      <vt:lpstr>OVOCE</vt:lpstr>
      <vt:lpstr>JÁDROVINY</vt:lpstr>
      <vt:lpstr>Prezentace aplikace PowerPoint</vt:lpstr>
      <vt:lpstr>Prezentace aplikace PowerPoint</vt:lpstr>
      <vt:lpstr>Prezentace aplikace PowerPoint</vt:lpstr>
      <vt:lpstr>CITACE A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Základní škola a Mateřská škola Dobrá Voda u Českých Budějovic, Na Vyhlídce 6, 373 16 Dobrá Voda u Českých Budějovic       EU  PENÍZE  ŠKOLÁM Zlepšení podmínek pro vzdělávání na základních školách Operačního programu Vzdělávání pro konkurenceschopnost     Číslo a název klíčové aktivity: IV/2  Inovace a zkvalitnění výuky směřující k rozvoji  matematické gramotnosti žáků základních škol Číslo DUM:    VY_42_INOVACE_M.2.18  Jméno autora:    Mgr. Olga Šafářová Datum (období) vytvoření DUM:        7. 11. 2012 Ročník:     2. Vzdělávací oblast:   Matematika a její aplikace  Vzdělávací obor:   Matematika Klíčová slova:    Slovní úloha,  sčítání a odčítání do 100                                                     Anotace:    Žák sčítá a odčítá v oboru do 100,                                                                                                                                                                                                                                     řeší slovní úlohy s výpočty do sta s využitím vztahů                                                                  o několik více, o několik méně Druh učebního materiálu:  Pracovní list Očekávaný výstup:                           Žák umí vyřešit příklady na sčítání a odčítání do sta                                                                                                                    vyřeší slovní úlohy s výpočty do sta s využitím vztahů                                                                   o několik více , o několik méně    </dc:title>
  <cp:lastModifiedBy>ZSDV - Šafářová</cp:lastModifiedBy>
  <cp:revision>43</cp:revision>
  <dcterms:modified xsi:type="dcterms:W3CDTF">2014-01-20T18:54:47Z</dcterms:modified>
</cp:coreProperties>
</file>