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308" r:id="rId4"/>
    <p:sldId id="310" r:id="rId5"/>
    <p:sldId id="309" r:id="rId6"/>
    <p:sldId id="311" r:id="rId7"/>
    <p:sldId id="312" r:id="rId8"/>
    <p:sldId id="322" r:id="rId9"/>
    <p:sldId id="313" r:id="rId10"/>
    <p:sldId id="314" r:id="rId11"/>
    <p:sldId id="315" r:id="rId12"/>
    <p:sldId id="316" r:id="rId13"/>
    <p:sldId id="317" r:id="rId14"/>
    <p:sldId id="321" r:id="rId15"/>
    <p:sldId id="318" r:id="rId16"/>
    <p:sldId id="319" r:id="rId17"/>
    <p:sldId id="320" r:id="rId18"/>
    <p:sldId id="272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504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ergamonmuseum_Ishtartor_06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de-de-Hammurabi-1.jpg" TargetMode="External"/><Relationship Id="rId2" Type="http://schemas.openxmlformats.org/officeDocument/2006/relationships/hyperlink" Target="http://commons.wikimedia.org/wiki/File:Ziggurat.sv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Code-de-Hammurabi-2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548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Mezopotámie – výtvarné umění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72495347"/>
              </p:ext>
            </p:extLst>
          </p:nvPr>
        </p:nvGraphicFramePr>
        <p:xfrm>
          <a:off x="899592" y="1052740"/>
          <a:ext cx="7344816" cy="421290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VY_32_INOVACE_HANA_MERVARTOVA_MEZOPOTAMIE_VYTVARNE_UMENI_11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Mezopotámie –  výtvarné umění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10.09.2013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ýtvarným uměním starověké Mezopotámie.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Vyučující může využít  konkrétní snímky k výkladu látky podle navazujícího pracovního listu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Mezopotámie – pracovní list“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72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Mezopotámie</a:t>
            </a:r>
            <a:br>
              <a:rPr lang="cs-CZ" sz="72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7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5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výtvarné umění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Mezopotámie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dirty="0" smtClean="0"/>
              <a:t>Byla málo chráněná krajina mezi řekami </a:t>
            </a:r>
            <a:r>
              <a:rPr lang="cs-CZ" b="1" dirty="0" smtClean="0"/>
              <a:t>Eufrat a Tigrid</a:t>
            </a:r>
          </a:p>
          <a:p>
            <a:r>
              <a:rPr lang="cs-CZ" dirty="0" smtClean="0"/>
              <a:t>Obyvatelé byli postupně </a:t>
            </a:r>
            <a:r>
              <a:rPr lang="cs-CZ" b="1" dirty="0" smtClean="0"/>
              <a:t>Sumerové, </a:t>
            </a:r>
            <a:r>
              <a:rPr lang="cs-CZ" b="1" dirty="0" err="1" smtClean="0"/>
              <a:t>Akkadové</a:t>
            </a:r>
            <a:r>
              <a:rPr lang="cs-CZ" b="1" dirty="0" smtClean="0"/>
              <a:t>, Asyřané a Babyloňané</a:t>
            </a:r>
          </a:p>
          <a:p>
            <a:r>
              <a:rPr lang="cs-CZ" dirty="0" smtClean="0"/>
              <a:t>časté nájezdy semitských bojovníků</a:t>
            </a:r>
          </a:p>
          <a:p>
            <a:r>
              <a:rPr lang="cs-CZ" dirty="0" smtClean="0"/>
              <a:t>Vznikaly zde </a:t>
            </a:r>
            <a:r>
              <a:rPr lang="cs-CZ" b="1" dirty="0" smtClean="0"/>
              <a:t>městské státy</a:t>
            </a:r>
            <a:r>
              <a:rPr lang="cs-CZ" dirty="0" smtClean="0"/>
              <a:t>, sjednocované dobyvatelem </a:t>
            </a:r>
            <a:r>
              <a:rPr lang="cs-CZ" b="1" dirty="0" smtClean="0"/>
              <a:t>v říši </a:t>
            </a:r>
            <a:r>
              <a:rPr lang="cs-CZ" dirty="0" smtClean="0"/>
              <a:t>(Ur, </a:t>
            </a:r>
            <a:r>
              <a:rPr lang="cs-CZ" dirty="0" err="1" smtClean="0"/>
              <a:t>Eridu</a:t>
            </a:r>
            <a:r>
              <a:rPr lang="cs-CZ" dirty="0" smtClean="0"/>
              <a:t>, </a:t>
            </a:r>
            <a:r>
              <a:rPr lang="cs-CZ" dirty="0" err="1" smtClean="0"/>
              <a:t>Lagaš</a:t>
            </a:r>
            <a:r>
              <a:rPr lang="cs-CZ" dirty="0" smtClean="0"/>
              <a:t>, </a:t>
            </a:r>
            <a:r>
              <a:rPr lang="cs-CZ" dirty="0" err="1" smtClean="0"/>
              <a:t>Uruk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sz="2700" dirty="0" smtClean="0"/>
              <a:t>   </a:t>
            </a:r>
            <a:endParaRPr lang="cs-CZ" sz="27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Vývoj v oblasti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3. tisíciletí př.n.l.</a:t>
            </a:r>
            <a:r>
              <a:rPr lang="cs-CZ" b="1" dirty="0" smtClean="0"/>
              <a:t> </a:t>
            </a:r>
            <a:r>
              <a:rPr lang="cs-CZ" dirty="0" smtClean="0"/>
              <a:t>= </a:t>
            </a:r>
            <a:r>
              <a:rPr lang="cs-CZ" b="1" dirty="0" smtClean="0"/>
              <a:t>Akkadská říše </a:t>
            </a:r>
            <a:r>
              <a:rPr lang="cs-CZ" dirty="0" smtClean="0"/>
              <a:t>(král </a:t>
            </a:r>
            <a:r>
              <a:rPr lang="cs-CZ" dirty="0" err="1" smtClean="0"/>
              <a:t>Sargon</a:t>
            </a:r>
            <a:r>
              <a:rPr lang="cs-CZ" dirty="0" smtClean="0"/>
              <a:t> I.)</a:t>
            </a:r>
          </a:p>
          <a:p>
            <a:pPr>
              <a:buNone/>
            </a:pPr>
            <a:r>
              <a:rPr lang="cs-CZ" b="1" u="sng" dirty="0" smtClean="0"/>
              <a:t>2. tisíciletí př.n.l.</a:t>
            </a:r>
            <a:r>
              <a:rPr lang="cs-CZ" b="1" dirty="0" smtClean="0"/>
              <a:t> </a:t>
            </a:r>
            <a:r>
              <a:rPr lang="cs-CZ" dirty="0" smtClean="0"/>
              <a:t>= </a:t>
            </a:r>
            <a:r>
              <a:rPr lang="cs-CZ" b="1" dirty="0" err="1" smtClean="0"/>
              <a:t>Starobabylonská</a:t>
            </a:r>
            <a:r>
              <a:rPr lang="cs-CZ" b="1" dirty="0" smtClean="0"/>
              <a:t> říše </a:t>
            </a:r>
          </a:p>
          <a:p>
            <a:pPr>
              <a:buNone/>
            </a:pPr>
            <a:r>
              <a:rPr lang="cs-CZ" dirty="0" smtClean="0"/>
              <a:t>					 (král </a:t>
            </a:r>
            <a:r>
              <a:rPr lang="cs-CZ" dirty="0" err="1" smtClean="0"/>
              <a:t>Chammurappi</a:t>
            </a:r>
            <a:r>
              <a:rPr lang="cs-CZ" dirty="0" smtClean="0"/>
              <a:t>)       </a:t>
            </a:r>
          </a:p>
          <a:p>
            <a:pPr>
              <a:buNone/>
            </a:pPr>
            <a:r>
              <a:rPr lang="cs-CZ" b="1" u="sng" dirty="0" smtClean="0"/>
              <a:t>7.- 6. století </a:t>
            </a:r>
            <a:r>
              <a:rPr lang="cs-CZ" b="1" dirty="0" smtClean="0"/>
              <a:t>= </a:t>
            </a:r>
            <a:r>
              <a:rPr lang="cs-CZ" b="1" dirty="0" err="1" smtClean="0"/>
              <a:t>Novobabylonská</a:t>
            </a:r>
            <a:r>
              <a:rPr lang="cs-CZ" b="1" dirty="0" smtClean="0"/>
              <a:t> říše </a:t>
            </a:r>
            <a:r>
              <a:rPr lang="cs-CZ" sz="2000" dirty="0" smtClean="0"/>
              <a:t>(625-539př.n.l.)</a:t>
            </a:r>
          </a:p>
          <a:p>
            <a:pPr>
              <a:buNone/>
            </a:pPr>
            <a:r>
              <a:rPr lang="cs-CZ" b="1" dirty="0" smtClean="0"/>
              <a:t>					</a:t>
            </a:r>
            <a:r>
              <a:rPr lang="cs-CZ" dirty="0" smtClean="0"/>
              <a:t>(král </a:t>
            </a:r>
            <a:r>
              <a:rPr lang="cs-CZ" dirty="0" err="1" smtClean="0"/>
              <a:t>Nabukanezar</a:t>
            </a:r>
            <a:r>
              <a:rPr lang="cs-CZ" dirty="0" smtClean="0"/>
              <a:t>)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Ideologie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Král</a:t>
            </a:r>
            <a:r>
              <a:rPr lang="cs-CZ" dirty="0" smtClean="0"/>
              <a:t> byl jen </a:t>
            </a:r>
            <a:r>
              <a:rPr lang="cs-CZ" b="1" dirty="0" smtClean="0"/>
              <a:t>zástupcem</a:t>
            </a:r>
            <a:r>
              <a:rPr lang="cs-CZ" dirty="0" smtClean="0"/>
              <a:t> nebo prostředníkem </a:t>
            </a:r>
            <a:r>
              <a:rPr lang="cs-CZ" b="1" dirty="0" smtClean="0"/>
              <a:t>boha na zemi</a:t>
            </a:r>
          </a:p>
          <a:p>
            <a:r>
              <a:rPr lang="cs-CZ" dirty="0" smtClean="0"/>
              <a:t>Pocházel z kněžské vládnoucí kasty</a:t>
            </a:r>
          </a:p>
          <a:p>
            <a:r>
              <a:rPr lang="cs-CZ" dirty="0" smtClean="0"/>
              <a:t>Pouze spravoval půdu, která patřila bohu</a:t>
            </a:r>
          </a:p>
          <a:p>
            <a:r>
              <a:rPr lang="cs-CZ" dirty="0" smtClean="0"/>
              <a:t>Nevěřili v posmrtný život: člověk se stává stínem, proto </a:t>
            </a:r>
            <a:r>
              <a:rPr lang="cs-CZ" b="1" dirty="0" smtClean="0"/>
              <a:t>žádný kult mrtvých </a:t>
            </a:r>
            <a:r>
              <a:rPr lang="cs-CZ" dirty="0" smtClean="0"/>
              <a:t>jako v Egyptě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ARCHITEKTURA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Nedostatek kamene, proto </a:t>
            </a:r>
            <a:r>
              <a:rPr lang="cs-CZ" b="1" dirty="0" smtClean="0"/>
              <a:t>rozvoj cihlové architektury</a:t>
            </a:r>
          </a:p>
          <a:p>
            <a:r>
              <a:rPr lang="cs-CZ" dirty="0" smtClean="0"/>
              <a:t>Cihly pokrývány barevnou </a:t>
            </a:r>
            <a:r>
              <a:rPr lang="cs-CZ" b="1" dirty="0" smtClean="0"/>
              <a:t>glazurou</a:t>
            </a:r>
          </a:p>
          <a:p>
            <a:r>
              <a:rPr lang="cs-CZ" dirty="0" smtClean="0"/>
              <a:t>Úsilí o </a:t>
            </a:r>
            <a:r>
              <a:rPr lang="cs-CZ" b="1" dirty="0" smtClean="0"/>
              <a:t>dojem jednolitosti stavby</a:t>
            </a:r>
            <a:r>
              <a:rPr lang="cs-CZ" dirty="0" smtClean="0"/>
              <a:t>, jako by byla ze souvislé hmoty</a:t>
            </a:r>
          </a:p>
          <a:p>
            <a:r>
              <a:rPr lang="cs-CZ" dirty="0" smtClean="0"/>
              <a:t>Používali </a:t>
            </a:r>
            <a:r>
              <a:rPr lang="cs-CZ" b="1" dirty="0" smtClean="0"/>
              <a:t>klenbu</a:t>
            </a:r>
          </a:p>
          <a:p>
            <a:r>
              <a:rPr lang="cs-CZ" dirty="0" smtClean="0"/>
              <a:t>Určena náboženskému kultu a reprezentaci panovníka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Chrámy a paláce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východiskem obou byl dům s místnostmi kolem pravoúhlého dvora</a:t>
            </a:r>
          </a:p>
          <a:p>
            <a:pPr>
              <a:buFontTx/>
              <a:buChar char="-"/>
            </a:pPr>
            <a:r>
              <a:rPr lang="cs-CZ" dirty="0" smtClean="0"/>
              <a:t>Charakteristickou částí chrámů byly</a:t>
            </a:r>
          </a:p>
          <a:p>
            <a:pPr>
              <a:buNone/>
            </a:pPr>
            <a:r>
              <a:rPr lang="cs-CZ" dirty="0" smtClean="0"/>
              <a:t> 	</a:t>
            </a:r>
            <a:r>
              <a:rPr lang="cs-CZ" b="1" u="sng" dirty="0" smtClean="0"/>
              <a:t>zikkuraty</a:t>
            </a:r>
            <a:r>
              <a:rPr lang="cs-CZ" b="1" dirty="0" smtClean="0"/>
              <a:t> </a:t>
            </a:r>
            <a:r>
              <a:rPr lang="cs-CZ" dirty="0" smtClean="0"/>
              <a:t>= stupňovité pyramidy (7) na ohromné podezdívce se stoupajícími rampami a schodišti, které vedly k nejvyššímu chrámu na nejvyšší terase, kde byla místnost pro boha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74638"/>
            <a:ext cx="5328592" cy="149817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				</a:t>
            </a:r>
            <a:r>
              <a:rPr lang="cs-CZ" b="1" dirty="0" smtClean="0"/>
              <a:t>zikkurat	 </a:t>
            </a:r>
            <a:r>
              <a:rPr lang="cs-CZ" sz="2400" b="1" dirty="0" smtClean="0"/>
              <a:t>obr.1</a:t>
            </a: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4" name="Zástupný symbol pro obsah 3" descr="250px-Ziggurat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2060848"/>
            <a:ext cx="7134125" cy="285365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Panovnický palác </a:t>
            </a:r>
            <a:r>
              <a:rPr lang="cs-CZ" dirty="0" smtClean="0"/>
              <a:t>– blízko chrámů</a:t>
            </a:r>
          </a:p>
          <a:p>
            <a:pPr>
              <a:buFontTx/>
              <a:buChar char="-"/>
            </a:pPr>
            <a:r>
              <a:rPr lang="cs-CZ" dirty="0" smtClean="0"/>
              <a:t>stál uprostřed města nebo byl součástí městského opevnění </a:t>
            </a:r>
          </a:p>
          <a:p>
            <a:pPr>
              <a:buFontTx/>
              <a:buChar char="-"/>
            </a:pPr>
            <a:r>
              <a:rPr lang="cs-CZ" dirty="0" smtClean="0"/>
              <a:t>Mezopotámie měla otevřenější polohu, proto byla města obehnána hradbami</a:t>
            </a:r>
          </a:p>
          <a:p>
            <a:pPr>
              <a:buNone/>
            </a:pPr>
            <a:r>
              <a:rPr lang="cs-CZ" b="1" u="sng" dirty="0" smtClean="0"/>
              <a:t>Domy</a:t>
            </a:r>
            <a:r>
              <a:rPr lang="cs-CZ" dirty="0" smtClean="0"/>
              <a:t> – obdélný půdorys, plochý strop, část obytnou a hospodářskou, uprostřed dvůr, měli hygienická zařízení</a:t>
            </a:r>
          </a:p>
          <a:p>
            <a:pPr>
              <a:buNone/>
            </a:pPr>
            <a:r>
              <a:rPr lang="cs-CZ" b="1" u="sng" dirty="0" smtClean="0"/>
              <a:t>Užitkové stavby </a:t>
            </a:r>
            <a:r>
              <a:rPr lang="cs-CZ" dirty="0" smtClean="0"/>
              <a:t>– opevnění, kanály, vodní nádrže, vodovody (akvadukty) a mosty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Babylón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Největší město </a:t>
            </a:r>
            <a:r>
              <a:rPr lang="cs-CZ" dirty="0" err="1" smtClean="0"/>
              <a:t>novobabylónské</a:t>
            </a:r>
            <a:r>
              <a:rPr lang="cs-CZ" dirty="0" smtClean="0"/>
              <a:t> říše</a:t>
            </a:r>
          </a:p>
          <a:p>
            <a:r>
              <a:rPr lang="cs-CZ" dirty="0" smtClean="0"/>
              <a:t>Opevněno trojitými hradbami (90km) s věžemi, na vnější straně obloženy glazovanými cihlami s fantastickými ornamenty a reliéfy lvů, draků a válečníků </a:t>
            </a:r>
          </a:p>
          <a:p>
            <a:r>
              <a:rPr lang="cs-CZ" dirty="0" smtClean="0"/>
              <a:t>Reliéfy vyzdobeny i hradby kolem </a:t>
            </a:r>
            <a:r>
              <a:rPr lang="cs-CZ" b="1" dirty="0" err="1" smtClean="0"/>
              <a:t>Mardukovy</a:t>
            </a:r>
            <a:r>
              <a:rPr lang="cs-CZ" b="1" dirty="0" smtClean="0"/>
              <a:t> cesty, </a:t>
            </a:r>
            <a:r>
              <a:rPr lang="cs-CZ" b="1" dirty="0" err="1" smtClean="0"/>
              <a:t>Ištařina</a:t>
            </a:r>
            <a:r>
              <a:rPr lang="cs-CZ" b="1" dirty="0" smtClean="0"/>
              <a:t> brána a </a:t>
            </a:r>
            <a:r>
              <a:rPr lang="cs-CZ" b="1" dirty="0" err="1" smtClean="0"/>
              <a:t>Mardukův</a:t>
            </a:r>
            <a:r>
              <a:rPr lang="cs-CZ" b="1" dirty="0" smtClean="0"/>
              <a:t> chrám</a:t>
            </a:r>
          </a:p>
          <a:p>
            <a:r>
              <a:rPr lang="cs-CZ" sz="2000" b="1" dirty="0" smtClean="0"/>
              <a:t>odkaz1) </a:t>
            </a:r>
            <a:r>
              <a:rPr lang="cs-CZ" sz="2000" b="1" dirty="0" smtClean="0">
                <a:hlinkClick r:id="rId2"/>
              </a:rPr>
              <a:t>http://cs.wikipedia.org/wiki/Soubor:Pergamonmuseum_Ishtartor_06.jpg</a:t>
            </a:r>
            <a:endParaRPr lang="cs-CZ" sz="2000" b="1" dirty="0" smtClean="0"/>
          </a:p>
          <a:p>
            <a:pPr>
              <a:buNone/>
            </a:pPr>
            <a:r>
              <a:rPr lang="cs-CZ" b="1" dirty="0" smtClean="0"/>
              <a:t> </a:t>
            </a:r>
          </a:p>
          <a:p>
            <a:r>
              <a:rPr lang="cs-CZ" dirty="0" smtClean="0"/>
              <a:t>Město mělo pravoúhlou síť ulic a několikaposchoďové domy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jeden z divů světa se v antice považovaly visuté zahrady královny Semiramis v Babylóně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SOCHAŘSTVÍ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Nedostatek kamene </a:t>
            </a:r>
            <a:r>
              <a:rPr lang="cs-CZ" dirty="0" smtClean="0"/>
              <a:t>– proto zprvu drobné sošky z vápence, řezba do dřeva a kostí</a:t>
            </a:r>
          </a:p>
          <a:p>
            <a:r>
              <a:rPr lang="cs-CZ" dirty="0" smtClean="0"/>
              <a:t>Uplatnil se princip koncepčního realismu, zákon frontálního zobrazení, hieratická perspektiva, stylizace a kompozice s horizontálními pásy (nahrazuje prostor plošnou projekcí)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Druhy soch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sz="2800" b="1" u="sng" dirty="0" smtClean="0"/>
              <a:t>reliéfy</a:t>
            </a:r>
          </a:p>
          <a:p>
            <a:pPr marL="514350" indent="-514350">
              <a:buNone/>
            </a:pPr>
            <a:r>
              <a:rPr lang="cs-CZ" sz="2800" b="1" dirty="0" smtClean="0"/>
              <a:t>	 </a:t>
            </a:r>
            <a:r>
              <a:rPr lang="cs-CZ" sz="2800" dirty="0" smtClean="0"/>
              <a:t>– </a:t>
            </a:r>
            <a:r>
              <a:rPr lang="cs-CZ" sz="2800" b="1" dirty="0" smtClean="0"/>
              <a:t>reliéfy </a:t>
            </a:r>
            <a:r>
              <a:rPr lang="cs-CZ" sz="2800" b="1" dirty="0" err="1" smtClean="0"/>
              <a:t>lagašského</a:t>
            </a:r>
            <a:r>
              <a:rPr lang="cs-CZ" sz="2800" b="1" dirty="0" smtClean="0"/>
              <a:t> krále s rodinou</a:t>
            </a:r>
          </a:p>
          <a:p>
            <a:pPr>
              <a:buNone/>
            </a:pPr>
            <a:r>
              <a:rPr lang="cs-CZ" sz="2800" b="1" dirty="0" smtClean="0"/>
              <a:t>	   </a:t>
            </a:r>
            <a:r>
              <a:rPr lang="cs-CZ" sz="2800" dirty="0" smtClean="0"/>
              <a:t>- </a:t>
            </a:r>
            <a:r>
              <a:rPr lang="cs-CZ" sz="2800" b="1" dirty="0" err="1" smtClean="0"/>
              <a:t>Chammurappiho</a:t>
            </a:r>
            <a:r>
              <a:rPr lang="cs-CZ" sz="2800" b="1" dirty="0" smtClean="0"/>
              <a:t> stéla </a:t>
            </a:r>
            <a:r>
              <a:rPr lang="cs-CZ" sz="2800" dirty="0" smtClean="0"/>
              <a:t>(18. stol. př.n.l.)</a:t>
            </a:r>
          </a:p>
          <a:p>
            <a:pPr>
              <a:buNone/>
            </a:pPr>
            <a:r>
              <a:rPr lang="cs-CZ" sz="2800" dirty="0" smtClean="0"/>
              <a:t>		-nahoře scéna s modlícím se </a:t>
            </a:r>
            <a:r>
              <a:rPr lang="cs-CZ" sz="2800" dirty="0" err="1" smtClean="0"/>
              <a:t>Chammurappim</a:t>
            </a:r>
            <a:r>
              <a:rPr lang="cs-CZ" sz="2800" dirty="0" smtClean="0"/>
              <a:t>, 	dole vyryt zákoník</a:t>
            </a:r>
          </a:p>
          <a:p>
            <a:pPr>
              <a:buNone/>
            </a:pPr>
            <a:r>
              <a:rPr lang="cs-CZ" sz="2800" dirty="0" smtClean="0"/>
              <a:t>	- </a:t>
            </a:r>
            <a:r>
              <a:rPr lang="cs-CZ" sz="2800" b="1" dirty="0" smtClean="0"/>
              <a:t>reliéf umírajícího lva a raněné lvice </a:t>
            </a:r>
            <a:r>
              <a:rPr lang="cs-CZ" sz="2400" dirty="0" smtClean="0"/>
              <a:t>(realismus)</a:t>
            </a:r>
          </a:p>
          <a:p>
            <a:pPr>
              <a:buNone/>
            </a:pPr>
            <a:r>
              <a:rPr lang="cs-CZ" sz="2400" dirty="0" smtClean="0"/>
              <a:t>	 - </a:t>
            </a:r>
            <a:r>
              <a:rPr lang="cs-CZ" sz="2800" b="1" dirty="0" smtClean="0"/>
              <a:t>ochranná </a:t>
            </a:r>
            <a:r>
              <a:rPr lang="cs-CZ" sz="2800" b="1" dirty="0" smtClean="0"/>
              <a:t>božstva u vchodů do </a:t>
            </a:r>
            <a:r>
              <a:rPr lang="cs-CZ" sz="2800" b="1" dirty="0" err="1" smtClean="0"/>
              <a:t>assyrských</a:t>
            </a:r>
            <a:r>
              <a:rPr lang="cs-CZ" sz="2800" b="1" dirty="0" smtClean="0"/>
              <a:t> paláců </a:t>
            </a:r>
            <a:r>
              <a:rPr lang="cs-CZ" sz="2800" dirty="0" smtClean="0"/>
              <a:t>= </a:t>
            </a:r>
          </a:p>
          <a:p>
            <a:pPr>
              <a:buNone/>
            </a:pPr>
            <a:r>
              <a:rPr lang="cs-CZ" sz="2800" dirty="0" smtClean="0"/>
              <a:t>			= okřídlení býci s lidskou hlavou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err="1" smtClean="0"/>
              <a:t>Chammurappiho</a:t>
            </a:r>
            <a:r>
              <a:rPr lang="cs-CZ" b="1" dirty="0" smtClean="0"/>
              <a:t> zákoník – stéla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obr.2					obr.3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Zástupný symbol pro obsah 4" descr="406px-Code-de-Hammurabi-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42659" y="1600200"/>
            <a:ext cx="3067681" cy="4525963"/>
          </a:xfrm>
        </p:spPr>
      </p:pic>
      <p:pic>
        <p:nvPicPr>
          <p:cNvPr id="6" name="Zástupný symbol pro obsah 5" descr="406px-Code-de-Hammurabi-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36216" y="1600200"/>
            <a:ext cx="3062568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2) </a:t>
            </a:r>
            <a:r>
              <a:rPr lang="cs-CZ" b="1" u="sng" dirty="0" smtClean="0"/>
              <a:t>volné sochy</a:t>
            </a:r>
          </a:p>
          <a:p>
            <a:pPr>
              <a:buNone/>
            </a:pPr>
            <a:r>
              <a:rPr lang="cs-CZ" dirty="0" smtClean="0"/>
              <a:t>	- sochy sedícího a stojícího sumerského krále </a:t>
            </a:r>
            <a:r>
              <a:rPr lang="cs-CZ" dirty="0" err="1" smtClean="0"/>
              <a:t>Gudey</a:t>
            </a:r>
            <a:r>
              <a:rPr lang="cs-CZ" dirty="0" smtClean="0"/>
              <a:t> (představuje syntézu realismu a stylizace jako egyptská skulptura)</a:t>
            </a:r>
          </a:p>
          <a:p>
            <a:pPr>
              <a:buNone/>
            </a:pPr>
            <a:r>
              <a:rPr lang="cs-CZ" b="1" dirty="0" smtClean="0"/>
              <a:t>3) </a:t>
            </a:r>
            <a:r>
              <a:rPr lang="cs-CZ" b="1" u="sng" dirty="0" smtClean="0"/>
              <a:t>glyptika</a:t>
            </a:r>
          </a:p>
          <a:p>
            <a:pPr>
              <a:buNone/>
            </a:pPr>
            <a:r>
              <a:rPr lang="cs-CZ" b="1" dirty="0" smtClean="0"/>
              <a:t>	- </a:t>
            </a:r>
            <a:r>
              <a:rPr lang="cs-CZ" dirty="0" smtClean="0"/>
              <a:t>vytvářela</a:t>
            </a:r>
            <a:r>
              <a:rPr lang="cs-CZ" b="1" dirty="0" smtClean="0"/>
              <a:t> řezby do kamene nebo pečetní válečky </a:t>
            </a:r>
            <a:r>
              <a:rPr lang="cs-CZ" dirty="0" smtClean="0"/>
              <a:t>z tvrdých směsí, které sloužily k pečetění písemných smluv (zdobeny ornamentálně i realistickými výjevy)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MALÍŘSTVÍ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sz="2800" b="1" u="sng" dirty="0" smtClean="0"/>
              <a:t>Nástěnné malířství</a:t>
            </a:r>
          </a:p>
          <a:p>
            <a:pPr marL="514350" indent="-514350">
              <a:buNone/>
            </a:pPr>
            <a:r>
              <a:rPr lang="cs-CZ" sz="2800" b="1" dirty="0" smtClean="0"/>
              <a:t>	</a:t>
            </a:r>
            <a:r>
              <a:rPr lang="cs-CZ" sz="2800" dirty="0" smtClean="0"/>
              <a:t>- zdobilo stěny paláců, málo se dochovalo</a:t>
            </a:r>
          </a:p>
          <a:p>
            <a:pPr marL="514350" indent="-514350">
              <a:buNone/>
            </a:pPr>
            <a:r>
              <a:rPr lang="cs-CZ" sz="2800" dirty="0" smtClean="0"/>
              <a:t>	- </a:t>
            </a:r>
            <a:r>
              <a:rPr lang="cs-CZ" sz="2800" u="sng" dirty="0" smtClean="0"/>
              <a:t>náměty:</a:t>
            </a:r>
            <a:r>
              <a:rPr lang="cs-CZ" sz="2800" dirty="0" smtClean="0"/>
              <a:t> král s bohyní </a:t>
            </a:r>
            <a:r>
              <a:rPr lang="cs-CZ" sz="2800" dirty="0" err="1" smtClean="0"/>
              <a:t>Ištar</a:t>
            </a:r>
            <a:r>
              <a:rPr lang="cs-CZ" sz="2800" dirty="0" smtClean="0"/>
              <a:t>, géniové, zvířata a květiny, geometrické ornamenty</a:t>
            </a:r>
          </a:p>
          <a:p>
            <a:pPr marL="514350" indent="-514350">
              <a:buNone/>
            </a:pPr>
            <a:r>
              <a:rPr lang="cs-CZ" sz="2800" b="1" dirty="0" smtClean="0"/>
              <a:t>2) </a:t>
            </a:r>
            <a:r>
              <a:rPr lang="cs-CZ" sz="2800" b="1" u="sng" dirty="0" smtClean="0"/>
              <a:t>Plastické cihly</a:t>
            </a:r>
            <a:endParaRPr lang="cs-CZ" sz="2800" b="1" dirty="0" smtClean="0"/>
          </a:p>
          <a:p>
            <a:pPr marL="514350" indent="-514350">
              <a:buNone/>
            </a:pPr>
            <a:r>
              <a:rPr lang="cs-CZ" sz="2800" dirty="0" smtClean="0"/>
              <a:t>	- vynález hliněných plastických a glazurou polévaných cihel  </a:t>
            </a:r>
          </a:p>
          <a:p>
            <a:pPr marL="514350" indent="-514350">
              <a:buNone/>
            </a:pPr>
            <a:r>
              <a:rPr lang="cs-CZ" sz="2800" dirty="0" smtClean="0"/>
              <a:t>	- jasně zbarvené cihly s reliéfy zvířat (lvi, draci), pozadí tmavě modré</a:t>
            </a:r>
          </a:p>
          <a:p>
            <a:pPr marL="514350" indent="-514350">
              <a:buNone/>
            </a:pPr>
            <a:r>
              <a:rPr lang="cs-CZ" sz="2800" b="1" dirty="0" smtClean="0"/>
              <a:t>3) </a:t>
            </a:r>
            <a:r>
              <a:rPr lang="cs-CZ" sz="2800" b="1" u="sng" dirty="0" smtClean="0"/>
              <a:t>Mozaiky </a:t>
            </a:r>
            <a:r>
              <a:rPr lang="cs-CZ" sz="2800" dirty="0" smtClean="0"/>
              <a:t>– z barevných kaménků</a:t>
            </a:r>
          </a:p>
          <a:p>
            <a:pPr marL="514350" indent="-514350">
              <a:buNone/>
            </a:pPr>
            <a:r>
              <a:rPr lang="cs-CZ" sz="2800" dirty="0" smtClean="0"/>
              <a:t>			- na stěnách paláců a sloupech chrámů</a:t>
            </a:r>
            <a:endParaRPr lang="cs-CZ" sz="2800" b="1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UŽITÉ UMĚNÍ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Zlatnictví</a:t>
            </a:r>
            <a:r>
              <a:rPr lang="cs-CZ" dirty="0" smtClean="0"/>
              <a:t> – šperky</a:t>
            </a:r>
          </a:p>
          <a:p>
            <a:pPr>
              <a:buNone/>
            </a:pPr>
            <a:r>
              <a:rPr lang="cs-CZ" b="1" u="sng" dirty="0" smtClean="0"/>
              <a:t>Textilní výroba</a:t>
            </a:r>
            <a:r>
              <a:rPr lang="cs-CZ" u="sng" dirty="0" smtClean="0"/>
              <a:t> </a:t>
            </a:r>
            <a:r>
              <a:rPr lang="cs-CZ" dirty="0" smtClean="0"/>
              <a:t>– pletené i tkané látky, ručně tkané a vázané koberce, výšivky</a:t>
            </a:r>
          </a:p>
          <a:p>
            <a:pPr>
              <a:buNone/>
            </a:pPr>
            <a:r>
              <a:rPr lang="cs-CZ" b="1" u="sng" dirty="0" smtClean="0"/>
              <a:t>Keramika</a:t>
            </a:r>
            <a:r>
              <a:rPr lang="cs-CZ" dirty="0" smtClean="0"/>
              <a:t> – vynalezli téměř všechny druhy polev a glazur</a:t>
            </a:r>
          </a:p>
          <a:p>
            <a:pPr>
              <a:buNone/>
            </a:pPr>
            <a:r>
              <a:rPr lang="cs-CZ" dirty="0" smtClean="0"/>
              <a:t>	- zdobené cihly na zdech i na podlahách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/>
          </a:p>
        </p:txBody>
      </p:sp>
      <p:sp>
        <p:nvSpPr>
          <p:cNvPr id="1126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981240"/>
            <a:ext cx="8075240" cy="4185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MRÁZ, Bohumír. Dějiny výtvarné kultury 1). Praha: IDEA SERVIS, 2002, ISBN 80-85970-39-2.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Obr.1) </a:t>
            </a:r>
            <a:r>
              <a:rPr lang="cs-CZ" sz="1800" dirty="0" smtClean="0"/>
              <a:t>FAKE USER. </a:t>
            </a:r>
            <a:r>
              <a:rPr lang="cs-CZ" sz="1800" i="1" dirty="0" err="1" smtClean="0"/>
              <a:t>wikimedia.org</a:t>
            </a:r>
            <a:r>
              <a:rPr lang="cs-CZ" sz="1800" dirty="0" smtClean="0"/>
              <a:t> [online]. [cit. </a:t>
            </a:r>
            <a:r>
              <a:rPr lang="cs-CZ" sz="1800" dirty="0" smtClean="0">
                <a:ea typeface="Calibri"/>
                <a:cs typeface="Times New Roman"/>
              </a:rPr>
              <a:t>10.9.2013</a:t>
            </a:r>
            <a:r>
              <a:rPr lang="cs-CZ" sz="1800" dirty="0" smtClean="0"/>
              <a:t>]. Dostupný na WWW: </a:t>
            </a:r>
            <a:r>
              <a:rPr lang="cs-CZ" sz="1800" u="sng" dirty="0" smtClean="0">
                <a:hlinkClick r:id="rId2"/>
              </a:rPr>
              <a:t>http://commons.wikimedia.org/wiki/File:Ziggurat.svg?uselang=cs</a:t>
            </a:r>
            <a:endParaRPr lang="cs-CZ" sz="1800" dirty="0" smtClean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lang="cs-CZ" sz="1800" dirty="0" smtClean="0">
              <a:solidFill>
                <a:srgbClr val="000000"/>
              </a:solidFill>
              <a:latin typeface="Calibri" pitchFamily="34" charset="0"/>
              <a:cs typeface="Times New Roman" pitchFamily="18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Obr.2) </a:t>
            </a:r>
            <a:r>
              <a:rPr lang="cs-CZ" sz="1800" dirty="0" smtClean="0"/>
              <a:t>RAMA.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</a:t>
            </a:r>
            <a:r>
              <a:rPr lang="cs-CZ" sz="1800" dirty="0" smtClean="0">
                <a:ea typeface="Calibri"/>
                <a:cs typeface="Times New Roman"/>
              </a:rPr>
              <a:t>10.9.2013</a:t>
            </a:r>
            <a:r>
              <a:rPr lang="cs-CZ" sz="1800" dirty="0" smtClean="0"/>
              <a:t>]. Dostupný na WWW: </a:t>
            </a:r>
            <a:r>
              <a:rPr lang="cs-CZ" sz="1800" u="sng" dirty="0" smtClean="0">
                <a:hlinkClick r:id="rId3"/>
              </a:rPr>
              <a:t>http://cs.wikipedia.org/wiki/Soubor:Code-de-Hammurabi-1.jpg</a:t>
            </a:r>
            <a:endParaRPr lang="cs-CZ" sz="1800" u="sng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Obr.3) </a:t>
            </a:r>
            <a:r>
              <a:rPr lang="cs-CZ" sz="1800" dirty="0" smtClean="0"/>
              <a:t>RAMA. </a:t>
            </a:r>
            <a:r>
              <a:rPr lang="cs-CZ" sz="1800" i="1" dirty="0" err="1" smtClean="0"/>
              <a:t>wikimedia.org</a:t>
            </a:r>
            <a:r>
              <a:rPr lang="cs-CZ" sz="1800" dirty="0" smtClean="0"/>
              <a:t> [online]. [cit. </a:t>
            </a:r>
            <a:r>
              <a:rPr lang="cs-CZ" sz="1800" smtClean="0">
                <a:ea typeface="Calibri"/>
                <a:cs typeface="Times New Roman"/>
              </a:rPr>
              <a:t>10.9.2013</a:t>
            </a:r>
            <a:r>
              <a:rPr lang="cs-CZ" sz="1800" dirty="0" smtClean="0"/>
              <a:t>]. Dostupný na WWW: </a:t>
            </a:r>
            <a:r>
              <a:rPr lang="cs-CZ" sz="1800" u="sng" dirty="0" smtClean="0">
                <a:hlinkClick r:id="rId4"/>
              </a:rPr>
              <a:t>http://commons.wikimedia.org/wiki/File:Code-de-Hammurabi-2.jpg</a:t>
            </a:r>
            <a:endParaRPr lang="cs-CZ" sz="1800" dirty="0" smtClean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není uvedeno jinak, použitý materiál je z vlastních zdrojů autora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577</Words>
  <Application>Microsoft Office PowerPoint</Application>
  <PresentationFormat>Předvádění na obrazovce (4:3)</PresentationFormat>
  <Paragraphs>112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Mezopotámie - výtvarné umění</vt:lpstr>
      <vt:lpstr>Mezopotámie</vt:lpstr>
      <vt:lpstr>Vývoj v oblasti </vt:lpstr>
      <vt:lpstr>Ideologie</vt:lpstr>
      <vt:lpstr>ARCHITEKTURA</vt:lpstr>
      <vt:lpstr>Chrámy a paláce</vt:lpstr>
      <vt:lpstr>    zikkurat  obr.1 </vt:lpstr>
      <vt:lpstr> </vt:lpstr>
      <vt:lpstr>Babylón</vt:lpstr>
      <vt:lpstr> </vt:lpstr>
      <vt:lpstr>SOCHAŘSTVÍ</vt:lpstr>
      <vt:lpstr>Druhy soch</vt:lpstr>
      <vt:lpstr>Chammurappiho zákoník – stéla  obr.2     obr.3  </vt:lpstr>
      <vt:lpstr> </vt:lpstr>
      <vt:lpstr>MALÍŘSTVÍ</vt:lpstr>
      <vt:lpstr>UŽITÉ UMĚNÍ</vt:lpstr>
      <vt:lpstr>Použité zdroje</vt:lpstr>
      <vt:lpstr>  DĚKUJI  ZA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Dum</cp:lastModifiedBy>
  <cp:revision>157</cp:revision>
  <dcterms:created xsi:type="dcterms:W3CDTF">2013-04-02T20:21:13Z</dcterms:created>
  <dcterms:modified xsi:type="dcterms:W3CDTF">2014-01-28T21:09:50Z</dcterms:modified>
</cp:coreProperties>
</file>