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1" r:id="rId2"/>
    <p:sldId id="256" r:id="rId3"/>
    <p:sldId id="308" r:id="rId4"/>
    <p:sldId id="292" r:id="rId5"/>
    <p:sldId id="297" r:id="rId6"/>
    <p:sldId id="299" r:id="rId7"/>
    <p:sldId id="304" r:id="rId8"/>
    <p:sldId id="309" r:id="rId9"/>
    <p:sldId id="310" r:id="rId10"/>
    <p:sldId id="270" r:id="rId11"/>
    <p:sldId id="311" r:id="rId12"/>
    <p:sldId id="312" r:id="rId13"/>
    <p:sldId id="313" r:id="rId14"/>
    <p:sldId id="27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04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A112D3-E6CD-4449-AB72-45EB1FB66F37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Dolmen_Roch-Feutet.JPG" TargetMode="External"/><Relationship Id="rId7" Type="http://schemas.openxmlformats.org/officeDocument/2006/relationships/hyperlink" Target="http://cs.wikipedia.org/wiki/Soubor:Altamira,_bison.jpg" TargetMode="External"/><Relationship Id="rId2" Type="http://schemas.openxmlformats.org/officeDocument/2006/relationships/hyperlink" Target="http://cs.wikipedia.org/wiki/Soubor:Zennormenhir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Vestonicka_venuse_edit.jpg" TargetMode="External"/><Relationship Id="rId5" Type="http://schemas.openxmlformats.org/officeDocument/2006/relationships/hyperlink" Target="http://cs.wikipedia.org/wiki/Soubor:Biface_Silex_Venerque_MHNT_PRE_.2009.0.194.1_Fond.jpg" TargetMode="External"/><Relationship Id="rId4" Type="http://schemas.openxmlformats.org/officeDocument/2006/relationships/hyperlink" Target="http://cs.wikipedia.org/wiki/Soubor:CastleriggStoneCircle(SimonLedingham)Jul2005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260648"/>
            <a:ext cx="7488832" cy="11718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Test  - umění  pravěku</a:t>
            </a: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endParaRPr lang="cs-CZ" sz="2800" b="1" dirty="0" smtClean="0">
              <a:solidFill>
                <a:schemeClr val="tx2"/>
              </a:solidFill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72495347"/>
              </p:ext>
            </p:extLst>
          </p:nvPr>
        </p:nvGraphicFramePr>
        <p:xfrm>
          <a:off x="899592" y="1052740"/>
          <a:ext cx="7344816" cy="4212904"/>
        </p:xfrm>
        <a:graphic>
          <a:graphicData uri="http://schemas.openxmlformats.org/drawingml/2006/table">
            <a:tbl>
              <a:tblPr firstRow="1">
                <a:effectLst/>
                <a:tableStyleId>{5940675A-B579-460E-94D1-54222C63F5DA}</a:tableStyleId>
              </a:tblPr>
              <a:tblGrid>
                <a:gridCol w="2197498"/>
                <a:gridCol w="5147318"/>
              </a:tblGrid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dirty="0" smtClean="0">
                          <a:latin typeface="+mn-lt"/>
                          <a:ea typeface="Calibri"/>
                          <a:cs typeface="Times New Roman"/>
                        </a:rPr>
                        <a:t>VY_32_INOVACE_HANA_MERVARTOVA_TEST_UMENI_PRAVEKU_PREZENTACE_05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9535" marR="895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2.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dirty="0">
                          <a:latin typeface="Calibri"/>
                          <a:ea typeface="Calibri"/>
                          <a:cs typeface="Times New Roman"/>
                        </a:rPr>
                        <a:t>Výtvarná příprava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9535" marR="895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dirty="0">
                          <a:latin typeface="Calibri"/>
                          <a:ea typeface="Calibri"/>
                          <a:cs typeface="Times New Roman"/>
                        </a:rPr>
                        <a:t>Fotograf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9535" marR="895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5410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Dějiny výtvarných kultur. Pravěk a starověk.</a:t>
                      </a:r>
                      <a:endParaRPr lang="cs-CZ" sz="1100" i="1" kern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Test</a:t>
                      </a:r>
                      <a:r>
                        <a:rPr lang="cs-CZ" sz="1100" i="1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 - umění  </a:t>
                      </a: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pravěku</a:t>
                      </a:r>
                      <a:endParaRPr lang="cs-CZ" sz="1100" i="1" kern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Mgr. Hana </a:t>
                      </a:r>
                      <a:r>
                        <a:rPr lang="cs-CZ" sz="1100" i="1" kern="1200" dirty="0" err="1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Mervartová</a:t>
                      </a: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cs-CZ" sz="1100" i="1" kern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20.04.2013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74499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Prezentace vytvořená v programu MS PowerPoint  slouží k testování znalostí žáků po  probrání dané látky. Navazuje na pracovní listy „Pravěk – přibližné datování,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Pravěké výtvarné umění“ a na prezentace „Výtvarné umění v pravěku a Megalitické stavby pravěku“.</a:t>
                      </a:r>
                      <a:endParaRPr lang="cs-CZ" sz="1000" i="1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just"/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Vyučující může prezentaci využít i k shrnutí výkladu nebo opakování učiva</a:t>
                      </a:r>
                      <a:endParaRPr lang="cs-CZ" sz="1000" i="1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just"/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4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96265" y="5733256"/>
            <a:ext cx="3914944" cy="864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48681"/>
            <a:ext cx="7772400" cy="5112567"/>
          </a:xfrm>
        </p:spPr>
        <p:txBody>
          <a:bodyPr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5400" b="1" u="sng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Test  - umění  pravěku</a:t>
            </a:r>
            <a:r>
              <a:rPr lang="cs-CZ" sz="9600" i="1" dirty="0" smtClean="0">
                <a:ea typeface="Calibri"/>
                <a:cs typeface="Times New Roman"/>
              </a:rPr>
              <a:t/>
            </a:r>
            <a:br>
              <a:rPr lang="cs-CZ" sz="9600" i="1" dirty="0" smtClean="0">
                <a:ea typeface="Calibri"/>
                <a:cs typeface="Times New Roman"/>
              </a:rPr>
            </a:br>
            <a:endParaRPr lang="cs-CZ" sz="9600" b="1" u="sng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5085184"/>
            <a:ext cx="8712968" cy="1008112"/>
          </a:xfrm>
        </p:spPr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514350" indent="-514350">
              <a:buAutoNum type="arabicParenR"/>
            </a:pPr>
            <a:r>
              <a:rPr lang="cs-CZ" b="1" dirty="0" smtClean="0">
                <a:solidFill>
                  <a:srgbClr val="0070C0"/>
                </a:solidFill>
              </a:rPr>
              <a:t>Jak se jmenují „doby“ v období pravěku a proč se jim tak říká (3)?</a:t>
            </a:r>
          </a:p>
          <a:p>
            <a:pPr marL="514350" indent="-514350">
              <a:buAutoNum type="arabicParenR"/>
            </a:pPr>
            <a:r>
              <a:rPr lang="cs-CZ" b="1" dirty="0" smtClean="0">
                <a:solidFill>
                  <a:srgbClr val="0070C0"/>
                </a:solidFill>
              </a:rPr>
              <a:t>Jmenujte alespoň 3 druhy výtvarné činnosti člověka v paleolitu.</a:t>
            </a:r>
          </a:p>
          <a:p>
            <a:pPr marL="514350" indent="-514350">
              <a:buAutoNum type="arabicParenR"/>
            </a:pPr>
            <a:r>
              <a:rPr lang="cs-CZ" b="1" dirty="0" smtClean="0">
                <a:solidFill>
                  <a:srgbClr val="0070C0"/>
                </a:solidFill>
              </a:rPr>
              <a:t>Jmenuj jednu nejznámější jeskyni s výskytem pravěkých památek ve světě.</a:t>
            </a:r>
          </a:p>
          <a:p>
            <a:pPr marL="514350" indent="-514350">
              <a:buFont typeface="Arial" pitchFamily="34" charset="0"/>
              <a:buAutoNum type="arabicParenR"/>
            </a:pPr>
            <a:r>
              <a:rPr lang="cs-CZ" b="1" dirty="0" smtClean="0">
                <a:solidFill>
                  <a:srgbClr val="0070C0"/>
                </a:solidFill>
              </a:rPr>
              <a:t>Jmenuj nejznámější naleziště pravěkých památek v ČR.</a:t>
            </a:r>
          </a:p>
          <a:p>
            <a:pPr marL="514350" indent="-514350">
              <a:buFont typeface="Arial" pitchFamily="34" charset="0"/>
              <a:buAutoNum type="arabicParenR"/>
            </a:pPr>
            <a:r>
              <a:rPr lang="cs-CZ" b="1" dirty="0" smtClean="0">
                <a:solidFill>
                  <a:srgbClr val="0070C0"/>
                </a:solidFill>
              </a:rPr>
              <a:t>Jaké 2 principy výtvarného tvoření v pravěku existovaly, kde se vyskytovaly?</a:t>
            </a:r>
          </a:p>
          <a:p>
            <a:pPr marL="514350" indent="-514350">
              <a:buAutoNum type="arabicParenR"/>
            </a:pPr>
            <a:endParaRPr lang="cs-CZ" dirty="0" smtClean="0"/>
          </a:p>
          <a:p>
            <a:pPr marL="514350" indent="-514350">
              <a:buAutoNum type="arabicParenR"/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640960" cy="1143000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latin typeface="+mn-lt"/>
                <a:ea typeface="+mn-ea"/>
                <a:cs typeface="+mn-cs"/>
              </a:rPr>
              <a:t>6) Kterou pravěkou „stavbu“uvidíte na tomto obrázku? </a:t>
            </a: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2000" dirty="0" smtClean="0"/>
              <a:t>(obr. 1)</a:t>
            </a:r>
            <a:endParaRPr lang="cs-CZ" sz="3600" b="1" dirty="0">
              <a:solidFill>
                <a:schemeClr val="tx2"/>
              </a:solidFill>
            </a:endParaRPr>
          </a:p>
        </p:txBody>
      </p:sp>
      <p:pic>
        <p:nvPicPr>
          <p:cNvPr id="4" name="Zástupný symbol pro obsah 3" descr="August Rodin Danaida 188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776291" y="1618546"/>
            <a:ext cx="3591416" cy="4489271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7) Kterou pravěkou „stavbu“uvidíte na tomto obrázku? 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(obr. 2)</a:t>
            </a:r>
            <a:endParaRPr lang="cs-CZ" sz="2000" dirty="0"/>
          </a:p>
        </p:txBody>
      </p:sp>
      <p:pic>
        <p:nvPicPr>
          <p:cNvPr id="4" name="Zástupný symbol pro obsah 3" descr="13 Dolmen_de_Menga_Antequer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640960" cy="1642194"/>
          </a:xfrm>
        </p:spPr>
        <p:txBody>
          <a:bodyPr>
            <a:normAutofit/>
          </a:bodyPr>
          <a:lstStyle/>
          <a:p>
            <a:r>
              <a:rPr lang="cs-CZ" sz="2800" dirty="0" smtClean="0"/>
              <a:t>8) Kterou pravěkou „stavbu“uvidíte na tomto obrázku?</a:t>
            </a:r>
            <a:br>
              <a:rPr lang="cs-CZ" sz="2800" dirty="0" smtClean="0"/>
            </a:br>
            <a:r>
              <a:rPr lang="cs-CZ" sz="2200" dirty="0" smtClean="0"/>
              <a:t>(obr. 3)</a:t>
            </a:r>
            <a:r>
              <a:rPr lang="cs-CZ" sz="2800" b="1" dirty="0" smtClean="0"/>
              <a:t/>
            </a:r>
            <a:br>
              <a:rPr lang="cs-CZ" sz="2800" b="1" dirty="0" smtClean="0"/>
            </a:br>
            <a:endParaRPr lang="cs-CZ" sz="2800" b="1" dirty="0"/>
          </a:p>
        </p:txBody>
      </p:sp>
      <p:pic>
        <p:nvPicPr>
          <p:cNvPr id="4" name="Zástupný symbol pro obsah 3" descr="5 kromlech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259632" y="1412776"/>
            <a:ext cx="6480720" cy="4961802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9) Jak se jmenuje megalitický památník na tomto obrázku, kde ho najdeme?   </a:t>
            </a:r>
            <a:r>
              <a:rPr lang="cs-CZ" sz="2000" dirty="0" smtClean="0"/>
              <a:t>(obr. 4)</a:t>
            </a:r>
            <a:endParaRPr lang="cs-CZ" sz="2800" dirty="0"/>
          </a:p>
        </p:txBody>
      </p:sp>
      <p:pic>
        <p:nvPicPr>
          <p:cNvPr id="4" name="Zástupný symbol pro obsah 3" descr="Stonehenge 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84303" y="1600200"/>
            <a:ext cx="6775394" cy="4525963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10) Jaký pravěký předmět vidíte na tomto obrázku?</a:t>
            </a:r>
            <a:br>
              <a:rPr lang="cs-CZ" sz="2800" dirty="0" smtClean="0"/>
            </a:br>
            <a:r>
              <a:rPr lang="cs-CZ" sz="2200" dirty="0" smtClean="0"/>
              <a:t>(obr. 5)</a:t>
            </a:r>
            <a:endParaRPr lang="cs-CZ" sz="2800" dirty="0"/>
          </a:p>
        </p:txBody>
      </p:sp>
      <p:pic>
        <p:nvPicPr>
          <p:cNvPr id="4" name="Zástupný symbol pro obsah 3" descr="14 pěstní klín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1805781"/>
            <a:ext cx="8229600" cy="4114800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11) Jakou pravěkou památku vidíte na tomto obrázku?</a:t>
            </a:r>
            <a:br>
              <a:rPr lang="cs-CZ" sz="2800" dirty="0" smtClean="0"/>
            </a:br>
            <a:r>
              <a:rPr lang="cs-CZ" sz="2200" dirty="0" smtClean="0"/>
              <a:t>(obr. 6)</a:t>
            </a:r>
            <a:endParaRPr lang="cs-CZ" sz="2800" dirty="0"/>
          </a:p>
        </p:txBody>
      </p:sp>
      <p:pic>
        <p:nvPicPr>
          <p:cNvPr id="4" name="Zástupný symbol pro obsah 3" descr="3 Vestonicka venus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414108" y="1600200"/>
            <a:ext cx="2315784" cy="4525962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309634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/>
            </a:r>
            <a:br>
              <a:rPr lang="cs-CZ" b="1" dirty="0" smtClean="0">
                <a:solidFill>
                  <a:schemeClr val="tx2"/>
                </a:solidFill>
              </a:rPr>
            </a:br>
            <a:r>
              <a:rPr lang="cs-CZ" b="1" dirty="0" smtClean="0">
                <a:solidFill>
                  <a:schemeClr val="tx2"/>
                </a:solidFill>
              </a:rPr>
              <a:t/>
            </a:r>
            <a:br>
              <a:rPr lang="cs-CZ" b="1" dirty="0" smtClean="0">
                <a:solidFill>
                  <a:schemeClr val="tx2"/>
                </a:solidFill>
              </a:rPr>
            </a:br>
            <a:r>
              <a:rPr lang="cs-CZ" sz="7200" b="1" dirty="0" smtClean="0">
                <a:solidFill>
                  <a:srgbClr val="002060"/>
                </a:solidFill>
              </a:rPr>
              <a:t>KONEC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77072"/>
            <a:ext cx="8229600" cy="204909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Jak se jmenují „doby“ v období pravěku a proč se jim tak říká (3)?</a:t>
            </a:r>
          </a:p>
          <a:p>
            <a:pPr marL="514350" indent="-514350">
              <a:buNone/>
            </a:pPr>
            <a:r>
              <a:rPr lang="cs-CZ" b="1" dirty="0" smtClean="0"/>
              <a:t>=  DOBA KAMENNÁ, BRONZOVÁ A ŽELEZNÁ, jmenují se podle používaných materiálů</a:t>
            </a:r>
          </a:p>
          <a:p>
            <a:pPr marL="514350" indent="-514350">
              <a:buNone/>
            </a:pPr>
            <a:endParaRPr lang="cs-CZ" b="1" dirty="0" smtClean="0"/>
          </a:p>
          <a:p>
            <a:pPr marL="514350" indent="-514350">
              <a:buNone/>
            </a:pPr>
            <a:r>
              <a:rPr lang="cs-CZ" dirty="0" smtClean="0"/>
              <a:t>2) Jmenujte alespoň 3 druhy výtvarné činnosti člověka v paleolitu.</a:t>
            </a:r>
          </a:p>
          <a:p>
            <a:pPr marL="514350" indent="-514350">
              <a:buNone/>
            </a:pPr>
            <a:r>
              <a:rPr lang="cs-CZ" dirty="0" smtClean="0"/>
              <a:t>= </a:t>
            </a:r>
            <a:r>
              <a:rPr lang="cs-CZ" b="1" dirty="0" smtClean="0"/>
              <a:t>jeskynní malby a malby na skalních stěnách, sošky lidí a zvířat, drobné předměty zdobené kresbou, rytinou nebo řezbou, šperky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fontScale="85000" lnSpcReduction="10000"/>
          </a:bodyPr>
          <a:lstStyle/>
          <a:p>
            <a:pPr marL="514350" indent="-514350">
              <a:buNone/>
            </a:pPr>
            <a:r>
              <a:rPr lang="cs-CZ" dirty="0" smtClean="0"/>
              <a:t>3) Jmenuj jednu nejznámější jeskyni s výskytem pravěkých památek ve světě.  </a:t>
            </a:r>
          </a:p>
          <a:p>
            <a:pPr marL="514350" indent="-514350">
              <a:buNone/>
            </a:pPr>
            <a:r>
              <a:rPr lang="cs-CZ" b="1" dirty="0" smtClean="0"/>
              <a:t>= </a:t>
            </a:r>
            <a:r>
              <a:rPr lang="cs-CZ" b="1" dirty="0" err="1" smtClean="0"/>
              <a:t>Altamira</a:t>
            </a:r>
            <a:r>
              <a:rPr lang="cs-CZ" b="1" dirty="0" smtClean="0"/>
              <a:t>,  </a:t>
            </a:r>
            <a:r>
              <a:rPr lang="cs-CZ" b="1" dirty="0" err="1" smtClean="0"/>
              <a:t>Lascaux</a:t>
            </a:r>
            <a:endParaRPr lang="cs-CZ" b="1" dirty="0" smtClean="0"/>
          </a:p>
          <a:p>
            <a:pPr marL="514350" indent="-514350">
              <a:buNone/>
            </a:pPr>
            <a:endParaRPr lang="cs-CZ" b="1" dirty="0" smtClean="0"/>
          </a:p>
          <a:p>
            <a:pPr marL="514350" indent="-514350">
              <a:buNone/>
            </a:pPr>
            <a:r>
              <a:rPr lang="cs-CZ" dirty="0" smtClean="0"/>
              <a:t>4) Jmenuj nejznámější naleziště pravěkých památek v ČR.</a:t>
            </a:r>
          </a:p>
          <a:p>
            <a:pPr>
              <a:buNone/>
            </a:pPr>
            <a:r>
              <a:rPr lang="cs-CZ" b="1" dirty="0" smtClean="0"/>
              <a:t>= Moravský kras, </a:t>
            </a:r>
            <a:r>
              <a:rPr lang="cs-CZ" b="1" i="1" dirty="0" smtClean="0"/>
              <a:t>jeskyně Šipka a Pekárna, Předmostí u Přerova, Dolní Věstonice u Mikulova, </a:t>
            </a:r>
            <a:r>
              <a:rPr lang="cs-CZ" b="1" dirty="0" smtClean="0"/>
              <a:t>Čechy – </a:t>
            </a:r>
            <a:r>
              <a:rPr lang="cs-CZ" b="1" i="1" dirty="0" err="1" smtClean="0"/>
              <a:t>Koněpruské</a:t>
            </a:r>
            <a:r>
              <a:rPr lang="cs-CZ" b="1" i="1" dirty="0" smtClean="0"/>
              <a:t> jeskyně, Žatecko</a:t>
            </a: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5) Jaké 2 principy výtvarného tvoření v pravěku existovaly, kde se vyskytovaly?</a:t>
            </a:r>
          </a:p>
          <a:p>
            <a:r>
              <a:rPr lang="cs-CZ" dirty="0" smtClean="0"/>
              <a:t>= </a:t>
            </a:r>
            <a:r>
              <a:rPr lang="cs-CZ" b="1" i="1" dirty="0" smtClean="0"/>
              <a:t> západoevropský – směřuje k realismu                                                 a východoevropský – směřuje k abstrakci </a:t>
            </a: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AutoNum type="arabicParenR"/>
            </a:pPr>
            <a:endParaRPr lang="cs-CZ" dirty="0" smtClean="0"/>
          </a:p>
          <a:p>
            <a:pPr marL="514350" indent="-514350">
              <a:buAutoNum type="arabicParenR"/>
            </a:pP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6) = menhir</a:t>
            </a:r>
          </a:p>
          <a:p>
            <a:pPr>
              <a:buNone/>
            </a:pPr>
            <a:r>
              <a:rPr lang="cs-CZ" dirty="0" smtClean="0"/>
              <a:t> 7) dolmen</a:t>
            </a:r>
          </a:p>
          <a:p>
            <a:pPr>
              <a:buNone/>
            </a:pPr>
            <a:r>
              <a:rPr lang="cs-CZ" dirty="0" smtClean="0"/>
              <a:t>8) </a:t>
            </a:r>
            <a:r>
              <a:rPr lang="cs-CZ" dirty="0" err="1" smtClean="0"/>
              <a:t>Kromlech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9) </a:t>
            </a:r>
            <a:r>
              <a:rPr lang="cs-CZ" dirty="0" err="1" smtClean="0"/>
              <a:t>Stonehenge</a:t>
            </a:r>
            <a:r>
              <a:rPr lang="cs-CZ" dirty="0" smtClean="0"/>
              <a:t> v Anglii</a:t>
            </a:r>
          </a:p>
          <a:p>
            <a:pPr>
              <a:buNone/>
            </a:pPr>
            <a:r>
              <a:rPr lang="cs-CZ" dirty="0" smtClean="0"/>
              <a:t>10) Pěstní klín</a:t>
            </a:r>
          </a:p>
          <a:p>
            <a:pPr>
              <a:buNone/>
            </a:pPr>
            <a:r>
              <a:rPr lang="cs-CZ" dirty="0" smtClean="0"/>
              <a:t>11) Věstonická venuše</a:t>
            </a:r>
          </a:p>
          <a:p>
            <a:pPr algn="ctr">
              <a:buNone/>
            </a:pPr>
            <a:endParaRPr lang="cs-CZ" sz="5400" b="1" dirty="0" smtClean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b="1" i="1" u="sng" dirty="0" smtClean="0">
                <a:latin typeface="Times New Roman" pitchFamily="18" charset="0"/>
                <a:cs typeface="Times New Roman" pitchFamily="18" charset="0"/>
              </a:rPr>
              <a:t>Použité zdroje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>
            <a:normAutofit fontScale="25000" lnSpcReduction="20000"/>
          </a:bodyPr>
          <a:lstStyle/>
          <a:p>
            <a:pPr marL="514350" indent="-514350">
              <a:buNone/>
            </a:pPr>
            <a:r>
              <a:rPr lang="cs-CZ" sz="7200" dirty="0" smtClean="0"/>
              <a:t>Obr. 1) WATERBOROUGH. </a:t>
            </a:r>
            <a:r>
              <a:rPr lang="cs-CZ" sz="7200" i="1" dirty="0" err="1" smtClean="0"/>
              <a:t>wikipedia.org</a:t>
            </a:r>
            <a:r>
              <a:rPr lang="cs-CZ" sz="7200" dirty="0" smtClean="0"/>
              <a:t> [online]. [cit. 14.9.2013]. Dostupný na WWW: </a:t>
            </a:r>
            <a:r>
              <a:rPr lang="cs-CZ" sz="7200" u="sng" dirty="0" smtClean="0">
                <a:hlinkClick r:id="rId2"/>
              </a:rPr>
              <a:t>http://cs.wikipedia.org/wiki/Soubor:Zennormenhir.jpg</a:t>
            </a:r>
            <a:endParaRPr lang="cs-CZ" sz="7200" dirty="0" smtClean="0"/>
          </a:p>
          <a:p>
            <a:pPr marL="514350" indent="-514350">
              <a:buNone/>
            </a:pPr>
            <a:r>
              <a:rPr lang="cs-CZ" sz="7200" dirty="0" smtClean="0"/>
              <a:t>Obr. 2) STEVAGE. </a:t>
            </a:r>
            <a:r>
              <a:rPr lang="cs-CZ" sz="7200" i="1" dirty="0" err="1" smtClean="0"/>
              <a:t>wikipedia.org</a:t>
            </a:r>
            <a:r>
              <a:rPr lang="cs-CZ" sz="7200" dirty="0" smtClean="0"/>
              <a:t> [online]. [cit. 14.9.2013]. Dostupný na WWW: </a:t>
            </a:r>
            <a:r>
              <a:rPr lang="cs-CZ" sz="7200" u="sng" dirty="0" smtClean="0">
                <a:hlinkClick r:id="rId3"/>
              </a:rPr>
              <a:t>http://cs.wikipedia.org/wiki/Soubor:Dolmen_Roch-Feutet.JPG</a:t>
            </a:r>
            <a:endParaRPr lang="cs-CZ" sz="7200" dirty="0" smtClean="0"/>
          </a:p>
          <a:p>
            <a:pPr marL="514350" lvl="0" indent="-514350">
              <a:buNone/>
            </a:pPr>
            <a:r>
              <a:rPr lang="cs-CZ" sz="7200" dirty="0" smtClean="0"/>
              <a:t>Obr. 3) SIMON LEDINGHAM. </a:t>
            </a:r>
            <a:r>
              <a:rPr lang="cs-CZ" sz="7200" i="1" dirty="0" err="1" smtClean="0"/>
              <a:t>wikipedia.org</a:t>
            </a:r>
            <a:r>
              <a:rPr lang="cs-CZ" sz="7200" dirty="0" smtClean="0"/>
              <a:t> [online]. [cit. 14.9.2013]. Dostupný na WWW: </a:t>
            </a:r>
            <a:r>
              <a:rPr lang="cs-CZ" sz="7200" u="sng" dirty="0" smtClean="0">
                <a:hlinkClick r:id="rId4"/>
              </a:rPr>
              <a:t>http://cs.wikipedia.org/wiki/Soubor:CastleriggStoneCircle(SimonLedingham)Jul2005.jpg</a:t>
            </a:r>
            <a:endParaRPr lang="cs-CZ" sz="7200" u="sng" dirty="0" smtClean="0"/>
          </a:p>
          <a:p>
            <a:pPr marL="514350" indent="-514350">
              <a:buNone/>
            </a:pPr>
            <a:r>
              <a:rPr lang="cs-CZ" sz="7200" dirty="0" smtClean="0"/>
              <a:t>Obr. 4) použitý materiál je z vlastních zdrojů autora</a:t>
            </a:r>
          </a:p>
          <a:p>
            <a:pPr marL="514350" lvl="0" indent="-514350">
              <a:buNone/>
            </a:pPr>
            <a:r>
              <a:rPr lang="cs-CZ" sz="7200" dirty="0" smtClean="0"/>
              <a:t>Obr. 5 ) DIDIER DESCOUENS. </a:t>
            </a:r>
            <a:r>
              <a:rPr lang="cs-CZ" sz="7200" i="1" dirty="0" err="1" smtClean="0"/>
              <a:t>wikipedia.org</a:t>
            </a:r>
            <a:r>
              <a:rPr lang="cs-CZ" sz="7200" dirty="0" smtClean="0"/>
              <a:t> [online]. [cit. 14.9.2013]. Dostupný na WWW: </a:t>
            </a:r>
            <a:r>
              <a:rPr lang="cs-CZ" sz="7200" u="sng" dirty="0" smtClean="0">
                <a:hlinkClick r:id="rId5"/>
              </a:rPr>
              <a:t>http://cs.wikipedia.org/wiki/Soubor:Biface_Silex_Venerque_MHNT_PRE_.2009.0.194.1_Fond.jpg</a:t>
            </a:r>
            <a:endParaRPr lang="cs-CZ" sz="7200" u="sng" dirty="0" smtClean="0"/>
          </a:p>
          <a:p>
            <a:pPr marL="514350" indent="-514350">
              <a:buNone/>
            </a:pPr>
            <a:r>
              <a:rPr lang="cs-CZ" sz="7200" dirty="0" smtClean="0"/>
              <a:t>Obr. 6) DANNY B., WIKIPEDIE. </a:t>
            </a:r>
            <a:r>
              <a:rPr lang="cs-CZ" sz="7200" i="1" dirty="0" err="1" smtClean="0"/>
              <a:t>wikipedia.org</a:t>
            </a:r>
            <a:r>
              <a:rPr lang="cs-CZ" sz="7200" dirty="0" smtClean="0"/>
              <a:t> [online]. [cit. 14.9.2013]. Dostupný na WWW: </a:t>
            </a:r>
            <a:r>
              <a:rPr lang="cs-CZ" sz="7200" u="sng" dirty="0" smtClean="0">
                <a:hlinkClick r:id="rId6"/>
              </a:rPr>
              <a:t>http://cs.wikipedia.org/wiki/Soubor:Vestonicka_venuse_edit.jpg</a:t>
            </a:r>
            <a:endParaRPr lang="cs-CZ" sz="7200" dirty="0" smtClean="0"/>
          </a:p>
          <a:p>
            <a:pPr marL="514350" lvl="0" indent="-514350">
              <a:buNone/>
            </a:pPr>
            <a:endParaRPr lang="cs-CZ" sz="7200" dirty="0" smtClean="0"/>
          </a:p>
          <a:p>
            <a:pPr>
              <a:buNone/>
            </a:pPr>
            <a:r>
              <a:rPr lang="cs-CZ" sz="7200" b="1" dirty="0" smtClean="0"/>
              <a:t>MRÁZ, Bohumír. Dějiny výtvarné kultury 1). Praha: IDEA SERVIS, 2002, ISBN 80-85970-39-2.</a:t>
            </a:r>
          </a:p>
          <a:p>
            <a:pPr>
              <a:buNone/>
            </a:pPr>
            <a:endParaRPr lang="cs-CZ" sz="7200" dirty="0" smtClean="0"/>
          </a:p>
          <a:p>
            <a:pPr>
              <a:buNone/>
            </a:pPr>
            <a:endParaRPr lang="cs-CZ" sz="7200" dirty="0" smtClean="0"/>
          </a:p>
          <a:p>
            <a:pPr algn="ctr">
              <a:buNone/>
            </a:pPr>
            <a:r>
              <a:rPr lang="cs-CZ" sz="7200" dirty="0" smtClean="0"/>
              <a:t>Pokud není uvedeno jinak, použitý materiál je z vlastních zdrojů autora</a:t>
            </a:r>
          </a:p>
          <a:p>
            <a:pPr>
              <a:buNone/>
            </a:pPr>
            <a:r>
              <a:rPr lang="cs-CZ" sz="7200" b="1" dirty="0" smtClean="0"/>
              <a:t> </a:t>
            </a:r>
            <a:endParaRPr lang="cs-CZ" sz="7200" dirty="0" smtClean="0"/>
          </a:p>
          <a:p>
            <a:pPr marL="514350" indent="-514350">
              <a:buFont typeface="Arial" pitchFamily="34" charset="0"/>
              <a:buAutoNum type="arabicParenR"/>
            </a:pPr>
            <a:endParaRPr lang="cs-CZ" sz="7200" dirty="0" smtClean="0">
              <a:hlinkClick r:id="rId7"/>
            </a:endParaRPr>
          </a:p>
          <a:p>
            <a:pPr marL="514350" indent="-514350">
              <a:buFont typeface="Arial" pitchFamily="34" charset="0"/>
              <a:buAutoNum type="arabicParenR"/>
            </a:pPr>
            <a:endParaRPr lang="cs-CZ" sz="7200" dirty="0" smtClean="0">
              <a:hlinkClick r:id="rId5"/>
            </a:endParaRPr>
          </a:p>
          <a:p>
            <a:pPr marL="514350" indent="-514350">
              <a:buFont typeface="Arial" pitchFamily="34" charset="0"/>
              <a:buAutoNum type="arabicParenR"/>
            </a:pPr>
            <a:endParaRPr lang="cs-CZ" sz="7200" dirty="0" smtClean="0">
              <a:hlinkClick r:id="rId5"/>
            </a:endParaRPr>
          </a:p>
          <a:p>
            <a:pPr marL="514350" indent="-514350">
              <a:buFont typeface="Arial" pitchFamily="34" charset="0"/>
              <a:buAutoNum type="arabicParenR"/>
            </a:pPr>
            <a:endParaRPr lang="cs-CZ" sz="7200" dirty="0" smtClean="0">
              <a:hlinkClick r:id="rId5"/>
            </a:endParaRPr>
          </a:p>
          <a:p>
            <a:pPr marL="514350" indent="-514350">
              <a:buFont typeface="Arial" pitchFamily="34" charset="0"/>
              <a:buAutoNum type="arabicParenR"/>
            </a:pPr>
            <a:endParaRPr lang="cs-CZ" sz="7200" dirty="0" smtClean="0">
              <a:hlinkClick r:id="rId5"/>
            </a:endParaRPr>
          </a:p>
          <a:p>
            <a:pPr marL="514350" indent="-514350">
              <a:buFont typeface="Arial" pitchFamily="34" charset="0"/>
              <a:buAutoNum type="arabicParenR"/>
            </a:pPr>
            <a:endParaRPr lang="cs-CZ" sz="7200" dirty="0" smtClean="0">
              <a:hlinkClick r:id="rId5"/>
            </a:endParaRPr>
          </a:p>
          <a:p>
            <a:pPr marL="514350" indent="-514350">
              <a:buFont typeface="Arial" pitchFamily="34" charset="0"/>
              <a:buAutoNum type="arabicParenR"/>
            </a:pPr>
            <a:endParaRPr lang="cs-CZ" sz="7200" dirty="0" smtClean="0">
              <a:hlinkClick r:id="rId5"/>
            </a:endParaRPr>
          </a:p>
          <a:p>
            <a:pPr marL="514350" indent="-514350">
              <a:buAutoNum type="arabicParenR"/>
            </a:pPr>
            <a:endParaRPr lang="cs-CZ" dirty="0" smtClean="0"/>
          </a:p>
          <a:p>
            <a:r>
              <a:rPr lang="cs-CZ" dirty="0" smtClean="0"/>
              <a:t> 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485</TotalTime>
  <Words>578</Words>
  <Application>Microsoft Office PowerPoint</Application>
  <PresentationFormat>Předvádění na obrazovce (4:3)</PresentationFormat>
  <Paragraphs>85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Test  - umění  pravěku </vt:lpstr>
      <vt:lpstr> </vt:lpstr>
      <vt:lpstr>6) Kterou pravěkou „stavbu“uvidíte na tomto obrázku?  (obr. 1)</vt:lpstr>
      <vt:lpstr>7) Kterou pravěkou „stavbu“uvidíte na tomto obrázku?  (obr. 2)</vt:lpstr>
      <vt:lpstr>8) Kterou pravěkou „stavbu“uvidíte na tomto obrázku? (obr. 3) </vt:lpstr>
      <vt:lpstr>9) Jak se jmenuje megalitický památník na tomto obrázku, kde ho najdeme?   (obr. 4)</vt:lpstr>
      <vt:lpstr>10) Jaký pravěký předmět vidíte na tomto obrázku? (obr. 5)</vt:lpstr>
      <vt:lpstr>11) Jakou pravěkou památku vidíte na tomto obrázku? (obr. 6)</vt:lpstr>
      <vt:lpstr>  KONEC </vt:lpstr>
      <vt:lpstr>ŘEŠENÍ:</vt:lpstr>
      <vt:lpstr> </vt:lpstr>
      <vt:lpstr> </vt:lpstr>
      <vt:lpstr>Použité zdroje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Secese  architektura</dc:title>
  <dc:creator>rodiče</dc:creator>
  <cp:lastModifiedBy>rodiče</cp:lastModifiedBy>
  <cp:revision>139</cp:revision>
  <dcterms:created xsi:type="dcterms:W3CDTF">2013-04-02T20:21:13Z</dcterms:created>
  <dcterms:modified xsi:type="dcterms:W3CDTF">2014-01-18T14:10:58Z</dcterms:modified>
</cp:coreProperties>
</file>