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6" r:id="rId3"/>
    <p:sldId id="293" r:id="rId4"/>
    <p:sldId id="303" r:id="rId5"/>
    <p:sldId id="304" r:id="rId6"/>
    <p:sldId id="302" r:id="rId7"/>
    <p:sldId id="294" r:id="rId8"/>
    <p:sldId id="301" r:id="rId9"/>
    <p:sldId id="295" r:id="rId10"/>
    <p:sldId id="296" r:id="rId11"/>
    <p:sldId id="272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5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112D3-E6CD-4449-AB72-45EB1FB66F37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ll_Gizah_Pyramids.jpg?uselang=cs" TargetMode="External"/><Relationship Id="rId2" Type="http://schemas.openxmlformats.org/officeDocument/2006/relationships/hyperlink" Target="http://commons.wikimedia.org/wiki/File:Mastaba.jpg?uselang=c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Altamira,_bison.jpg" TargetMode="External"/><Relationship Id="rId4" Type="http://schemas.openxmlformats.org/officeDocument/2006/relationships/hyperlink" Target="http://cs.wikipedia.org/wiki/Soubor:Biface_Silex_Venerque_MHNT_PRE_.2009.0.194.1_Fond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88640"/>
            <a:ext cx="7488832" cy="1481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b="1" dirty="0" smtClean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Výtvarné umění starověkého Egypta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cs-CZ" sz="2800" b="1" dirty="0" smtClean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72495347"/>
              </p:ext>
            </p:extLst>
          </p:nvPr>
        </p:nvGraphicFramePr>
        <p:xfrm>
          <a:off x="899592" y="1052740"/>
          <a:ext cx="7344816" cy="4264355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197498"/>
                <a:gridCol w="5147318"/>
              </a:tblGrid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smtClean="0">
                          <a:latin typeface="+mn-lt"/>
                          <a:ea typeface="Calibri"/>
                          <a:cs typeface="Times New Roman"/>
                        </a:rPr>
                        <a:t>VY_32_INOVACE_HANA_MERVARTOVA_TEST_VYTVARNE_UMENI_STAROVEKEHO_EGYPTA_PREZENTACE_09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535" marR="895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dirty="0">
                          <a:latin typeface="Calibri"/>
                          <a:ea typeface="Calibri"/>
                          <a:cs typeface="Times New Roman"/>
                        </a:rPr>
                        <a:t>Výtvarná příprava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535" marR="895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dirty="0">
                          <a:latin typeface="Calibri"/>
                          <a:ea typeface="Calibri"/>
                          <a:cs typeface="Times New Roman"/>
                        </a:rPr>
                        <a:t>Fotograf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535" marR="895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54102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Dějiny výtvarných kultur. Pravěk a starověk.</a:t>
                      </a:r>
                      <a:endParaRPr lang="cs-CZ" sz="1100" i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TEST - Výtvarné umění  starověkého Egypta</a:t>
                      </a:r>
                      <a:endParaRPr lang="cs-CZ" sz="1100" i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Mgr. Hana </a:t>
                      </a:r>
                      <a:r>
                        <a:rPr lang="cs-CZ" sz="1100" i="1" kern="1200" dirty="0" err="1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Mervartová</a:t>
                      </a:r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cs-CZ" sz="1100" i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1.9.2013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44992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Prezentace vytvořená v programu MS PowerPoint  slouží k testování znalostí žáků po  probrání dané látky.  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Vyučující  může prezentaci využít i k shrnutí výkladu nebo opakování učiva. </a:t>
                      </a:r>
                      <a:endParaRPr lang="cs-CZ" sz="100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Navazuje na pracovní list „V</a:t>
                      </a:r>
                      <a:r>
                        <a:rPr lang="cs-CZ" sz="1000" i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ýtvarné umění starověkého</a:t>
                      </a:r>
                      <a:r>
                        <a:rPr lang="cs-CZ" sz="10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 Egypta</a:t>
                      </a:r>
                      <a:r>
                        <a:rPr lang="cs-CZ" sz="10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“  a na prezentace</a:t>
                      </a:r>
                      <a:r>
                        <a:rPr lang="cs-CZ" sz="10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0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„</a:t>
                      </a:r>
                      <a:r>
                        <a:rPr lang="cs-CZ" sz="10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Výtvarné umění starověkého Egypta - architektura“ a </a:t>
                      </a:r>
                      <a:r>
                        <a:rPr lang="cs-CZ" sz="10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„</a:t>
                      </a:r>
                      <a:r>
                        <a:rPr lang="cs-CZ" sz="10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Výtvarné umění starověkého Egypta – malířství“.</a:t>
                      </a:r>
                      <a:endParaRPr lang="cs-CZ" sz="100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265" y="5733256"/>
            <a:ext cx="3914944" cy="8640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Výtvarné umění starověkého Egypta </a:t>
            </a:r>
            <a:r>
              <a:rPr lang="cs-CZ" sz="4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66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cs-CZ" sz="48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8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66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6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6600" b="1" u="sng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5085184"/>
            <a:ext cx="8712968" cy="1008112"/>
          </a:xfrm>
        </p:spPr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algn="l"/>
            <a:r>
              <a:rPr lang="cs-CZ" b="1" u="sng" dirty="0" smtClean="0">
                <a:solidFill>
                  <a:srgbClr val="002060"/>
                </a:solidFill>
              </a:rPr>
              <a:t> Otázky:</a:t>
            </a:r>
            <a:endParaRPr lang="cs-CZ" b="1" u="sng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124744"/>
            <a:ext cx="9144000" cy="573325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457200" indent="-457200">
              <a:buAutoNum type="arabicParenR"/>
            </a:pPr>
            <a:r>
              <a:rPr lang="cs-CZ" b="1" dirty="0" smtClean="0">
                <a:solidFill>
                  <a:srgbClr val="0070C0"/>
                </a:solidFill>
              </a:rPr>
              <a:t>Jaké významné stavby se stavěly v období Staré říše? </a:t>
            </a:r>
            <a:endParaRPr lang="cs-CZ" dirty="0" smtClean="0">
              <a:solidFill>
                <a:srgbClr val="0070C0"/>
              </a:solidFill>
            </a:endParaRPr>
          </a:p>
          <a:p>
            <a:pPr marL="457200" indent="-457200">
              <a:buAutoNum type="arabicParenR"/>
            </a:pPr>
            <a:r>
              <a:rPr lang="cs-CZ" b="1" dirty="0" smtClean="0">
                <a:solidFill>
                  <a:srgbClr val="002060"/>
                </a:solidFill>
              </a:rPr>
              <a:t>Ve kterém období se stavěly pouze skalní hrobky a chrámy?</a:t>
            </a:r>
            <a:endParaRPr lang="cs-CZ" dirty="0" smtClean="0">
              <a:solidFill>
                <a:srgbClr val="002060"/>
              </a:solidFill>
            </a:endParaRPr>
          </a:p>
          <a:p>
            <a:pPr marL="457200" indent="-457200">
              <a:buAutoNum type="arabicParenR"/>
            </a:pPr>
            <a:r>
              <a:rPr lang="cs-CZ" b="1" dirty="0" smtClean="0">
                <a:solidFill>
                  <a:srgbClr val="0070C0"/>
                </a:solidFill>
              </a:rPr>
              <a:t>Jaké funkce měly pyramidy? </a:t>
            </a: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002060"/>
                </a:solidFill>
              </a:rPr>
              <a:t>4) Jak se jmenuje největší pravidelná pyramida v Egyptě? 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5) Kde v Egyptě se stavěly skalní hrobky?</a:t>
            </a:r>
          </a:p>
          <a:p>
            <a:pPr>
              <a:buNone/>
            </a:pPr>
            <a:r>
              <a:rPr lang="cs-CZ" b="1" dirty="0" smtClean="0">
                <a:solidFill>
                  <a:srgbClr val="002060"/>
                </a:solidFill>
              </a:rPr>
              <a:t>6) Jak Egypťané zobrazovali lidskou postavu na základě zákona  frontálního zobrazení ?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7) Co vynalezli Egypťané v oboru truhlářství ?</a:t>
            </a:r>
            <a:endParaRPr lang="cs-CZ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 </a:t>
            </a:r>
            <a:endParaRPr lang="cs-CZ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 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244408" y="1600200"/>
            <a:ext cx="442392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dirty="0" smtClean="0"/>
              <a:t>	</a:t>
            </a:r>
            <a:r>
              <a:rPr lang="cs-CZ" b="1" dirty="0" smtClean="0">
                <a:solidFill>
                  <a:srgbClr val="002060"/>
                </a:solidFill>
              </a:rPr>
              <a:t>8) Jaký typ hrobky je na obrázku?</a:t>
            </a:r>
            <a:r>
              <a:rPr lang="cs-CZ" b="1" u="sng" dirty="0" smtClean="0">
                <a:solidFill>
                  <a:srgbClr val="002060"/>
                </a:solidFill>
              </a:rPr>
              <a:t/>
            </a:r>
            <a:br>
              <a:rPr lang="cs-CZ" b="1" u="sng" dirty="0" smtClean="0">
                <a:solidFill>
                  <a:srgbClr val="002060"/>
                </a:solidFill>
              </a:rPr>
            </a:br>
            <a:endParaRPr lang="cs-CZ" b="1" u="sng" dirty="0" smtClean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1907704" cy="5301208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endParaRPr lang="cs-CZ" i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			</a:t>
            </a:r>
            <a:r>
              <a:rPr lang="cs-CZ" sz="2400" i="1" dirty="0" smtClean="0">
                <a:solidFill>
                  <a:srgbClr val="002060"/>
                </a:solidFill>
              </a:rPr>
              <a:t>          (obr.1)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</a:t>
            </a:r>
            <a:endParaRPr lang="cs-CZ" dirty="0" smtClean="0"/>
          </a:p>
        </p:txBody>
      </p:sp>
      <p:pic>
        <p:nvPicPr>
          <p:cNvPr id="6" name="Zástupný symbol pro obsah 5" descr="Mastaba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2123728" y="1844824"/>
            <a:ext cx="5961374" cy="367240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77281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b="1" dirty="0" smtClean="0">
                <a:solidFill>
                  <a:srgbClr val="002060"/>
                </a:solidFill>
              </a:rPr>
              <a:t>9) Jaké druhy pyramid jsou na obrázku?</a:t>
            </a:r>
            <a:endParaRPr lang="cs-CZ" b="1" u="sng" dirty="0" smtClean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772816"/>
            <a:ext cx="4067944" cy="508518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	</a:t>
            </a:r>
          </a:p>
          <a:p>
            <a:pPr>
              <a:buNone/>
            </a:pPr>
            <a:endParaRPr lang="cs-CZ" b="1" i="1" u="sng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endParaRPr lang="cs-CZ" i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</a:t>
            </a:r>
            <a:r>
              <a:rPr lang="cs-CZ" i="1" dirty="0" smtClean="0">
                <a:solidFill>
                  <a:srgbClr val="002060"/>
                </a:solidFill>
              </a:rPr>
              <a:t>                   	 (obr.2)</a:t>
            </a:r>
            <a:endParaRPr lang="cs-CZ" dirty="0" smtClean="0"/>
          </a:p>
        </p:txBody>
      </p:sp>
      <p:pic>
        <p:nvPicPr>
          <p:cNvPr id="6" name="Zástupný symbol pro obsah 5" descr="All_Gizah_Pyramid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067944" y="1772816"/>
            <a:ext cx="4790699" cy="318581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cs-CZ" b="1" u="sng" dirty="0" smtClean="0">
                <a:solidFill>
                  <a:srgbClr val="002060"/>
                </a:solidFill>
              </a:rPr>
              <a:t> </a:t>
            </a:r>
            <a:endParaRPr lang="cs-CZ" b="1" u="sng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764704"/>
            <a:ext cx="9144000" cy="609329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457200" indent="-457200" algn="ctr">
              <a:buNone/>
            </a:pPr>
            <a:endParaRPr lang="cs-CZ" sz="7200" b="1" dirty="0" smtClean="0">
              <a:solidFill>
                <a:srgbClr val="0070C0"/>
              </a:solidFill>
            </a:endParaRPr>
          </a:p>
          <a:p>
            <a:pPr marL="457200" indent="-457200" algn="ctr">
              <a:buNone/>
            </a:pPr>
            <a:r>
              <a:rPr lang="cs-CZ" sz="7200" b="1" dirty="0" smtClean="0">
                <a:solidFill>
                  <a:srgbClr val="002060"/>
                </a:solidFill>
              </a:rPr>
              <a:t>KONEC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 </a:t>
            </a:r>
            <a:endParaRPr lang="cs-CZ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 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244408" y="1600200"/>
            <a:ext cx="44239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b="1" u="sng" dirty="0" smtClean="0">
                <a:solidFill>
                  <a:srgbClr val="002060"/>
                </a:solidFill>
              </a:rPr>
              <a:t>SPRÁVNÉ ODPOVĚDI</a:t>
            </a:r>
            <a:r>
              <a:rPr lang="cs-CZ" b="1" dirty="0" smtClean="0">
                <a:solidFill>
                  <a:srgbClr val="002060"/>
                </a:solidFill>
              </a:rPr>
              <a:t>:</a:t>
            </a:r>
            <a:r>
              <a:rPr lang="cs-CZ" b="1" u="sng" dirty="0" smtClean="0">
                <a:solidFill>
                  <a:srgbClr val="002060"/>
                </a:solidFill>
              </a:rPr>
              <a:t/>
            </a:r>
            <a:br>
              <a:rPr lang="cs-CZ" b="1" u="sng" dirty="0" smtClean="0">
                <a:solidFill>
                  <a:srgbClr val="002060"/>
                </a:solidFill>
              </a:rPr>
            </a:b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764704"/>
            <a:ext cx="9144000" cy="609329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457200" indent="-457200">
              <a:buAutoNum type="arabicParenR"/>
            </a:pPr>
            <a:r>
              <a:rPr lang="cs-CZ" b="1" dirty="0" smtClean="0">
                <a:solidFill>
                  <a:srgbClr val="0070C0"/>
                </a:solidFill>
              </a:rPr>
              <a:t>Jaké významné stavby se stavěly v období Staré říše? =</a:t>
            </a:r>
            <a:r>
              <a:rPr lang="cs-CZ" b="1" dirty="0" smtClean="0">
                <a:solidFill>
                  <a:srgbClr val="002060"/>
                </a:solidFill>
              </a:rPr>
              <a:t> mastaby, první pyramidy</a:t>
            </a:r>
          </a:p>
          <a:p>
            <a:pPr marL="457200" indent="-457200">
              <a:buAutoNum type="arabicParenR"/>
            </a:pPr>
            <a:r>
              <a:rPr lang="cs-CZ" b="1" dirty="0" smtClean="0">
                <a:solidFill>
                  <a:srgbClr val="0070C0"/>
                </a:solidFill>
              </a:rPr>
              <a:t>Ve kterém období se stavěly pouze skalní hrobky a chrámy? =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Nová říše 1550-390 př.n.l.</a:t>
            </a:r>
          </a:p>
          <a:p>
            <a:pPr marL="457200" indent="-457200">
              <a:buAutoNum type="arabicParenR"/>
            </a:pPr>
            <a:r>
              <a:rPr lang="cs-CZ" b="1" dirty="0" smtClean="0">
                <a:solidFill>
                  <a:srgbClr val="0070C0"/>
                </a:solidFill>
              </a:rPr>
              <a:t>Jaké funkce měly pyramidy? = </a:t>
            </a:r>
            <a:r>
              <a:rPr lang="cs-CZ" b="1" dirty="0" smtClean="0">
                <a:solidFill>
                  <a:srgbClr val="002060"/>
                </a:solidFill>
              </a:rPr>
              <a:t>služba náboženství , kultu mrtvých , ale hlavně oslava života faraona a  příprava na jeho věčný posmrtný život, byl ztělesněním boha na Zemi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4) Jak se jmenuje největší pravidelná pyramida v Egyptě? </a:t>
            </a:r>
            <a:r>
              <a:rPr lang="cs-CZ" b="1" dirty="0" smtClean="0">
                <a:solidFill>
                  <a:srgbClr val="002060"/>
                </a:solidFill>
              </a:rPr>
              <a:t>největší </a:t>
            </a:r>
            <a:r>
              <a:rPr lang="cs-CZ" b="1" dirty="0" err="1" smtClean="0">
                <a:solidFill>
                  <a:srgbClr val="002060"/>
                </a:solidFill>
              </a:rPr>
              <a:t>Chufevova</a:t>
            </a:r>
            <a:r>
              <a:rPr lang="cs-CZ" b="1" dirty="0" smtClean="0">
                <a:solidFill>
                  <a:srgbClr val="002060"/>
                </a:solidFill>
              </a:rPr>
              <a:t> =Cheopsova (v.146,5, 234x234m) </a:t>
            </a:r>
          </a:p>
          <a:p>
            <a:pPr>
              <a:buNone/>
            </a:pPr>
            <a:r>
              <a:rPr lang="cs-CZ" b="1" dirty="0" smtClean="0">
                <a:solidFill>
                  <a:srgbClr val="002060"/>
                </a:solidFill>
              </a:rPr>
              <a:t>	u Gízy</a:t>
            </a:r>
          </a:p>
          <a:p>
            <a:endParaRPr lang="cs-CZ" b="1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244408" y="1600200"/>
            <a:ext cx="44239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b="1" u="sng" dirty="0" smtClean="0">
                <a:solidFill>
                  <a:srgbClr val="002060"/>
                </a:solidFill>
              </a:rPr>
              <a:t/>
            </a:r>
            <a:br>
              <a:rPr lang="cs-CZ" b="1" u="sng" dirty="0" smtClean="0">
                <a:solidFill>
                  <a:srgbClr val="002060"/>
                </a:solidFill>
              </a:rPr>
            </a:br>
            <a:endParaRPr lang="cs-CZ" b="1" u="sng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908720"/>
            <a:ext cx="9144000" cy="5949280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5) Kde v Egyptě se stavěly skalní hrobky? </a:t>
            </a:r>
            <a:r>
              <a:rPr lang="cs-CZ" b="1" dirty="0" smtClean="0">
                <a:solidFill>
                  <a:srgbClr val="002060"/>
                </a:solidFill>
              </a:rPr>
              <a:t>= </a:t>
            </a:r>
            <a:r>
              <a:rPr lang="cs-CZ" b="1" dirty="0" err="1" smtClean="0">
                <a:solidFill>
                  <a:srgbClr val="002060"/>
                </a:solidFill>
              </a:rPr>
              <a:t>vzn</a:t>
            </a:r>
            <a:r>
              <a:rPr lang="cs-CZ" b="1" dirty="0" smtClean="0">
                <a:solidFill>
                  <a:srgbClr val="002060"/>
                </a:solidFill>
              </a:rPr>
              <a:t>. na levém břehu Nilu, v Horním Egyptě naproti hlav. městu  </a:t>
            </a:r>
            <a:r>
              <a:rPr lang="cs-CZ" b="1" dirty="0" err="1" smtClean="0">
                <a:solidFill>
                  <a:srgbClr val="002060"/>
                </a:solidFill>
              </a:rPr>
              <a:t>Vésetu</a:t>
            </a:r>
            <a:r>
              <a:rPr lang="cs-CZ" b="1" dirty="0" smtClean="0">
                <a:solidFill>
                  <a:srgbClr val="002060"/>
                </a:solidFill>
              </a:rPr>
              <a:t> (Thébám) v Údolí králů a Údolí Královen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6) Jak Egypťané zobrazovali lidskou postavu na základě zákona  frontálního zobrazení ? </a:t>
            </a:r>
            <a:r>
              <a:rPr lang="cs-CZ" b="1" dirty="0" smtClean="0">
                <a:solidFill>
                  <a:srgbClr val="002060"/>
                </a:solidFill>
              </a:rPr>
              <a:t>= postava  jen ze 2 pohledů, ne v perspektivní zkratce ( </a:t>
            </a:r>
            <a:r>
              <a:rPr lang="cs-CZ" b="1" i="1" dirty="0" smtClean="0">
                <a:solidFill>
                  <a:srgbClr val="002060"/>
                </a:solidFill>
              </a:rPr>
              <a:t>z profilu </a:t>
            </a:r>
            <a:r>
              <a:rPr lang="cs-CZ" b="1" dirty="0" smtClean="0">
                <a:solidFill>
                  <a:srgbClr val="002060"/>
                </a:solidFill>
              </a:rPr>
              <a:t>hlava,  ruce, nohy, </a:t>
            </a:r>
            <a:r>
              <a:rPr lang="cs-CZ" b="1" i="1" dirty="0" smtClean="0">
                <a:solidFill>
                  <a:srgbClr val="002060"/>
                </a:solidFill>
              </a:rPr>
              <a:t>zpředu</a:t>
            </a:r>
            <a:r>
              <a:rPr lang="cs-CZ" b="1" dirty="0" smtClean="0">
                <a:solidFill>
                  <a:srgbClr val="002060"/>
                </a:solidFill>
              </a:rPr>
              <a:t> trup, ramena a oko)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7) Co vynalezli Egypťané v oboru truhlářství ? </a:t>
            </a:r>
            <a:r>
              <a:rPr lang="cs-CZ" b="1" dirty="0" smtClean="0">
                <a:solidFill>
                  <a:srgbClr val="002060"/>
                </a:solidFill>
              </a:rPr>
              <a:t>= vynalezli všechny základní formy nábytku (sedačky, stoličky, židle, křesla, stoly, postele, skříně,..),  používali i vzácná dřeva, zdobili intarzií a emailem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244408" y="1600200"/>
            <a:ext cx="44239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dirty="0" smtClean="0"/>
              <a:t>	</a:t>
            </a:r>
            <a:r>
              <a:rPr lang="cs-CZ" b="1" dirty="0" smtClean="0">
                <a:solidFill>
                  <a:srgbClr val="002060"/>
                </a:solidFill>
              </a:rPr>
              <a:t>8) Jaký typ hrobky je na obrázku?</a:t>
            </a:r>
            <a:r>
              <a:rPr lang="cs-CZ" b="1" u="sng" dirty="0" smtClean="0">
                <a:solidFill>
                  <a:srgbClr val="002060"/>
                </a:solidFill>
              </a:rPr>
              <a:t/>
            </a:r>
            <a:br>
              <a:rPr lang="cs-CZ" b="1" u="sng" dirty="0" smtClean="0">
                <a:solidFill>
                  <a:srgbClr val="002060"/>
                </a:solidFill>
              </a:rPr>
            </a:br>
            <a:endParaRPr lang="cs-CZ" b="1" u="sng" dirty="0" smtClean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3707904" cy="5301208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	= </a:t>
            </a:r>
            <a:r>
              <a:rPr lang="cs-CZ" b="1" i="1" dirty="0" smtClean="0">
                <a:solidFill>
                  <a:srgbClr val="002060"/>
                </a:solidFill>
              </a:rPr>
              <a:t>mastaba 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</a:t>
            </a:r>
            <a:r>
              <a:rPr lang="cs-CZ" i="1" dirty="0" smtClean="0">
                <a:solidFill>
                  <a:srgbClr val="002060"/>
                </a:solidFill>
              </a:rPr>
              <a:t>			          			</a:t>
            </a:r>
            <a:r>
              <a:rPr lang="cs-CZ" sz="2000" i="1" dirty="0" smtClean="0">
                <a:solidFill>
                  <a:srgbClr val="002060"/>
                </a:solidFill>
              </a:rPr>
              <a:t>(obr.1)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</a:t>
            </a:r>
            <a:endParaRPr lang="cs-CZ" dirty="0" smtClean="0"/>
          </a:p>
        </p:txBody>
      </p:sp>
      <p:pic>
        <p:nvPicPr>
          <p:cNvPr id="6" name="Zástupný symbol pro obsah 5" descr="Mastaba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95936" y="2132856"/>
            <a:ext cx="4968552" cy="306079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sz="3600" b="1" dirty="0" smtClean="0">
                <a:solidFill>
                  <a:srgbClr val="002060"/>
                </a:solidFill>
              </a:rPr>
              <a:t>9) Jaké druhy pyramid jsou na obrázku?</a:t>
            </a:r>
            <a:endParaRPr lang="cs-CZ" sz="3600" b="1" u="sng" dirty="0" smtClean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124744"/>
            <a:ext cx="4067944" cy="573325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	</a:t>
            </a:r>
          </a:p>
          <a:p>
            <a:pPr>
              <a:buNone/>
            </a:pPr>
            <a:r>
              <a:rPr lang="cs-CZ" b="1" dirty="0" smtClean="0">
                <a:solidFill>
                  <a:srgbClr val="002060"/>
                </a:solidFill>
              </a:rPr>
              <a:t>= </a:t>
            </a:r>
            <a:r>
              <a:rPr lang="cs-CZ" b="1" i="1" dirty="0" smtClean="0">
                <a:solidFill>
                  <a:srgbClr val="002060"/>
                </a:solidFill>
              </a:rPr>
              <a:t>stupňová a jehlanovitá / pravidelná  pyramida</a:t>
            </a:r>
            <a:endParaRPr lang="cs-CZ" b="1" i="1" u="sng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endParaRPr lang="cs-CZ" i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</a:t>
            </a:r>
            <a:r>
              <a:rPr lang="cs-CZ" i="1" dirty="0" smtClean="0">
                <a:solidFill>
                  <a:srgbClr val="002060"/>
                </a:solidFill>
              </a:rPr>
              <a:t>                    (obr.2)</a:t>
            </a:r>
            <a:endParaRPr lang="cs-CZ" dirty="0" smtClean="0"/>
          </a:p>
        </p:txBody>
      </p:sp>
      <p:pic>
        <p:nvPicPr>
          <p:cNvPr id="6" name="Zástupný symbol pro obsah 5" descr="All_Gizah_Pyramid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39952" y="1772816"/>
            <a:ext cx="4790699" cy="318581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b="1" i="1" u="sng" dirty="0" smtClean="0">
                <a:latin typeface="Times New Roman" pitchFamily="18" charset="0"/>
                <a:cs typeface="Times New Roman" pitchFamily="18" charset="0"/>
              </a:rPr>
              <a:t>Použité zdroje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buNone/>
            </a:pPr>
            <a:r>
              <a:rPr lang="cs-CZ" sz="7200" dirty="0" smtClean="0"/>
              <a:t>Obr. 1) AUTOR NEUVEDEN. </a:t>
            </a:r>
            <a:r>
              <a:rPr lang="cs-CZ" sz="7200" dirty="0" err="1" smtClean="0"/>
              <a:t>wikimedia.org</a:t>
            </a:r>
            <a:r>
              <a:rPr lang="cs-CZ" sz="7200" dirty="0" smtClean="0"/>
              <a:t> [online]. [cit. 1.9.2013]. Dostupný na WWW: </a:t>
            </a:r>
            <a:r>
              <a:rPr lang="cs-CZ" sz="7200" dirty="0" smtClean="0">
                <a:hlinkClick r:id="rId2"/>
              </a:rPr>
              <a:t>http://commons.wikimedia.org/wiki/File:Mastaba.jpg?uselang=cs</a:t>
            </a:r>
            <a:endParaRPr lang="cs-CZ" sz="7200" dirty="0" smtClean="0"/>
          </a:p>
          <a:p>
            <a:pPr marL="514350" indent="-514350">
              <a:buNone/>
            </a:pPr>
            <a:endParaRPr lang="cs-CZ" sz="7200" dirty="0" smtClean="0"/>
          </a:p>
          <a:p>
            <a:pPr marL="514350" indent="-514350">
              <a:buNone/>
            </a:pPr>
            <a:r>
              <a:rPr lang="cs-CZ" sz="7200" dirty="0" smtClean="0"/>
              <a:t>Obr. 2) LIBERATO, </a:t>
            </a:r>
            <a:r>
              <a:rPr lang="cs-CZ" sz="7200" dirty="0" err="1" smtClean="0"/>
              <a:t>Ricardo</a:t>
            </a:r>
            <a:r>
              <a:rPr lang="cs-CZ" sz="7200" dirty="0" smtClean="0"/>
              <a:t>. </a:t>
            </a:r>
            <a:r>
              <a:rPr lang="cs-CZ" sz="7200" dirty="0" err="1" smtClean="0"/>
              <a:t>wikimedia.org</a:t>
            </a:r>
            <a:r>
              <a:rPr lang="cs-CZ" sz="7200" dirty="0" smtClean="0"/>
              <a:t> [online]. [cit. 1.9.2013]. Dostupný na WWW: </a:t>
            </a:r>
            <a:r>
              <a:rPr lang="cs-CZ" sz="7200" dirty="0" smtClean="0">
                <a:hlinkClick r:id="rId3"/>
              </a:rPr>
              <a:t>http://commons.wikimedia.org/wiki/File:All_Gizah_Pyramids.jpg?uselang=cs</a:t>
            </a:r>
            <a:endParaRPr lang="cs-CZ" sz="7200" dirty="0" smtClean="0"/>
          </a:p>
          <a:p>
            <a:pPr marL="514350" indent="-514350">
              <a:buNone/>
            </a:pPr>
            <a:endParaRPr lang="cs-CZ" sz="7200" dirty="0" smtClean="0"/>
          </a:p>
          <a:p>
            <a:pPr marL="514350" indent="-514350">
              <a:buNone/>
            </a:pPr>
            <a:endParaRPr lang="cs-CZ" sz="7200" dirty="0" smtClean="0"/>
          </a:p>
          <a:p>
            <a:pPr marL="514350" indent="-514350">
              <a:buNone/>
            </a:pPr>
            <a:endParaRPr lang="cs-CZ" sz="7200" dirty="0" smtClean="0"/>
          </a:p>
          <a:p>
            <a:pPr>
              <a:buNone/>
            </a:pPr>
            <a:r>
              <a:rPr lang="cs-CZ" sz="7200" b="1" dirty="0" smtClean="0"/>
              <a:t>MRÁZ, Bohumír. Dějiny výtvarné kultury 1). Praha: IDEA SERVIS, 2002, ISBN 80-85970-39-2.</a:t>
            </a:r>
          </a:p>
          <a:p>
            <a:pPr>
              <a:buNone/>
            </a:pPr>
            <a:endParaRPr lang="cs-CZ" sz="7200" dirty="0" smtClean="0"/>
          </a:p>
          <a:p>
            <a:pPr>
              <a:buNone/>
            </a:pPr>
            <a:endParaRPr lang="cs-CZ" sz="7200" dirty="0" smtClean="0"/>
          </a:p>
          <a:p>
            <a:pPr>
              <a:buNone/>
            </a:pPr>
            <a:r>
              <a:rPr lang="cs-CZ" sz="7200" dirty="0" smtClean="0"/>
              <a:t>Pokud není uvedeno jinak, použitý materiál je z vlastních zdrojů autora</a:t>
            </a:r>
          </a:p>
          <a:p>
            <a:pPr marL="514350" lvl="0" indent="-514350">
              <a:buNone/>
            </a:pPr>
            <a:endParaRPr lang="cs-CZ" sz="7200" dirty="0" smtClean="0"/>
          </a:p>
          <a:p>
            <a:pPr marL="514350" lvl="0" indent="-514350">
              <a:buFont typeface="Arial" pitchFamily="34" charset="0"/>
              <a:buAutoNum type="arabicParenR"/>
            </a:pPr>
            <a:endParaRPr lang="cs-CZ" sz="7200" dirty="0" smtClean="0"/>
          </a:p>
          <a:p>
            <a:pPr marL="514350" lvl="0" indent="-514350">
              <a:buFont typeface="Arial" pitchFamily="34" charset="0"/>
              <a:buAutoNum type="arabicParenR"/>
            </a:pPr>
            <a:endParaRPr lang="cs-CZ" sz="7200" dirty="0" smtClean="0">
              <a:hlinkClick r:id="rId4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5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4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4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4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4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4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4"/>
            </a:endParaRPr>
          </a:p>
          <a:p>
            <a:pPr marL="514350" indent="-514350">
              <a:buAutoNum type="arabicParenR"/>
            </a:pPr>
            <a:endParaRPr lang="cs-CZ" dirty="0" smtClean="0"/>
          </a:p>
          <a:p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3096344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/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chemeClr val="tx2"/>
                </a:solidFill>
              </a:rPr>
              <a:t/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DĚKUJI  ZA POZORNOST</a:t>
            </a:r>
            <a:r>
              <a:rPr lang="cs-CZ" b="1" dirty="0" smtClean="0">
                <a:solidFill>
                  <a:schemeClr val="tx2"/>
                </a:solidFill>
              </a:rPr>
              <a:t/>
            </a:r>
            <a:br>
              <a:rPr lang="cs-CZ" b="1" dirty="0" smtClean="0">
                <a:solidFill>
                  <a:schemeClr val="tx2"/>
                </a:solidFill>
              </a:rPr>
            </a:b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77072"/>
            <a:ext cx="8229600" cy="2049091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</TotalTime>
  <Words>393</Words>
  <Application>Microsoft Office PowerPoint</Application>
  <PresentationFormat>Předvádění na obrazovce (4:3)</PresentationFormat>
  <Paragraphs>101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Výtvarné umění starověkého Egypta   TEST  </vt:lpstr>
      <vt:lpstr> Otázky:</vt:lpstr>
      <vt:lpstr>  8) Jaký typ hrobky je na obrázku? </vt:lpstr>
      <vt:lpstr> 9) Jaké druhy pyramid jsou na obrázku?</vt:lpstr>
      <vt:lpstr> </vt:lpstr>
      <vt:lpstr> SPRÁVNÉ ODPOVĚDI: </vt:lpstr>
      <vt:lpstr>  </vt:lpstr>
      <vt:lpstr>  8) Jaký typ hrobky je na obrázku? </vt:lpstr>
      <vt:lpstr> 9) Jaké druhy pyramid jsou na obrázku?</vt:lpstr>
      <vt:lpstr>Použité zdroje  </vt:lpstr>
      <vt:lpstr>  DĚKUJI  ZA POZORNOST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Secese  architektura</dc:title>
  <dc:creator>rodiče</dc:creator>
  <cp:lastModifiedBy>rodiče</cp:lastModifiedBy>
  <cp:revision>144</cp:revision>
  <dcterms:created xsi:type="dcterms:W3CDTF">2013-04-02T20:21:13Z</dcterms:created>
  <dcterms:modified xsi:type="dcterms:W3CDTF">2014-01-18T14:23:21Z</dcterms:modified>
</cp:coreProperties>
</file>