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1" r:id="rId2"/>
    <p:sldId id="256" r:id="rId3"/>
    <p:sldId id="293" r:id="rId4"/>
    <p:sldId id="294" r:id="rId5"/>
    <p:sldId id="295" r:id="rId6"/>
    <p:sldId id="296" r:id="rId7"/>
    <p:sldId id="297" r:id="rId8"/>
    <p:sldId id="298" r:id="rId9"/>
    <p:sldId id="299" r:id="rId10"/>
    <p:sldId id="272" r:id="rId11"/>
    <p:sldId id="270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7" d="100"/>
          <a:sy n="87" d="100"/>
        </p:scale>
        <p:origin x="-654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112D3-E6CD-4449-AB72-45EB1FB66F37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62D67-9339-4BA7-AED9-B35699AACF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112D3-E6CD-4449-AB72-45EB1FB66F37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62D67-9339-4BA7-AED9-B35699AACF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112D3-E6CD-4449-AB72-45EB1FB66F37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62D67-9339-4BA7-AED9-B35699AACF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112D3-E6CD-4449-AB72-45EB1FB66F37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62D67-9339-4BA7-AED9-B35699AACF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112D3-E6CD-4449-AB72-45EB1FB66F37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62D67-9339-4BA7-AED9-B35699AACF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112D3-E6CD-4449-AB72-45EB1FB66F37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62D67-9339-4BA7-AED9-B35699AACF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112D3-E6CD-4449-AB72-45EB1FB66F37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62D67-9339-4BA7-AED9-B35699AACF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112D3-E6CD-4449-AB72-45EB1FB66F37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62D67-9339-4BA7-AED9-B35699AACF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112D3-E6CD-4449-AB72-45EB1FB66F37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62D67-9339-4BA7-AED9-B35699AACF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112D3-E6CD-4449-AB72-45EB1FB66F37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62D67-9339-4BA7-AED9-B35699AACF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112D3-E6CD-4449-AB72-45EB1FB66F37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62D67-9339-4BA7-AED9-B35699AACF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A112D3-E6CD-4449-AB72-45EB1FB66F37}" type="datetimeFigureOut">
              <a:rPr lang="cs-CZ" smtClean="0"/>
              <a:pPr/>
              <a:t>29.1.2014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362D67-9339-4BA7-AED9-B35699AACF8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Altamira,_bison.jpg" TargetMode="External"/><Relationship Id="rId3" Type="http://schemas.openxmlformats.org/officeDocument/2006/relationships/hyperlink" Target="http://commons.wikimedia.org/wiki/File:All_Gizah_Pyramids.jpg?uselang=cs" TargetMode="External"/><Relationship Id="rId7" Type="http://schemas.openxmlformats.org/officeDocument/2006/relationships/hyperlink" Target="http://cs.wikipedia.org/wiki/Soubor:Biface_Silex_Venerque_MHNT_PRE_.2009.0.194.1_Fond.jpg" TargetMode="External"/><Relationship Id="rId2" Type="http://schemas.openxmlformats.org/officeDocument/2006/relationships/hyperlink" Target="http://commons.wikimedia.org/wiki/File:Mastaba.jpg?uselang=c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Egypt.LuxorTemple.05.jpg" TargetMode="External"/><Relationship Id="rId5" Type="http://schemas.openxmlformats.org/officeDocument/2006/relationships/hyperlink" Target="http://commons.wikimedia.org/wiki/File:Karnak_temple_complex_2012.JPG" TargetMode="External"/><Relationship Id="rId4" Type="http://schemas.openxmlformats.org/officeDocument/2006/relationships/hyperlink" Target="http://commons.wikimedia.org/wiki/File:Temple_of_Hatshepsut_1.jpg?uselang=cs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27584" y="188640"/>
            <a:ext cx="7488832" cy="1481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b="1" dirty="0" smtClean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Výtvarné umění starověkého Egypta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cs-CZ" b="1" dirty="0" smtClean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ARCHITEKTURA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cs-CZ" sz="2800" b="1" dirty="0" smtClean="0">
              <a:solidFill>
                <a:schemeClr val="tx2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072495347"/>
              </p:ext>
            </p:extLst>
          </p:nvPr>
        </p:nvGraphicFramePr>
        <p:xfrm>
          <a:off x="899592" y="1052740"/>
          <a:ext cx="7344816" cy="4275658"/>
        </p:xfrm>
        <a:graphic>
          <a:graphicData uri="http://schemas.openxmlformats.org/drawingml/2006/table">
            <a:tbl>
              <a:tblPr firstRow="1">
                <a:effectLst/>
                <a:tableStyleId>{5940675A-B579-460E-94D1-54222C63F5DA}</a:tableStyleId>
              </a:tblPr>
              <a:tblGrid>
                <a:gridCol w="2197498"/>
                <a:gridCol w="5147318"/>
              </a:tblGrid>
              <a:tr h="322818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Číslo projektu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CZ.1.07/1.5.00/34.0479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2818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Číslo materiálu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i="1" dirty="0" smtClean="0">
                          <a:latin typeface="+mn-lt"/>
                          <a:ea typeface="Calibri"/>
                          <a:cs typeface="Times New Roman"/>
                        </a:rPr>
                        <a:t>VY_32_INOVACE_HANA_MERVARTOVA_VYTVARNE_UMENI_STAROVEKEHO_EGYPTA_ARCHITEKTURA_07 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9535" marR="895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2818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Název školy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Střední škola služeb, obchodu a gastronomie Hradec Králové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2818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Ročník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2.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2818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Vzdělávací oblast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i="1" dirty="0">
                          <a:latin typeface="Calibri"/>
                          <a:ea typeface="Calibri"/>
                          <a:cs typeface="Times New Roman"/>
                        </a:rPr>
                        <a:t>Výtvarná příprava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9535" marR="895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2818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Vzdělávací obor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i="1" dirty="0">
                          <a:latin typeface="Calibri"/>
                          <a:ea typeface="Calibri"/>
                          <a:cs typeface="Times New Roman"/>
                        </a:rPr>
                        <a:t>Fotograf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9535" marR="895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54102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Tematický okruh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i="1" kern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Dějiny výtvarných kultur. Pravěk a starověk.</a:t>
                      </a:r>
                      <a:endParaRPr lang="cs-CZ" sz="1100" i="1" kern="12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2818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Téma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i="1" kern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Výtvarné umění  starověkého Egypta - architektura</a:t>
                      </a:r>
                      <a:endParaRPr lang="cs-CZ" sz="1100" i="1" kern="12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2818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Jméno autora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100" i="1" kern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Mgr. Hana </a:t>
                      </a:r>
                      <a:r>
                        <a:rPr lang="cs-CZ" sz="1100" i="1" kern="1200" dirty="0" err="1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Mervartová</a:t>
                      </a:r>
                      <a:r>
                        <a:rPr lang="cs-CZ" sz="1100" i="1" kern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cs-CZ" sz="1100" i="1" kern="12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2818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Vytvořeno dne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1.9.2013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744992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Metodický popis (anotace)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Prezentace vytvořená v programu MS PowerPoint seznamující</a:t>
                      </a:r>
                      <a:r>
                        <a:rPr lang="cs-CZ" sz="1000" i="1" baseline="0" dirty="0" smtClean="0">
                          <a:solidFill>
                            <a:schemeClr val="tx1"/>
                          </a:solidFill>
                        </a:rPr>
                        <a:t> žáky s architekturou </a:t>
                      </a:r>
                      <a:r>
                        <a:rPr lang="cs-CZ" sz="1000" i="1" kern="12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starověkého</a:t>
                      </a:r>
                      <a:r>
                        <a:rPr lang="cs-CZ" sz="1000" i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 Egypta</a:t>
                      </a:r>
                      <a:r>
                        <a:rPr lang="cs-CZ" sz="1000" i="1" kern="12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cs-CZ" sz="1000" i="1" baseline="0" dirty="0" smtClean="0">
                          <a:solidFill>
                            <a:schemeClr val="tx1"/>
                          </a:solidFill>
                        </a:rPr>
                        <a:t> Vyučující může využít  konkrétní snímky k výkladu látky podle navazujícího pracovního listu „V</a:t>
                      </a:r>
                      <a:r>
                        <a:rPr lang="cs-CZ" sz="1000" i="1" kern="12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ýtvarné umění starověkého</a:t>
                      </a:r>
                      <a:r>
                        <a:rPr lang="cs-CZ" sz="1000" i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 Egypta</a:t>
                      </a:r>
                      <a:r>
                        <a:rPr lang="cs-CZ" sz="1000" i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“ </a:t>
                      </a:r>
                      <a:r>
                        <a:rPr lang="cs-CZ" sz="1000" i="1" baseline="0" dirty="0" smtClean="0">
                          <a:solidFill>
                            <a:schemeClr val="tx1"/>
                          </a:solidFill>
                        </a:rPr>
                        <a:t>nebo dle aktuální potřeby např. pro shrnutí výkladu nebo opakování učiva. </a:t>
                      </a:r>
                      <a:endParaRPr lang="cs-CZ" sz="1000" i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just"/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4" name="Picture 2" descr="http://www.kr-karlovarsky.cz/NR/rdonlyres/55A062E8-6A73-480F-A23D-6CE5B15DF1A2/0/logo_c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6265" y="5733256"/>
            <a:ext cx="3914944" cy="86401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36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Výtvarné umění starověkého Egypta </a:t>
            </a:r>
            <a:br>
              <a:rPr lang="cs-CZ" sz="36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36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6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48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ARCHITEKTURA</a:t>
            </a:r>
            <a:r>
              <a:rPr lang="cs-CZ" sz="4800" b="1" u="sng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4800" b="1" u="sng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6600" b="1" u="sng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6600" b="1" u="sng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endParaRPr lang="cs-CZ" sz="6600" b="1" u="sng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1520" y="5085184"/>
            <a:ext cx="8712968" cy="1008112"/>
          </a:xfrm>
        </p:spPr>
        <p:txBody>
          <a:bodyPr/>
          <a:lstStyle/>
          <a:p>
            <a:r>
              <a:rPr lang="cs-CZ" dirty="0" smtClean="0"/>
              <a:t>  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556792"/>
          </a:xfrm>
          <a:blipFill>
            <a:blip r:embed="rId2" cstate="print"/>
            <a:tile tx="0" ty="0" sx="100000" sy="100000" flip="none" algn="tl"/>
          </a:blipFill>
        </p:spPr>
        <p:txBody>
          <a:bodyPr/>
          <a:lstStyle/>
          <a:p>
            <a:r>
              <a:rPr lang="cs-CZ" b="1" u="sng" dirty="0" smtClean="0">
                <a:solidFill>
                  <a:srgbClr val="002060"/>
                </a:solidFill>
              </a:rPr>
              <a:t>Periodizace a hlavní druhy staveb</a:t>
            </a:r>
            <a:endParaRPr lang="cs-CZ" b="1" u="sng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1556792"/>
            <a:ext cx="9144000" cy="5301208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 marL="514350" indent="-514350">
              <a:buAutoNum type="arabicParenR"/>
            </a:pPr>
            <a:r>
              <a:rPr lang="cs-CZ" b="1" u="sng" dirty="0" smtClean="0">
                <a:solidFill>
                  <a:srgbClr val="002060"/>
                </a:solidFill>
              </a:rPr>
              <a:t>Stará říše </a:t>
            </a:r>
            <a:r>
              <a:rPr lang="cs-CZ" dirty="0" smtClean="0">
                <a:solidFill>
                  <a:srgbClr val="002060"/>
                </a:solidFill>
              </a:rPr>
              <a:t>3000-2200 př.n.l. </a:t>
            </a:r>
          </a:p>
          <a:p>
            <a:pPr marL="514350" indent="-514350">
              <a:buNone/>
            </a:pPr>
            <a:r>
              <a:rPr lang="cs-CZ" b="1" dirty="0" smtClean="0">
                <a:solidFill>
                  <a:srgbClr val="002060"/>
                </a:solidFill>
              </a:rPr>
              <a:t>			   – mastaby, první pyramidy</a:t>
            </a:r>
          </a:p>
          <a:p>
            <a:pPr marL="514350" indent="-514350">
              <a:buNone/>
            </a:pPr>
            <a:endParaRPr lang="cs-CZ" b="1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rgbClr val="002060"/>
                </a:solidFill>
              </a:rPr>
              <a:t> </a:t>
            </a:r>
            <a:r>
              <a:rPr lang="cs-CZ" b="1" dirty="0" smtClean="0">
                <a:solidFill>
                  <a:srgbClr val="002060"/>
                </a:solidFill>
              </a:rPr>
              <a:t>2) </a:t>
            </a:r>
            <a:r>
              <a:rPr lang="cs-CZ" b="1" u="sng" dirty="0" smtClean="0">
                <a:solidFill>
                  <a:srgbClr val="002060"/>
                </a:solidFill>
              </a:rPr>
              <a:t>Střední říše </a:t>
            </a:r>
            <a:r>
              <a:rPr lang="cs-CZ" dirty="0" smtClean="0">
                <a:solidFill>
                  <a:srgbClr val="002060"/>
                </a:solidFill>
              </a:rPr>
              <a:t>2050-1750 př.n.l. </a:t>
            </a:r>
          </a:p>
          <a:p>
            <a:pPr>
              <a:buNone/>
            </a:pPr>
            <a:r>
              <a:rPr lang="cs-CZ" dirty="0" smtClean="0">
                <a:solidFill>
                  <a:srgbClr val="002060"/>
                </a:solidFill>
              </a:rPr>
              <a:t>			    – </a:t>
            </a:r>
            <a:r>
              <a:rPr lang="cs-CZ" b="1" dirty="0" smtClean="0">
                <a:solidFill>
                  <a:srgbClr val="002060"/>
                </a:solidFill>
              </a:rPr>
              <a:t>pyramidy, začínají skalní hrobky</a:t>
            </a:r>
          </a:p>
          <a:p>
            <a:pPr>
              <a:buNone/>
            </a:pPr>
            <a:endParaRPr lang="cs-CZ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cs-CZ" b="1" dirty="0" smtClean="0">
                <a:solidFill>
                  <a:srgbClr val="002060"/>
                </a:solidFill>
              </a:rPr>
              <a:t>3) </a:t>
            </a:r>
            <a:r>
              <a:rPr lang="cs-CZ" b="1" u="sng" dirty="0" smtClean="0">
                <a:solidFill>
                  <a:srgbClr val="002060"/>
                </a:solidFill>
              </a:rPr>
              <a:t>Nová říše </a:t>
            </a:r>
            <a:r>
              <a:rPr lang="cs-CZ" dirty="0" smtClean="0">
                <a:solidFill>
                  <a:srgbClr val="002060"/>
                </a:solidFill>
              </a:rPr>
              <a:t>1550-390 př.n.l. </a:t>
            </a:r>
          </a:p>
          <a:p>
            <a:pPr>
              <a:buNone/>
            </a:pPr>
            <a:r>
              <a:rPr lang="cs-CZ" dirty="0" smtClean="0">
                <a:solidFill>
                  <a:srgbClr val="002060"/>
                </a:solidFill>
              </a:rPr>
              <a:t>			     – </a:t>
            </a:r>
            <a:r>
              <a:rPr lang="cs-CZ" b="1" dirty="0" smtClean="0">
                <a:solidFill>
                  <a:srgbClr val="002060"/>
                </a:solidFill>
              </a:rPr>
              <a:t>skalní hrobky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244408" y="1600200"/>
            <a:ext cx="442392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556792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pPr algn="l"/>
            <a:r>
              <a:rPr lang="cs-CZ" b="1" u="sng" dirty="0" smtClean="0"/>
              <a:t/>
            </a:r>
            <a:br>
              <a:rPr lang="cs-CZ" b="1" u="sng" dirty="0" smtClean="0"/>
            </a:br>
            <a:r>
              <a:rPr lang="cs-CZ" b="1" u="sng" dirty="0" smtClean="0"/>
              <a:t>	</a:t>
            </a:r>
            <a:r>
              <a:rPr lang="cs-CZ" b="1" u="sng" dirty="0" smtClean="0">
                <a:solidFill>
                  <a:srgbClr val="002060"/>
                </a:solidFill>
              </a:rPr>
              <a:t>A/ monumentální stavby </a:t>
            </a:r>
            <a:br>
              <a:rPr lang="cs-CZ" b="1" u="sng" dirty="0" smtClean="0">
                <a:solidFill>
                  <a:srgbClr val="002060"/>
                </a:solidFill>
              </a:rPr>
            </a:br>
            <a:endParaRPr lang="cs-CZ" b="1" u="sng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1556792"/>
            <a:ext cx="9144000" cy="5301208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/>
              <a:t>	</a:t>
            </a:r>
            <a:r>
              <a:rPr lang="cs-CZ" b="1" dirty="0" smtClean="0">
                <a:solidFill>
                  <a:srgbClr val="002060"/>
                </a:solidFill>
              </a:rPr>
              <a:t>=  </a:t>
            </a:r>
            <a:r>
              <a:rPr lang="cs-CZ" b="1" u="sng" dirty="0" smtClean="0">
                <a:solidFill>
                  <a:srgbClr val="002060"/>
                </a:solidFill>
              </a:rPr>
              <a:t>hrobky  a  monumentální chrámy</a:t>
            </a:r>
            <a:r>
              <a:rPr lang="cs-CZ" dirty="0" smtClean="0">
                <a:solidFill>
                  <a:srgbClr val="002060"/>
                </a:solidFill>
              </a:rPr>
              <a:t> </a:t>
            </a:r>
            <a:r>
              <a:rPr lang="cs-CZ" b="1" dirty="0" smtClean="0">
                <a:solidFill>
                  <a:srgbClr val="002060"/>
                </a:solidFill>
              </a:rPr>
              <a:t>zasvěcené bohům, uspořádané podle ustáleného systému</a:t>
            </a:r>
            <a:endParaRPr lang="cs-CZ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cs-CZ" b="1" dirty="0" smtClean="0">
                <a:solidFill>
                  <a:srgbClr val="002060"/>
                </a:solidFill>
              </a:rPr>
              <a:t>	</a:t>
            </a:r>
          </a:p>
          <a:p>
            <a:pPr>
              <a:buNone/>
            </a:pPr>
            <a:r>
              <a:rPr lang="cs-CZ" dirty="0" smtClean="0">
                <a:solidFill>
                  <a:srgbClr val="002060"/>
                </a:solidFill>
              </a:rPr>
              <a:t>	</a:t>
            </a:r>
            <a:r>
              <a:rPr lang="cs-CZ" b="1" i="1" u="sng" dirty="0" smtClean="0">
                <a:solidFill>
                  <a:srgbClr val="002060"/>
                </a:solidFill>
              </a:rPr>
              <a:t>funkce:</a:t>
            </a:r>
            <a:r>
              <a:rPr lang="cs-CZ" u="sng" dirty="0" smtClean="0">
                <a:solidFill>
                  <a:srgbClr val="002060"/>
                </a:solidFill>
              </a:rPr>
              <a:t> </a:t>
            </a:r>
          </a:p>
          <a:p>
            <a:pPr>
              <a:buNone/>
            </a:pPr>
            <a:r>
              <a:rPr lang="cs-CZ" dirty="0" smtClean="0">
                <a:solidFill>
                  <a:srgbClr val="002060"/>
                </a:solidFill>
              </a:rPr>
              <a:t>	služba náboženství , kultu mrtvých , ale hlavně oslava života jejich vládce</a:t>
            </a:r>
            <a:r>
              <a:rPr lang="cs-CZ" b="1" dirty="0" smtClean="0">
                <a:solidFill>
                  <a:srgbClr val="002060"/>
                </a:solidFill>
              </a:rPr>
              <a:t> faraona </a:t>
            </a:r>
            <a:r>
              <a:rPr lang="cs-CZ" dirty="0" smtClean="0">
                <a:solidFill>
                  <a:srgbClr val="002060"/>
                </a:solidFill>
              </a:rPr>
              <a:t>a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dirty="0" smtClean="0">
                <a:solidFill>
                  <a:srgbClr val="002060"/>
                </a:solidFill>
              </a:rPr>
              <a:t> příprava na jeho věčný posmrtný život</a:t>
            </a:r>
          </a:p>
          <a:p>
            <a:pPr>
              <a:buNone/>
            </a:pPr>
            <a:r>
              <a:rPr lang="cs-CZ" dirty="0" smtClean="0">
                <a:solidFill>
                  <a:srgbClr val="002060"/>
                </a:solidFill>
              </a:rPr>
              <a:t>	FARAON byl ztělesněním boha na Zemi</a:t>
            </a:r>
          </a:p>
          <a:p>
            <a:pPr>
              <a:buNone/>
            </a:pPr>
            <a:endParaRPr lang="cs-CZ" dirty="0" smtClean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244408" y="1600200"/>
            <a:ext cx="442392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556792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pPr algn="l"/>
            <a:r>
              <a:rPr lang="cs-CZ" b="1" u="sng" dirty="0" smtClean="0"/>
              <a:t/>
            </a:r>
            <a:br>
              <a:rPr lang="cs-CZ" b="1" u="sng" dirty="0" smtClean="0"/>
            </a:br>
            <a:r>
              <a:rPr lang="cs-CZ" dirty="0" smtClean="0"/>
              <a:t>	</a:t>
            </a:r>
            <a:r>
              <a:rPr lang="cs-CZ" b="1" u="sng" dirty="0" smtClean="0">
                <a:solidFill>
                  <a:srgbClr val="002060"/>
                </a:solidFill>
              </a:rPr>
              <a:t>Typy hrobek</a:t>
            </a:r>
            <a:br>
              <a:rPr lang="cs-CZ" b="1" u="sng" dirty="0" smtClean="0">
                <a:solidFill>
                  <a:srgbClr val="002060"/>
                </a:solidFill>
              </a:rPr>
            </a:br>
            <a:endParaRPr lang="cs-CZ" b="1" u="sng" dirty="0" smtClean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1556792"/>
            <a:ext cx="3707904" cy="5301208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/>
              <a:t>	</a:t>
            </a:r>
            <a:r>
              <a:rPr lang="cs-CZ" b="1" i="1" u="sng" dirty="0" smtClean="0">
                <a:solidFill>
                  <a:srgbClr val="002060"/>
                </a:solidFill>
              </a:rPr>
              <a:t>a) mastaba </a:t>
            </a:r>
          </a:p>
          <a:p>
            <a:pPr>
              <a:buNone/>
            </a:pPr>
            <a:r>
              <a:rPr lang="cs-CZ" dirty="0" smtClean="0">
                <a:solidFill>
                  <a:srgbClr val="002060"/>
                </a:solidFill>
              </a:rPr>
              <a:t>	=</a:t>
            </a:r>
            <a:r>
              <a:rPr lang="cs-CZ" b="1" i="1" dirty="0" smtClean="0">
                <a:solidFill>
                  <a:srgbClr val="002060"/>
                </a:solidFill>
              </a:rPr>
              <a:t> </a:t>
            </a:r>
            <a:r>
              <a:rPr lang="cs-CZ" i="1" dirty="0" smtClean="0">
                <a:solidFill>
                  <a:srgbClr val="002060"/>
                </a:solidFill>
              </a:rPr>
              <a:t>nejstarší typ kamenné hrobky zdobený sochami, reliéfy a malbami</a:t>
            </a:r>
          </a:p>
          <a:p>
            <a:pPr>
              <a:buNone/>
            </a:pPr>
            <a:r>
              <a:rPr lang="cs-CZ" i="1" dirty="0" smtClean="0">
                <a:solidFill>
                  <a:srgbClr val="002060"/>
                </a:solidFill>
              </a:rPr>
              <a:t>	 - skládá se z nadzemní kultovní místnosti a podzemní pohřební komory</a:t>
            </a:r>
          </a:p>
          <a:p>
            <a:pPr>
              <a:buNone/>
            </a:pPr>
            <a:r>
              <a:rPr lang="cs-CZ" i="1" dirty="0" smtClean="0">
                <a:solidFill>
                  <a:srgbClr val="002060"/>
                </a:solidFill>
              </a:rPr>
              <a:t>			          </a:t>
            </a:r>
            <a:r>
              <a:rPr lang="cs-CZ" sz="2000" i="1" dirty="0" smtClean="0">
                <a:solidFill>
                  <a:srgbClr val="002060"/>
                </a:solidFill>
              </a:rPr>
              <a:t>(obr.1)</a:t>
            </a:r>
          </a:p>
          <a:p>
            <a:pPr>
              <a:buNone/>
            </a:pPr>
            <a:r>
              <a:rPr lang="cs-CZ" dirty="0" smtClean="0">
                <a:solidFill>
                  <a:srgbClr val="002060"/>
                </a:solidFill>
              </a:rPr>
              <a:t>	</a:t>
            </a:r>
            <a:endParaRPr lang="cs-CZ" dirty="0" smtClean="0"/>
          </a:p>
        </p:txBody>
      </p:sp>
      <p:pic>
        <p:nvPicPr>
          <p:cNvPr id="6" name="Zástupný symbol pro obsah 5" descr="Mastaba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995936" y="2132856"/>
            <a:ext cx="4968552" cy="3060796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24744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pPr algn="l"/>
            <a:r>
              <a:rPr lang="cs-CZ" b="1" u="sng" dirty="0" smtClean="0"/>
              <a:t/>
            </a:r>
            <a:br>
              <a:rPr lang="cs-CZ" b="1" u="sng" dirty="0" smtClean="0"/>
            </a:br>
            <a:r>
              <a:rPr lang="cs-CZ" dirty="0" smtClean="0"/>
              <a:t>	</a:t>
            </a:r>
            <a:r>
              <a:rPr lang="cs-CZ" b="1" u="sng" dirty="0" smtClean="0">
                <a:solidFill>
                  <a:srgbClr val="002060"/>
                </a:solidFill>
              </a:rPr>
              <a:t>Typy hrobek</a:t>
            </a:r>
            <a:br>
              <a:rPr lang="cs-CZ" b="1" u="sng" dirty="0" smtClean="0">
                <a:solidFill>
                  <a:srgbClr val="002060"/>
                </a:solidFill>
              </a:rPr>
            </a:br>
            <a:endParaRPr lang="cs-CZ" b="1" u="sng" dirty="0" smtClean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1124744"/>
            <a:ext cx="4067944" cy="5733256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cs-CZ" b="1" dirty="0" smtClean="0"/>
              <a:t>	</a:t>
            </a:r>
            <a:r>
              <a:rPr lang="cs-CZ" b="1" i="1" u="sng" dirty="0" smtClean="0">
                <a:solidFill>
                  <a:srgbClr val="002060"/>
                </a:solidFill>
              </a:rPr>
              <a:t>b) pyramidy</a:t>
            </a:r>
            <a:r>
              <a:rPr lang="cs-CZ" dirty="0" smtClean="0"/>
              <a:t>  </a:t>
            </a:r>
          </a:p>
          <a:p>
            <a:pPr>
              <a:buNone/>
            </a:pPr>
            <a:r>
              <a:rPr lang="cs-CZ" i="1" dirty="0" smtClean="0">
                <a:solidFill>
                  <a:srgbClr val="002060"/>
                </a:solidFill>
              </a:rPr>
              <a:t>=</a:t>
            </a:r>
            <a:r>
              <a:rPr lang="cs-CZ" dirty="0" smtClean="0"/>
              <a:t> </a:t>
            </a:r>
            <a:r>
              <a:rPr lang="cs-CZ" i="1" dirty="0" smtClean="0">
                <a:solidFill>
                  <a:srgbClr val="002060"/>
                </a:solidFill>
              </a:rPr>
              <a:t>nejmonumentálnější stavby starověkého Egypta </a:t>
            </a:r>
          </a:p>
          <a:p>
            <a:pPr>
              <a:buFontTx/>
              <a:buChar char="-"/>
            </a:pPr>
            <a:r>
              <a:rPr lang="cs-CZ" i="1" dirty="0" smtClean="0">
                <a:solidFill>
                  <a:srgbClr val="002060"/>
                </a:solidFill>
              </a:rPr>
              <a:t>sloužily jako hrobky faraonů</a:t>
            </a:r>
          </a:p>
          <a:p>
            <a:pPr>
              <a:buNone/>
            </a:pPr>
            <a:r>
              <a:rPr lang="cs-CZ" b="1" i="1" dirty="0" smtClean="0">
                <a:solidFill>
                  <a:srgbClr val="002060"/>
                </a:solidFill>
              </a:rPr>
              <a:t>  </a:t>
            </a:r>
            <a:r>
              <a:rPr lang="cs-CZ" b="1" i="1" u="sng" dirty="0" smtClean="0">
                <a:solidFill>
                  <a:srgbClr val="002060"/>
                </a:solidFill>
              </a:rPr>
              <a:t>3 druhy pyramid:</a:t>
            </a:r>
          </a:p>
          <a:p>
            <a:pPr marL="514350" indent="-514350">
              <a:buAutoNum type="alphaLcParenR"/>
            </a:pPr>
            <a:r>
              <a:rPr lang="cs-CZ" i="1" dirty="0" smtClean="0">
                <a:solidFill>
                  <a:srgbClr val="002060"/>
                </a:solidFill>
              </a:rPr>
              <a:t>stupňová pyramida</a:t>
            </a:r>
          </a:p>
          <a:p>
            <a:pPr marL="514350" indent="-514350">
              <a:buAutoNum type="alphaLcParenR"/>
            </a:pPr>
            <a:r>
              <a:rPr lang="cs-CZ" i="1" dirty="0" smtClean="0">
                <a:solidFill>
                  <a:srgbClr val="002060"/>
                </a:solidFill>
              </a:rPr>
              <a:t>lomená pyramida </a:t>
            </a:r>
          </a:p>
          <a:p>
            <a:pPr marL="514350" indent="-514350">
              <a:buAutoNum type="alphaLcParenR"/>
            </a:pPr>
            <a:r>
              <a:rPr lang="cs-CZ" i="1" dirty="0" smtClean="0">
                <a:solidFill>
                  <a:srgbClr val="002060"/>
                </a:solidFill>
              </a:rPr>
              <a:t>jehlanovitá / pravidelná </a:t>
            </a:r>
            <a:endParaRPr lang="cs-CZ" i="1" u="sng" dirty="0" smtClean="0">
              <a:solidFill>
                <a:srgbClr val="002060"/>
              </a:solidFill>
            </a:endParaRPr>
          </a:p>
          <a:p>
            <a:pPr>
              <a:buFontTx/>
              <a:buChar char="-"/>
            </a:pPr>
            <a:endParaRPr lang="cs-CZ" i="1" dirty="0" smtClean="0">
              <a:solidFill>
                <a:srgbClr val="002060"/>
              </a:solidFill>
            </a:endParaRPr>
          </a:p>
          <a:p>
            <a:r>
              <a:rPr lang="cs-CZ" dirty="0" smtClean="0">
                <a:solidFill>
                  <a:srgbClr val="002060"/>
                </a:solidFill>
              </a:rPr>
              <a:t>	</a:t>
            </a:r>
            <a:r>
              <a:rPr lang="cs-CZ" i="1" dirty="0" smtClean="0">
                <a:solidFill>
                  <a:srgbClr val="002060"/>
                </a:solidFill>
              </a:rPr>
              <a:t>                    (obr.2)</a:t>
            </a:r>
            <a:endParaRPr lang="cs-CZ" dirty="0" smtClean="0"/>
          </a:p>
        </p:txBody>
      </p:sp>
      <p:pic>
        <p:nvPicPr>
          <p:cNvPr id="6" name="Zástupný symbol pro obsah 5" descr="All_Gizah_Pyramids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173789" y="2204864"/>
            <a:ext cx="4790699" cy="3185815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24744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pPr algn="l"/>
            <a:r>
              <a:rPr lang="cs-CZ" b="1" u="sng" dirty="0" smtClean="0"/>
              <a:t/>
            </a:r>
            <a:br>
              <a:rPr lang="cs-CZ" b="1" u="sng" dirty="0" smtClean="0"/>
            </a:br>
            <a:r>
              <a:rPr lang="cs-CZ" dirty="0" smtClean="0"/>
              <a:t>	</a:t>
            </a:r>
            <a:r>
              <a:rPr lang="cs-CZ" b="1" u="sng" dirty="0" smtClean="0">
                <a:solidFill>
                  <a:srgbClr val="002060"/>
                </a:solidFill>
              </a:rPr>
              <a:t>Typy hrobek</a:t>
            </a:r>
            <a:br>
              <a:rPr lang="cs-CZ" b="1" u="sng" dirty="0" smtClean="0">
                <a:solidFill>
                  <a:srgbClr val="002060"/>
                </a:solidFill>
              </a:rPr>
            </a:br>
            <a:endParaRPr lang="cs-CZ" b="1" u="sng" dirty="0" smtClean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1124744"/>
            <a:ext cx="4067944" cy="5733256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/>
              <a:t>	</a:t>
            </a:r>
            <a:r>
              <a:rPr lang="cs-CZ" b="1" i="1" u="sng" dirty="0" smtClean="0">
                <a:solidFill>
                  <a:srgbClr val="002060"/>
                </a:solidFill>
              </a:rPr>
              <a:t>c) skalní hrobky </a:t>
            </a:r>
          </a:p>
          <a:p>
            <a:pPr>
              <a:buNone/>
            </a:pPr>
            <a:r>
              <a:rPr lang="cs-CZ" i="1" dirty="0" smtClean="0">
                <a:solidFill>
                  <a:srgbClr val="002060"/>
                </a:solidFill>
              </a:rPr>
              <a:t>- tvořila je řada sálů a komor spojených chodbami a zdobených barevnými nástěnnými malbami a reliéfy</a:t>
            </a:r>
            <a:endParaRPr lang="cs-CZ" b="1" i="1" u="sng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cs-CZ" i="1" dirty="0" smtClean="0">
                <a:solidFill>
                  <a:srgbClr val="002060"/>
                </a:solidFill>
              </a:rPr>
              <a:t>– </a:t>
            </a:r>
            <a:r>
              <a:rPr lang="cs-CZ" i="1" dirty="0" err="1" smtClean="0">
                <a:solidFill>
                  <a:srgbClr val="002060"/>
                </a:solidFill>
              </a:rPr>
              <a:t>vzn</a:t>
            </a:r>
            <a:r>
              <a:rPr lang="cs-CZ" i="1" dirty="0" smtClean="0">
                <a:solidFill>
                  <a:srgbClr val="002060"/>
                </a:solidFill>
              </a:rPr>
              <a:t>. na levém břehu Nilu, v Horním Egyptě naproti hlav. městu  </a:t>
            </a:r>
            <a:r>
              <a:rPr lang="cs-CZ" i="1" dirty="0" err="1" smtClean="0">
                <a:solidFill>
                  <a:srgbClr val="002060"/>
                </a:solidFill>
              </a:rPr>
              <a:t>Vésetu</a:t>
            </a:r>
            <a:r>
              <a:rPr lang="cs-CZ" i="1" dirty="0" smtClean="0">
                <a:solidFill>
                  <a:srgbClr val="002060"/>
                </a:solidFill>
              </a:rPr>
              <a:t> (Thébám) v Údolí králů a Údolí  Královen</a:t>
            </a:r>
          </a:p>
          <a:p>
            <a:pPr marL="514350" indent="-514350">
              <a:buNone/>
            </a:pPr>
            <a:r>
              <a:rPr lang="cs-CZ" i="1" dirty="0" smtClean="0">
                <a:solidFill>
                  <a:srgbClr val="002060"/>
                </a:solidFill>
              </a:rPr>
              <a:t>                                   (obr.3)</a:t>
            </a:r>
          </a:p>
          <a:p>
            <a:pPr>
              <a:buNone/>
            </a:pPr>
            <a:endParaRPr lang="cs-CZ" dirty="0" smtClean="0"/>
          </a:p>
        </p:txBody>
      </p:sp>
      <p:pic>
        <p:nvPicPr>
          <p:cNvPr id="6" name="Zástupný symbol pro obsah 5" descr="800px-Temple_of_Hatshepsut_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283968" y="1700808"/>
            <a:ext cx="4714012" cy="3140710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24744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pPr algn="l"/>
            <a:r>
              <a:rPr lang="cs-CZ" b="1" u="sng" dirty="0" smtClean="0"/>
              <a:t/>
            </a:r>
            <a:br>
              <a:rPr lang="cs-CZ" b="1" u="sng" dirty="0" smtClean="0"/>
            </a:br>
            <a:r>
              <a:rPr lang="cs-CZ" dirty="0" smtClean="0"/>
              <a:t>   </a:t>
            </a:r>
            <a:r>
              <a:rPr lang="cs-CZ" b="1" u="sng" dirty="0" smtClean="0">
                <a:solidFill>
                  <a:srgbClr val="002060"/>
                </a:solidFill>
              </a:rPr>
              <a:t>Chrámy</a:t>
            </a:r>
            <a:r>
              <a:rPr lang="cs-CZ" dirty="0" smtClean="0"/>
              <a:t> </a:t>
            </a:r>
            <a:endParaRPr lang="cs-CZ" b="1" u="sng" dirty="0" smtClean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1124744"/>
            <a:ext cx="4211960" cy="5733256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>
              <a:buNone/>
            </a:pPr>
            <a:r>
              <a:rPr lang="cs-CZ" i="1" dirty="0" smtClean="0">
                <a:solidFill>
                  <a:srgbClr val="002060"/>
                </a:solidFill>
              </a:rPr>
              <a:t>- před </a:t>
            </a:r>
            <a:r>
              <a:rPr lang="cs-CZ" i="1" dirty="0" smtClean="0">
                <a:solidFill>
                  <a:srgbClr val="002060"/>
                </a:solidFill>
              </a:rPr>
              <a:t>vstupem </a:t>
            </a:r>
            <a:r>
              <a:rPr lang="cs-CZ" i="1" dirty="0" smtClean="0">
                <a:solidFill>
                  <a:srgbClr val="002060"/>
                </a:solidFill>
              </a:rPr>
              <a:t>alej sfing, obelisky a kolosy (obrovské sochy faraona)</a:t>
            </a:r>
          </a:p>
          <a:p>
            <a:r>
              <a:rPr lang="cs-CZ" i="1" dirty="0" smtClean="0">
                <a:solidFill>
                  <a:srgbClr val="002060"/>
                </a:solidFill>
              </a:rPr>
              <a:t>- bohatě zdobené reliéfy a  </a:t>
            </a:r>
            <a:r>
              <a:rPr lang="cs-CZ" i="1" dirty="0" err="1" smtClean="0">
                <a:solidFill>
                  <a:srgbClr val="002060"/>
                </a:solidFill>
              </a:rPr>
              <a:t>nástěnnýmy</a:t>
            </a:r>
            <a:r>
              <a:rPr lang="cs-CZ" i="1" dirty="0" smtClean="0">
                <a:solidFill>
                  <a:srgbClr val="002060"/>
                </a:solidFill>
              </a:rPr>
              <a:t> malbami </a:t>
            </a:r>
          </a:p>
          <a:p>
            <a:pPr>
              <a:buNone/>
            </a:pPr>
            <a:r>
              <a:rPr lang="cs-CZ" b="1" i="1" u="sng" dirty="0" smtClean="0">
                <a:solidFill>
                  <a:srgbClr val="002060"/>
                </a:solidFill>
              </a:rPr>
              <a:t>Nejznámější:</a:t>
            </a:r>
            <a:r>
              <a:rPr lang="cs-CZ" b="1" dirty="0" smtClean="0"/>
              <a:t>	</a:t>
            </a:r>
            <a:endParaRPr lang="cs-CZ" b="1" i="1" u="sng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cs-CZ" i="1" dirty="0" smtClean="0">
                <a:solidFill>
                  <a:srgbClr val="002060"/>
                </a:solidFill>
              </a:rPr>
              <a:t> Abú </a:t>
            </a:r>
            <a:r>
              <a:rPr lang="cs-CZ" i="1" dirty="0" err="1" smtClean="0">
                <a:solidFill>
                  <a:srgbClr val="002060"/>
                </a:solidFill>
              </a:rPr>
              <a:t>Simbel</a:t>
            </a:r>
            <a:r>
              <a:rPr lang="cs-CZ" i="1" dirty="0" smtClean="0">
                <a:solidFill>
                  <a:srgbClr val="002060"/>
                </a:solidFill>
              </a:rPr>
              <a:t>, </a:t>
            </a:r>
            <a:r>
              <a:rPr lang="cs-CZ" i="1" dirty="0" err="1" smtClean="0">
                <a:solidFill>
                  <a:srgbClr val="002060"/>
                </a:solidFill>
              </a:rPr>
              <a:t>Karnak</a:t>
            </a:r>
            <a:r>
              <a:rPr lang="cs-CZ" i="1" dirty="0" smtClean="0">
                <a:solidFill>
                  <a:srgbClr val="002060"/>
                </a:solidFill>
              </a:rPr>
              <a:t>, Memfis, Luxor</a:t>
            </a:r>
          </a:p>
          <a:p>
            <a:pPr>
              <a:buNone/>
            </a:pPr>
            <a:endParaRPr lang="cs-CZ" i="1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cs-CZ" i="1" dirty="0" smtClean="0">
                <a:solidFill>
                  <a:srgbClr val="002060"/>
                </a:solidFill>
              </a:rPr>
              <a:t>                                (obr.4)</a:t>
            </a:r>
          </a:p>
          <a:p>
            <a:pPr marL="514350" indent="-514350">
              <a:buNone/>
            </a:pPr>
            <a:endParaRPr lang="cs-CZ" i="1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cs-CZ" dirty="0" smtClean="0"/>
          </a:p>
        </p:txBody>
      </p:sp>
      <p:pic>
        <p:nvPicPr>
          <p:cNvPr id="6" name="Zástupný symbol pro obsah 5" descr="Karnak_temple_complex_201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355976" y="1988840"/>
            <a:ext cx="4616412" cy="3075684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24744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pPr algn="l"/>
            <a:r>
              <a:rPr lang="cs-CZ" b="1" u="sng" dirty="0" smtClean="0"/>
              <a:t/>
            </a:r>
            <a:br>
              <a:rPr lang="cs-CZ" b="1" u="sng" dirty="0" smtClean="0"/>
            </a:br>
            <a:r>
              <a:rPr lang="cs-CZ" dirty="0" smtClean="0"/>
              <a:t>   </a:t>
            </a:r>
            <a:r>
              <a:rPr lang="cs-CZ" b="1" u="sng" dirty="0" smtClean="0">
                <a:solidFill>
                  <a:srgbClr val="002060"/>
                </a:solidFill>
              </a:rPr>
              <a:t>B/ světské stavby</a:t>
            </a:r>
            <a:br>
              <a:rPr lang="cs-CZ" b="1" u="sng" dirty="0" smtClean="0">
                <a:solidFill>
                  <a:srgbClr val="002060"/>
                </a:solidFill>
              </a:rPr>
            </a:br>
            <a:r>
              <a:rPr lang="cs-CZ" dirty="0" smtClean="0"/>
              <a:t> </a:t>
            </a:r>
            <a:endParaRPr lang="cs-CZ" b="1" u="sng" dirty="0" smtClean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1124744"/>
            <a:ext cx="4211960" cy="5733256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>
                <a:solidFill>
                  <a:srgbClr val="002060"/>
                </a:solidFill>
              </a:rPr>
              <a:t> </a:t>
            </a:r>
            <a:r>
              <a:rPr lang="cs-CZ" b="1" i="1" u="sng" dirty="0" smtClean="0">
                <a:solidFill>
                  <a:srgbClr val="002060"/>
                </a:solidFill>
              </a:rPr>
              <a:t>= městské paláce, domy a venkovské vily</a:t>
            </a:r>
          </a:p>
          <a:p>
            <a:pPr>
              <a:buFontTx/>
              <a:buChar char="-"/>
            </a:pPr>
            <a:r>
              <a:rPr lang="cs-CZ" i="1" dirty="0" smtClean="0">
                <a:solidFill>
                  <a:srgbClr val="002060"/>
                </a:solidFill>
              </a:rPr>
              <a:t>stavěné ze sušených nebo vypalovaných cihel</a:t>
            </a:r>
          </a:p>
          <a:p>
            <a:pPr marL="514350" indent="-514350">
              <a:buFontTx/>
              <a:buChar char="-"/>
            </a:pPr>
            <a:endParaRPr lang="cs-CZ" i="1" dirty="0" smtClean="0">
              <a:solidFill>
                <a:srgbClr val="002060"/>
              </a:solidFill>
            </a:endParaRPr>
          </a:p>
          <a:p>
            <a:pPr marL="514350" indent="-514350">
              <a:buFontTx/>
              <a:buChar char="-"/>
            </a:pPr>
            <a:endParaRPr lang="cs-CZ" i="1" dirty="0" smtClean="0">
              <a:solidFill>
                <a:srgbClr val="002060"/>
              </a:solidFill>
            </a:endParaRPr>
          </a:p>
          <a:p>
            <a:pPr marL="514350" indent="-514350">
              <a:buNone/>
            </a:pPr>
            <a:endParaRPr lang="cs-CZ" i="1" dirty="0" smtClean="0">
              <a:solidFill>
                <a:srgbClr val="002060"/>
              </a:solidFill>
            </a:endParaRPr>
          </a:p>
          <a:p>
            <a:pPr marL="514350" indent="-514350">
              <a:buNone/>
            </a:pPr>
            <a:endParaRPr lang="cs-CZ" i="1" dirty="0" smtClean="0">
              <a:solidFill>
                <a:srgbClr val="002060"/>
              </a:solidFill>
            </a:endParaRPr>
          </a:p>
          <a:p>
            <a:pPr marL="514350" indent="-514350">
              <a:buNone/>
            </a:pPr>
            <a:r>
              <a:rPr lang="cs-CZ" i="1" dirty="0" smtClean="0">
                <a:solidFill>
                  <a:srgbClr val="002060"/>
                </a:solidFill>
              </a:rPr>
              <a:t>                                  (obr.5)</a:t>
            </a:r>
          </a:p>
          <a:p>
            <a:pPr>
              <a:buNone/>
            </a:pPr>
            <a:endParaRPr lang="cs-CZ" dirty="0" smtClean="0"/>
          </a:p>
        </p:txBody>
      </p:sp>
      <p:pic>
        <p:nvPicPr>
          <p:cNvPr id="6" name="Zástupný symbol pro obsah 5" descr="Egypt_LuxorTemple_05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362128" y="1772816"/>
            <a:ext cx="4530352" cy="3397764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 fontScale="90000"/>
          </a:bodyPr>
          <a:lstStyle/>
          <a:p>
            <a:pPr algn="l"/>
            <a:r>
              <a:rPr lang="cs-CZ" sz="2800" b="1" i="1" u="sng" dirty="0" smtClean="0">
                <a:latin typeface="Times New Roman" pitchFamily="18" charset="0"/>
                <a:cs typeface="Times New Roman" pitchFamily="18" charset="0"/>
              </a:rPr>
              <a:t>Použité zdroje 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>
            <a:normAutofit fontScale="25000" lnSpcReduction="20000"/>
          </a:bodyPr>
          <a:lstStyle/>
          <a:p>
            <a:pPr marL="514350" indent="-514350">
              <a:buNone/>
            </a:pPr>
            <a:r>
              <a:rPr lang="cs-CZ" sz="7200" dirty="0" smtClean="0"/>
              <a:t>Obr. 1) AUTOR NEUVEDEN. </a:t>
            </a:r>
            <a:r>
              <a:rPr lang="cs-CZ" sz="7200" dirty="0" err="1" smtClean="0"/>
              <a:t>wikimedia.org</a:t>
            </a:r>
            <a:r>
              <a:rPr lang="cs-CZ" sz="7200" dirty="0" smtClean="0"/>
              <a:t> [online]. [cit. 1.9.2013]. Dostupný na WWW: </a:t>
            </a:r>
            <a:r>
              <a:rPr lang="cs-CZ" sz="7200" dirty="0" smtClean="0">
                <a:hlinkClick r:id="rId2"/>
              </a:rPr>
              <a:t>http://commons.wikimedia.org/wiki/File:Mastaba.jpg?uselang=cs</a:t>
            </a:r>
            <a:endParaRPr lang="cs-CZ" sz="7200" dirty="0" smtClean="0"/>
          </a:p>
          <a:p>
            <a:pPr marL="514350" indent="-514350">
              <a:buNone/>
            </a:pPr>
            <a:endParaRPr lang="cs-CZ" sz="7200" dirty="0" smtClean="0"/>
          </a:p>
          <a:p>
            <a:pPr marL="514350" indent="-514350">
              <a:buNone/>
            </a:pPr>
            <a:r>
              <a:rPr lang="cs-CZ" sz="7200" dirty="0" smtClean="0"/>
              <a:t>Obr. </a:t>
            </a:r>
            <a:r>
              <a:rPr lang="cs-CZ" sz="7200" smtClean="0"/>
              <a:t>2) LIBERATO</a:t>
            </a:r>
            <a:r>
              <a:rPr lang="cs-CZ" sz="7200" dirty="0" smtClean="0"/>
              <a:t>, </a:t>
            </a:r>
            <a:r>
              <a:rPr lang="cs-CZ" sz="7200" dirty="0" err="1" smtClean="0"/>
              <a:t>Ricardo</a:t>
            </a:r>
            <a:r>
              <a:rPr lang="cs-CZ" sz="7200" dirty="0" smtClean="0"/>
              <a:t>. </a:t>
            </a:r>
            <a:r>
              <a:rPr lang="cs-CZ" sz="7200" dirty="0" err="1" smtClean="0"/>
              <a:t>wikimedia.org</a:t>
            </a:r>
            <a:r>
              <a:rPr lang="cs-CZ" sz="7200" dirty="0" smtClean="0"/>
              <a:t> [online]. [cit. 1.9.2013]. Dostupný na WWW: </a:t>
            </a:r>
            <a:r>
              <a:rPr lang="cs-CZ" sz="7200" dirty="0" smtClean="0">
                <a:hlinkClick r:id="rId3"/>
              </a:rPr>
              <a:t>http://commons.wikimedia.org/wiki/File:All_Gizah_Pyramids.jpg?uselang=cs</a:t>
            </a:r>
            <a:endParaRPr lang="cs-CZ" sz="7200" dirty="0" smtClean="0"/>
          </a:p>
          <a:p>
            <a:pPr marL="514350" indent="-514350">
              <a:buNone/>
            </a:pPr>
            <a:endParaRPr lang="cs-CZ" sz="7200" dirty="0" smtClean="0"/>
          </a:p>
          <a:p>
            <a:pPr marL="514350" indent="-514350">
              <a:buNone/>
            </a:pPr>
            <a:r>
              <a:rPr lang="cs-CZ" sz="7200" dirty="0" smtClean="0"/>
              <a:t>Obr. 3) KARELJ. </a:t>
            </a:r>
            <a:r>
              <a:rPr lang="cs-CZ" sz="7200" dirty="0" err="1" smtClean="0"/>
              <a:t>wikimedia.org</a:t>
            </a:r>
            <a:r>
              <a:rPr lang="cs-CZ" sz="7200" dirty="0" smtClean="0"/>
              <a:t> [online]. [cit. 1.9.2013]. Dostupný na WWW: </a:t>
            </a:r>
            <a:r>
              <a:rPr lang="cs-CZ" sz="7200" dirty="0" smtClean="0">
                <a:hlinkClick r:id="rId4"/>
              </a:rPr>
              <a:t>http://commons.wikimedia.org/wiki/File:Temple_of_Hatshepsut_1.jpg?uselang=cs</a:t>
            </a:r>
            <a:endParaRPr lang="cs-CZ" sz="7200" dirty="0" smtClean="0"/>
          </a:p>
          <a:p>
            <a:pPr marL="514350" indent="-514350">
              <a:buNone/>
            </a:pPr>
            <a:r>
              <a:rPr lang="cs-CZ" sz="7200" dirty="0" smtClean="0"/>
              <a:t>Obr. 4) TARANIS-IUPPITER. </a:t>
            </a:r>
            <a:r>
              <a:rPr lang="cs-CZ" sz="7200" dirty="0" err="1" smtClean="0"/>
              <a:t>wikimedia.org</a:t>
            </a:r>
            <a:r>
              <a:rPr lang="cs-CZ" sz="7200" dirty="0" smtClean="0"/>
              <a:t> [online]. [cit. 1.9.2013]. Dostupný na WWW: </a:t>
            </a:r>
            <a:r>
              <a:rPr lang="cs-CZ" sz="7200" dirty="0" smtClean="0">
                <a:hlinkClick r:id="rId5"/>
              </a:rPr>
              <a:t>http://commons.wikimedia.org/wiki/File:Karnak_temple_complex_2012.JPG</a:t>
            </a:r>
            <a:endParaRPr lang="cs-CZ" sz="7200" dirty="0" smtClean="0"/>
          </a:p>
          <a:p>
            <a:pPr marL="514350" indent="-514350">
              <a:buNone/>
            </a:pPr>
            <a:r>
              <a:rPr lang="cs-CZ" sz="7200" dirty="0" smtClean="0"/>
              <a:t>Obr. 5) HAJOR. </a:t>
            </a:r>
            <a:r>
              <a:rPr lang="cs-CZ" sz="7200" dirty="0" err="1" smtClean="0"/>
              <a:t>wikimedia.org</a:t>
            </a:r>
            <a:r>
              <a:rPr lang="cs-CZ" sz="7200" dirty="0" smtClean="0"/>
              <a:t> [online]. [cit. 1.9.2013]. Dostupný na WWW: </a:t>
            </a:r>
            <a:r>
              <a:rPr lang="cs-CZ" sz="7200" dirty="0" smtClean="0">
                <a:hlinkClick r:id="rId6"/>
              </a:rPr>
              <a:t>http://commons.wikimedia.org/wiki/File:Egypt.LuxorTemple.05.jpg</a:t>
            </a:r>
            <a:endParaRPr lang="cs-CZ" sz="7200" dirty="0" smtClean="0"/>
          </a:p>
          <a:p>
            <a:pPr marL="514350" indent="-514350">
              <a:buNone/>
            </a:pPr>
            <a:endParaRPr lang="cs-CZ" sz="7200" dirty="0" smtClean="0"/>
          </a:p>
          <a:p>
            <a:pPr>
              <a:buNone/>
            </a:pPr>
            <a:r>
              <a:rPr lang="cs-CZ" sz="7200" b="1" dirty="0" smtClean="0"/>
              <a:t>MRÁZ, Bohumír. Dějiny výtvarné kultury 1). Praha: IDEA SERVIS, 2002, ISBN 80-85970-39-2.</a:t>
            </a:r>
          </a:p>
          <a:p>
            <a:pPr>
              <a:buNone/>
            </a:pPr>
            <a:endParaRPr lang="cs-CZ" sz="7200" dirty="0" smtClean="0"/>
          </a:p>
          <a:p>
            <a:pPr>
              <a:buNone/>
            </a:pPr>
            <a:endParaRPr lang="cs-CZ" sz="7200" dirty="0" smtClean="0"/>
          </a:p>
          <a:p>
            <a:pPr>
              <a:buNone/>
            </a:pPr>
            <a:r>
              <a:rPr lang="cs-CZ" sz="7200" dirty="0" smtClean="0"/>
              <a:t>Pokud není uvedeno jinak, použitý materiál je z vlastních zdrojů autora</a:t>
            </a:r>
          </a:p>
          <a:p>
            <a:pPr marL="514350" lvl="0" indent="-514350">
              <a:buNone/>
            </a:pPr>
            <a:endParaRPr lang="cs-CZ" sz="7200" dirty="0" smtClean="0"/>
          </a:p>
          <a:p>
            <a:pPr marL="514350" lvl="0" indent="-514350">
              <a:buFont typeface="Arial" pitchFamily="34" charset="0"/>
              <a:buAutoNum type="arabicParenR"/>
            </a:pPr>
            <a:endParaRPr lang="cs-CZ" sz="7200" dirty="0" smtClean="0"/>
          </a:p>
          <a:p>
            <a:pPr marL="514350" lvl="0" indent="-514350">
              <a:buFont typeface="Arial" pitchFamily="34" charset="0"/>
              <a:buAutoNum type="arabicParenR"/>
            </a:pPr>
            <a:endParaRPr lang="cs-CZ" sz="7200" dirty="0" smtClean="0">
              <a:hlinkClick r:id="rId7"/>
            </a:endParaRPr>
          </a:p>
          <a:p>
            <a:pPr marL="514350" indent="-514350">
              <a:buFont typeface="Arial" pitchFamily="34" charset="0"/>
              <a:buAutoNum type="arabicParenR"/>
            </a:pPr>
            <a:endParaRPr lang="cs-CZ" sz="7200" dirty="0" smtClean="0">
              <a:hlinkClick r:id="rId8"/>
            </a:endParaRPr>
          </a:p>
          <a:p>
            <a:pPr marL="514350" indent="-514350">
              <a:buFont typeface="Arial" pitchFamily="34" charset="0"/>
              <a:buAutoNum type="arabicParenR"/>
            </a:pPr>
            <a:endParaRPr lang="cs-CZ" sz="7200" dirty="0" smtClean="0">
              <a:hlinkClick r:id="rId7"/>
            </a:endParaRPr>
          </a:p>
          <a:p>
            <a:pPr marL="514350" indent="-514350">
              <a:buFont typeface="Arial" pitchFamily="34" charset="0"/>
              <a:buAutoNum type="arabicParenR"/>
            </a:pPr>
            <a:endParaRPr lang="cs-CZ" sz="7200" dirty="0" smtClean="0">
              <a:hlinkClick r:id="rId7"/>
            </a:endParaRPr>
          </a:p>
          <a:p>
            <a:pPr marL="514350" indent="-514350">
              <a:buFont typeface="Arial" pitchFamily="34" charset="0"/>
              <a:buAutoNum type="arabicParenR"/>
            </a:pPr>
            <a:endParaRPr lang="cs-CZ" sz="7200" dirty="0" smtClean="0">
              <a:hlinkClick r:id="rId7"/>
            </a:endParaRPr>
          </a:p>
          <a:p>
            <a:pPr marL="514350" indent="-514350">
              <a:buFont typeface="Arial" pitchFamily="34" charset="0"/>
              <a:buAutoNum type="arabicParenR"/>
            </a:pPr>
            <a:endParaRPr lang="cs-CZ" sz="7200" dirty="0" smtClean="0">
              <a:hlinkClick r:id="rId7"/>
            </a:endParaRPr>
          </a:p>
          <a:p>
            <a:pPr marL="514350" indent="-514350">
              <a:buFont typeface="Arial" pitchFamily="34" charset="0"/>
              <a:buAutoNum type="arabicParenR"/>
            </a:pPr>
            <a:endParaRPr lang="cs-CZ" sz="7200" dirty="0" smtClean="0">
              <a:hlinkClick r:id="rId7"/>
            </a:endParaRPr>
          </a:p>
          <a:p>
            <a:pPr marL="514350" indent="-514350">
              <a:buFont typeface="Arial" pitchFamily="34" charset="0"/>
              <a:buAutoNum type="arabicParenR"/>
            </a:pPr>
            <a:endParaRPr lang="cs-CZ" sz="7200" dirty="0" smtClean="0">
              <a:hlinkClick r:id="rId7"/>
            </a:endParaRPr>
          </a:p>
          <a:p>
            <a:pPr marL="514350" indent="-514350">
              <a:buAutoNum type="arabicParenR"/>
            </a:pPr>
            <a:endParaRPr lang="cs-CZ" dirty="0" smtClean="0"/>
          </a:p>
          <a:p>
            <a:r>
              <a:rPr lang="cs-CZ" dirty="0" smtClean="0"/>
              <a:t> 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3096344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tx2"/>
                </a:solidFill>
              </a:rPr>
              <a:t/>
            </a:r>
            <a:br>
              <a:rPr lang="cs-CZ" b="1" dirty="0" smtClean="0">
                <a:solidFill>
                  <a:schemeClr val="tx2"/>
                </a:solidFill>
              </a:rPr>
            </a:br>
            <a:r>
              <a:rPr lang="cs-CZ" b="1" dirty="0" smtClean="0">
                <a:solidFill>
                  <a:schemeClr val="tx2"/>
                </a:solidFill>
              </a:rPr>
              <a:t/>
            </a:r>
            <a:br>
              <a:rPr lang="cs-CZ" b="1" dirty="0" smtClean="0">
                <a:solidFill>
                  <a:schemeClr val="tx2"/>
                </a:solidFill>
              </a:rPr>
            </a:br>
            <a:r>
              <a:rPr lang="cs-CZ" b="1" dirty="0" smtClean="0">
                <a:solidFill>
                  <a:schemeClr val="tx2"/>
                </a:solidFill>
              </a:rPr>
              <a:t>DĚKUJI  ZA POZORNOST</a:t>
            </a:r>
            <a:br>
              <a:rPr lang="cs-CZ" b="1" dirty="0" smtClean="0">
                <a:solidFill>
                  <a:schemeClr val="tx2"/>
                </a:solidFill>
              </a:rPr>
            </a:b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77072"/>
            <a:ext cx="8229600" cy="2049091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  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467</TotalTime>
  <Words>313</Words>
  <Application>Microsoft Office PowerPoint</Application>
  <PresentationFormat>Předvádění na obrazovce (4:3)</PresentationFormat>
  <Paragraphs>106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Snímek 1</vt:lpstr>
      <vt:lpstr>Výtvarné umění starověkého Egypta   ARCHITEKTURA  </vt:lpstr>
      <vt:lpstr>Periodizace a hlavní druhy staveb</vt:lpstr>
      <vt:lpstr>  A/ monumentální stavby  </vt:lpstr>
      <vt:lpstr>  Typy hrobek </vt:lpstr>
      <vt:lpstr>  Typy hrobek </vt:lpstr>
      <vt:lpstr>  Typy hrobek </vt:lpstr>
      <vt:lpstr>    Chrámy </vt:lpstr>
      <vt:lpstr>    B/ světské stavby  </vt:lpstr>
      <vt:lpstr>Použité zdroje  </vt:lpstr>
      <vt:lpstr>  DĚKUJI  ZA POZORNOST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Secese  architektura</dc:title>
  <dc:creator>rodiče</dc:creator>
  <cp:lastModifiedBy>Dum</cp:lastModifiedBy>
  <cp:revision>133</cp:revision>
  <dcterms:created xsi:type="dcterms:W3CDTF">2013-04-02T20:21:13Z</dcterms:created>
  <dcterms:modified xsi:type="dcterms:W3CDTF">2014-01-29T08:09:06Z</dcterms:modified>
</cp:coreProperties>
</file>