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56" r:id="rId3"/>
    <p:sldId id="293" r:id="rId4"/>
    <p:sldId id="294" r:id="rId5"/>
    <p:sldId id="300" r:id="rId6"/>
    <p:sldId id="301" r:id="rId7"/>
    <p:sldId id="305" r:id="rId8"/>
    <p:sldId id="295" r:id="rId9"/>
    <p:sldId id="302" r:id="rId10"/>
    <p:sldId id="303" r:id="rId11"/>
    <p:sldId id="30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z/search?q=egyptsk%C3%A9+pyramidy&amp;hl=cs&amp;rlz=1T4GGHP_csCZ427CZ427&amp;source=lnms&amp;tbm=isch&amp;sa=X&amp;ei=jx3IUpTsHKHhygP9loEg&amp;ved=0CAkQ_AUoAQ&amp;biw=1164&amp;bih=753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arnak-167.jpg?uselang=c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88640"/>
            <a:ext cx="7488832" cy="14814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Výtvarné umění starověkého Egypta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MALÍŘSTVÍ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2800" b="1" dirty="0" smtClean="0">
              <a:solidFill>
                <a:schemeClr val="tx2"/>
              </a:solidFill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72495347"/>
              </p:ext>
            </p:extLst>
          </p:nvPr>
        </p:nvGraphicFramePr>
        <p:xfrm>
          <a:off x="899592" y="1052740"/>
          <a:ext cx="7344816" cy="427565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498"/>
                <a:gridCol w="5147318"/>
              </a:tblGrid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 smtClean="0">
                          <a:latin typeface="+mn-lt"/>
                          <a:ea typeface="Calibri"/>
                          <a:cs typeface="Times New Roman"/>
                        </a:rPr>
                        <a:t>VY_32_INOVACE_HANA_MERVARTOVA_VYTVARNE_UMENI_STAROVEKEHO_EGYPTA_MALIRSTVI_08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Výtvarná příprava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10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Dějiny výtvarných kultur. Pravěk a starověk.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Výtvarné umění  starověkého Egypta - malířství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1.9.2013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4499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malířstvím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 starověkého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 Egypta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Vyučující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může využít  konkrétní snímky k výkladu látky podle navazujícího pracovního listu „V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ýtvarné umění starověkého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 Egypta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“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nebo dle aktuální potřeby např. pro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6265" y="5733256"/>
            <a:ext cx="3914944" cy="86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Výtvarné umění starověkého Egypta </a:t>
            </a:r>
            <a:b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8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MALÍŘSTVÍ</a:t>
            </a:r>
            <a:r>
              <a:rPr lang="cs-CZ" sz="4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6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6600" b="1" u="sng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8712968" cy="1008112"/>
          </a:xfrm>
        </p:spPr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 algn="l"/>
            <a:r>
              <a:rPr lang="cs-CZ" b="1" u="sng" dirty="0" smtClean="0">
                <a:solidFill>
                  <a:srgbClr val="002060"/>
                </a:solidFill>
              </a:rPr>
              <a:t> MALÍŘSTVÍ </a:t>
            </a:r>
            <a:endParaRPr lang="cs-CZ" dirty="0" smtClean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9144000" cy="5301208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sloužilo státnímu náboženství a kultu panovníka, přispívalo k zabezpečení nesmrtelnosti faraona, jeho rodiny a vysokých hodnostářů jeho dvora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byl vytvořen </a:t>
            </a:r>
            <a:r>
              <a:rPr lang="cs-CZ" b="1" i="1" dirty="0" smtClean="0">
                <a:solidFill>
                  <a:srgbClr val="002060"/>
                </a:solidFill>
              </a:rPr>
              <a:t>přísný </a:t>
            </a:r>
            <a:r>
              <a:rPr lang="cs-CZ" b="1" i="1" u="sng" dirty="0" smtClean="0">
                <a:solidFill>
                  <a:srgbClr val="002060"/>
                </a:solidFill>
              </a:rPr>
              <a:t>idealizující a abstrahující sloh </a:t>
            </a:r>
          </a:p>
          <a:p>
            <a:endParaRPr lang="cs-CZ" b="1" i="1" u="sng" dirty="0" smtClean="0">
              <a:solidFill>
                <a:srgbClr val="002060"/>
              </a:solidFill>
            </a:endParaRPr>
          </a:p>
          <a:p>
            <a:r>
              <a:rPr lang="cs-CZ" b="1" u="sng" dirty="0" smtClean="0">
                <a:solidFill>
                  <a:srgbClr val="002060"/>
                </a:solidFill>
              </a:rPr>
              <a:t>realismus</a:t>
            </a:r>
            <a:r>
              <a:rPr lang="cs-CZ" b="1" i="1" dirty="0" smtClean="0">
                <a:solidFill>
                  <a:srgbClr val="002060"/>
                </a:solidFill>
              </a:rPr>
              <a:t> byl pouze </a:t>
            </a:r>
            <a:r>
              <a:rPr lang="cs-CZ" b="1" i="1" u="sng" dirty="0" smtClean="0">
                <a:solidFill>
                  <a:srgbClr val="002060"/>
                </a:solidFill>
              </a:rPr>
              <a:t>za vlády faraona </a:t>
            </a:r>
            <a:r>
              <a:rPr lang="cs-CZ" b="1" i="1" u="sng" dirty="0" err="1" smtClean="0">
                <a:solidFill>
                  <a:srgbClr val="002060"/>
                </a:solidFill>
              </a:rPr>
              <a:t>Achnatona</a:t>
            </a:r>
            <a:r>
              <a:rPr lang="cs-CZ" b="1" i="1" u="sng" dirty="0" smtClean="0">
                <a:solidFill>
                  <a:srgbClr val="002060"/>
                </a:solidFill>
              </a:rPr>
              <a:t> </a:t>
            </a:r>
            <a:r>
              <a:rPr lang="cs-CZ" b="1" i="1" dirty="0" smtClean="0">
                <a:solidFill>
                  <a:srgbClr val="002060"/>
                </a:solidFill>
              </a:rPr>
              <a:t>ve 14. stol. př.n.l. </a:t>
            </a:r>
          </a:p>
          <a:p>
            <a:pPr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	(podobizny královny </a:t>
            </a:r>
            <a:r>
              <a:rPr lang="cs-CZ" b="1" i="1" dirty="0" err="1" smtClean="0">
                <a:solidFill>
                  <a:srgbClr val="002060"/>
                </a:solidFill>
              </a:rPr>
              <a:t>Nefertiijti</a:t>
            </a:r>
            <a:r>
              <a:rPr lang="cs-CZ" b="1" i="1" dirty="0" smtClean="0">
                <a:solidFill>
                  <a:srgbClr val="002060"/>
                </a:solidFill>
              </a:rPr>
              <a:t> od </a:t>
            </a:r>
            <a:r>
              <a:rPr lang="cs-CZ" b="1" i="1" u="sng" dirty="0" smtClean="0">
                <a:solidFill>
                  <a:srgbClr val="002060"/>
                </a:solidFill>
              </a:rPr>
              <a:t>sochaře </a:t>
            </a:r>
            <a:r>
              <a:rPr lang="cs-CZ" b="1" i="1" u="sng" dirty="0" err="1" smtClean="0">
                <a:solidFill>
                  <a:srgbClr val="002060"/>
                </a:solidFill>
              </a:rPr>
              <a:t>Thutmóse</a:t>
            </a:r>
            <a:r>
              <a:rPr lang="cs-CZ" b="1" i="1" dirty="0" smtClean="0">
                <a:solidFill>
                  <a:srgbClr val="002060"/>
                </a:solidFill>
              </a:rPr>
              <a:t>)</a:t>
            </a:r>
            <a:endParaRPr lang="cs-CZ" b="1" dirty="0" smtClean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44408" y="1600200"/>
            <a:ext cx="44239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916832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>
                <a:solidFill>
                  <a:srgbClr val="002060"/>
                </a:solidFill>
              </a:rPr>
              <a:t>Zpodobení lidské postavy</a:t>
            </a:r>
            <a:r>
              <a:rPr lang="cs-CZ" u="sng" dirty="0" smtClean="0">
                <a:solidFill>
                  <a:srgbClr val="002060"/>
                </a:solidFill>
              </a:rPr>
              <a:t> </a:t>
            </a:r>
            <a:br>
              <a:rPr lang="cs-CZ" u="sng" dirty="0" smtClean="0">
                <a:solidFill>
                  <a:srgbClr val="002060"/>
                </a:solidFill>
              </a:rPr>
            </a:br>
            <a:r>
              <a:rPr lang="cs-CZ" u="sng" dirty="0" smtClean="0">
                <a:solidFill>
                  <a:srgbClr val="002060"/>
                </a:solidFill>
              </a:rPr>
              <a:t>podle </a:t>
            </a:r>
            <a:r>
              <a:rPr lang="cs-CZ" b="1" i="1" u="sng" dirty="0" smtClean="0">
                <a:solidFill>
                  <a:srgbClr val="002060"/>
                </a:solidFill>
              </a:rPr>
              <a:t>3 uměleckých principů</a:t>
            </a:r>
            <a:r>
              <a:rPr lang="cs-CZ" dirty="0" smtClean="0">
                <a:solidFill>
                  <a:srgbClr val="002060"/>
                </a:solidFill>
              </a:rPr>
              <a:t>: 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916832"/>
            <a:ext cx="9144000" cy="4941168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	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	</a:t>
            </a:r>
            <a:r>
              <a:rPr lang="cs-CZ" sz="3600" b="1" i="1" u="sng" dirty="0" smtClean="0">
                <a:solidFill>
                  <a:srgbClr val="002060"/>
                </a:solidFill>
              </a:rPr>
              <a:t>1) koncepčního realismu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002060"/>
                </a:solidFill>
              </a:rPr>
              <a:t>= nevycházeli z optického vjemu, ale z celkové představy o člověku</a:t>
            </a: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b="1" i="1" dirty="0" smtClean="0"/>
              <a:t>	</a:t>
            </a:r>
            <a:r>
              <a:rPr lang="cs-CZ" sz="3600" b="1" i="1" u="sng" dirty="0" smtClean="0">
                <a:solidFill>
                  <a:srgbClr val="002060"/>
                </a:solidFill>
              </a:rPr>
              <a:t>2) zákona frontálního zobrazení</a:t>
            </a:r>
            <a:r>
              <a:rPr lang="cs-CZ" b="1" i="1" dirty="0" smtClean="0"/>
              <a:t>	</a:t>
            </a:r>
          </a:p>
          <a:p>
            <a:pPr>
              <a:buNone/>
            </a:pPr>
            <a:r>
              <a:rPr lang="cs-CZ" b="1" i="1" dirty="0" smtClean="0"/>
              <a:t>	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2060"/>
                </a:solidFill>
              </a:rPr>
              <a:t>= postava  jen ze 2 pohledů, ne v perspektivní zkratce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	( </a:t>
            </a:r>
            <a:r>
              <a:rPr lang="cs-CZ" b="1" i="1" dirty="0" smtClean="0">
                <a:solidFill>
                  <a:srgbClr val="002060"/>
                </a:solidFill>
              </a:rPr>
              <a:t>z profilu </a:t>
            </a:r>
            <a:r>
              <a:rPr lang="cs-CZ" b="1" dirty="0" smtClean="0">
                <a:solidFill>
                  <a:srgbClr val="002060"/>
                </a:solidFill>
              </a:rPr>
              <a:t>hlava,  ruce, nohy, </a:t>
            </a:r>
            <a:r>
              <a:rPr lang="cs-CZ" b="1" i="1" dirty="0" smtClean="0">
                <a:solidFill>
                  <a:srgbClr val="002060"/>
                </a:solidFill>
              </a:rPr>
              <a:t>zpředu</a:t>
            </a:r>
            <a:r>
              <a:rPr lang="cs-CZ" b="1" dirty="0" smtClean="0">
                <a:solidFill>
                  <a:srgbClr val="002060"/>
                </a:solidFill>
              </a:rPr>
              <a:t> trup, ramena a oko)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44408" y="1600200"/>
            <a:ext cx="44239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916832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l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>
                <a:solidFill>
                  <a:srgbClr val="002060"/>
                </a:solidFill>
              </a:rPr>
              <a:t> 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980728"/>
            <a:ext cx="9144000" cy="5877272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	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	</a:t>
            </a:r>
            <a:r>
              <a:rPr lang="cs-CZ" sz="3600" b="1" i="1" u="sng" dirty="0" smtClean="0">
                <a:solidFill>
                  <a:srgbClr val="002060"/>
                </a:solidFill>
              </a:rPr>
              <a:t>3)hieratické perspektivy</a:t>
            </a:r>
            <a:r>
              <a:rPr lang="cs-CZ" sz="3600" i="1" dirty="0" smtClean="0">
                <a:solidFill>
                  <a:srgbClr val="002060"/>
                </a:solidFill>
              </a:rPr>
              <a:t> </a:t>
            </a:r>
          </a:p>
          <a:p>
            <a:pPr>
              <a:buNone/>
            </a:pPr>
            <a:r>
              <a:rPr lang="cs-CZ" sz="3600" i="1" dirty="0" smtClean="0">
                <a:solidFill>
                  <a:srgbClr val="002060"/>
                </a:solidFill>
              </a:rPr>
              <a:t>	</a:t>
            </a:r>
            <a:r>
              <a:rPr lang="cs-CZ" b="1" i="1" dirty="0" smtClean="0">
                <a:solidFill>
                  <a:srgbClr val="002060"/>
                </a:solidFill>
              </a:rPr>
              <a:t>= </a:t>
            </a:r>
            <a:r>
              <a:rPr lang="cs-CZ" b="1" dirty="0" smtClean="0">
                <a:solidFill>
                  <a:srgbClr val="002060"/>
                </a:solidFill>
              </a:rPr>
              <a:t>velikost postav v obraze nebo reliéfu podle jejich významu ve společnosti (největší panovník, nejmenší otroci) </a:t>
            </a:r>
          </a:p>
          <a:p>
            <a:r>
              <a:rPr lang="cs-CZ" b="1" i="1" dirty="0" smtClean="0">
                <a:solidFill>
                  <a:srgbClr val="002060"/>
                </a:solidFill>
              </a:rPr>
              <a:t>neznali perspektivu, prostor </a:t>
            </a:r>
            <a:r>
              <a:rPr lang="cs-CZ" b="1" i="1" u="sng" dirty="0" smtClean="0">
                <a:solidFill>
                  <a:srgbClr val="002060"/>
                </a:solidFill>
              </a:rPr>
              <a:t>znázorňovali v horizontálních pásech nad sebou</a:t>
            </a: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44408" y="1600200"/>
            <a:ext cx="44239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916832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l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>
                <a:solidFill>
                  <a:srgbClr val="002060"/>
                </a:solidFill>
              </a:rPr>
              <a:t> 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404664"/>
            <a:ext cx="9144000" cy="6453336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	</a:t>
            </a:r>
            <a:r>
              <a:rPr lang="cs-CZ" sz="3600" b="1" u="sng" dirty="0" smtClean="0">
                <a:solidFill>
                  <a:srgbClr val="002060"/>
                </a:solidFill>
              </a:rPr>
              <a:t>Náměty maleb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	 = ze všech stránek egyptského života</a:t>
            </a:r>
          </a:p>
          <a:p>
            <a:pPr>
              <a:buNone/>
            </a:pPr>
            <a:endParaRPr lang="cs-CZ" sz="36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3600" dirty="0" smtClean="0"/>
              <a:t>	</a:t>
            </a:r>
            <a:r>
              <a:rPr lang="cs-CZ" sz="3600" b="1" dirty="0" smtClean="0">
                <a:solidFill>
                  <a:srgbClr val="002060"/>
                </a:solidFill>
              </a:rPr>
              <a:t>Hlavním výrazovým  prostředkem  malířství byla </a:t>
            </a:r>
            <a:r>
              <a:rPr lang="cs-CZ" sz="3600" b="1" u="sng" dirty="0" smtClean="0">
                <a:solidFill>
                  <a:srgbClr val="002060"/>
                </a:solidFill>
              </a:rPr>
              <a:t>obrysová kresba</a:t>
            </a:r>
            <a:r>
              <a:rPr lang="cs-CZ" sz="3600" b="1" dirty="0" smtClean="0">
                <a:solidFill>
                  <a:srgbClr val="002060"/>
                </a:solidFill>
              </a:rPr>
              <a:t>, barva jen  kolorovala tvar </a:t>
            </a:r>
          </a:p>
          <a:p>
            <a:pPr>
              <a:buNone/>
            </a:pPr>
            <a:endParaRPr lang="cs-CZ" sz="36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	</a:t>
            </a:r>
            <a:r>
              <a:rPr lang="cs-CZ" sz="3600" b="1" u="sng" dirty="0" smtClean="0">
                <a:solidFill>
                  <a:srgbClr val="002060"/>
                </a:solidFill>
              </a:rPr>
              <a:t>Techniky malby </a:t>
            </a:r>
            <a:r>
              <a:rPr lang="cs-CZ" sz="3600" b="1" dirty="0" smtClean="0">
                <a:solidFill>
                  <a:srgbClr val="002060"/>
                </a:solidFill>
              </a:rPr>
              <a:t>– tempera, enkaustika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44408" y="1600200"/>
            <a:ext cx="44239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916832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l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>
                <a:solidFill>
                  <a:srgbClr val="002060"/>
                </a:solidFill>
              </a:rPr>
              <a:t> 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404664"/>
            <a:ext cx="9144000" cy="6453336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	</a:t>
            </a:r>
            <a:r>
              <a:rPr lang="cs-CZ" sz="3600" b="1" dirty="0" smtClean="0">
                <a:solidFill>
                  <a:srgbClr val="002060"/>
                </a:solidFill>
              </a:rPr>
              <a:t>Používaly jasné </a:t>
            </a:r>
            <a:r>
              <a:rPr lang="cs-CZ" sz="3600" b="1" u="sng" dirty="0" smtClean="0">
                <a:solidFill>
                  <a:srgbClr val="002060"/>
                </a:solidFill>
              </a:rPr>
              <a:t>barvy se symbolickými významy :</a:t>
            </a:r>
            <a:endParaRPr lang="cs-CZ" sz="36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	</a:t>
            </a:r>
            <a:r>
              <a:rPr lang="cs-CZ" sz="3600" dirty="0" smtClean="0">
                <a:solidFill>
                  <a:srgbClr val="002060"/>
                </a:solidFill>
              </a:rPr>
              <a:t>žlutá = zlatá – věčnost</a:t>
            </a: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	červená –život </a:t>
            </a: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	modrá – vlasy božstev</a:t>
            </a: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	bílá –světlo </a:t>
            </a: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	černá –země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-	</a:t>
            </a:r>
            <a:r>
              <a:rPr lang="cs-CZ" sz="3600" b="1" u="sng" dirty="0" smtClean="0">
                <a:solidFill>
                  <a:srgbClr val="002060"/>
                </a:solidFill>
              </a:rPr>
              <a:t>muži </a:t>
            </a:r>
            <a:r>
              <a:rPr lang="cs-CZ" sz="3600" b="1" dirty="0" smtClean="0">
                <a:solidFill>
                  <a:srgbClr val="002060"/>
                </a:solidFill>
              </a:rPr>
              <a:t>byli zobrazováni tmavohnědě nebo </a:t>
            </a:r>
            <a:r>
              <a:rPr lang="cs-CZ" sz="3600" b="1" dirty="0" err="1" smtClean="0">
                <a:solidFill>
                  <a:srgbClr val="002060"/>
                </a:solidFill>
              </a:rPr>
              <a:t>tmavooranžově</a:t>
            </a:r>
            <a:r>
              <a:rPr lang="cs-CZ" sz="3600" b="1" dirty="0" smtClean="0">
                <a:solidFill>
                  <a:srgbClr val="002060"/>
                </a:solidFill>
              </a:rPr>
              <a:t>, </a:t>
            </a:r>
            <a:r>
              <a:rPr lang="cs-CZ" sz="3600" b="1" u="sng" dirty="0" smtClean="0">
                <a:solidFill>
                  <a:srgbClr val="002060"/>
                </a:solidFill>
              </a:rPr>
              <a:t>ženy</a:t>
            </a:r>
            <a:r>
              <a:rPr lang="cs-CZ" sz="3600" b="1" dirty="0" smtClean="0">
                <a:solidFill>
                  <a:srgbClr val="002060"/>
                </a:solidFill>
              </a:rPr>
              <a:t> světložlutě</a:t>
            </a: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44408" y="1600200"/>
            <a:ext cx="44239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dirty="0" smtClean="0"/>
              <a:t>	</a:t>
            </a:r>
            <a:r>
              <a:rPr lang="cs-CZ" b="1" u="sng" dirty="0" smtClean="0">
                <a:solidFill>
                  <a:srgbClr val="002060"/>
                </a:solidFill>
              </a:rPr>
              <a:t/>
            </a:r>
            <a:br>
              <a:rPr lang="cs-CZ" b="1" u="sng" dirty="0" smtClean="0">
                <a:solidFill>
                  <a:srgbClr val="002060"/>
                </a:solidFill>
              </a:rPr>
            </a:br>
            <a:endParaRPr lang="cs-CZ" b="1" u="sng" dirty="0" smtClean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9144000" cy="5301208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r">
              <a:buNone/>
            </a:pPr>
            <a:r>
              <a:rPr lang="cs-CZ" b="1" dirty="0" smtClean="0"/>
              <a:t>	</a:t>
            </a:r>
            <a:r>
              <a:rPr lang="cs-CZ" i="1" dirty="0" smtClean="0">
                <a:solidFill>
                  <a:srgbClr val="002060"/>
                </a:solidFill>
              </a:rPr>
              <a:t>			          </a:t>
            </a:r>
            <a:r>
              <a:rPr lang="cs-CZ" sz="2400" i="1" dirty="0" smtClean="0">
                <a:solidFill>
                  <a:srgbClr val="002060"/>
                </a:solidFill>
              </a:rPr>
              <a:t>(obr.1)</a:t>
            </a:r>
          </a:p>
          <a:p>
            <a:pPr algn="r">
              <a:buNone/>
            </a:pPr>
            <a:r>
              <a:rPr lang="cs-CZ" dirty="0" smtClean="0">
                <a:solidFill>
                  <a:srgbClr val="002060"/>
                </a:solidFill>
              </a:rPr>
              <a:t>	</a:t>
            </a:r>
            <a:endParaRPr lang="cs-CZ" dirty="0" smtClean="0"/>
          </a:p>
        </p:txBody>
      </p:sp>
      <p:pic>
        <p:nvPicPr>
          <p:cNvPr id="6" name="Zástupný symbol pro obsah 5" descr="Mastaba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1331640" y="980728"/>
            <a:ext cx="6613890" cy="4958349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916832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l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>
                <a:solidFill>
                  <a:srgbClr val="002060"/>
                </a:solidFill>
              </a:rPr>
              <a:t> 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692696"/>
            <a:ext cx="9144000" cy="6165304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Odkaz 1)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  <a:hlinkClick r:id="rId3"/>
              </a:rPr>
              <a:t>https://www.google.cz/search?q=egyptsk%C3%A9+pyramidy&amp;hl=cs&amp;rlz=1T4GGHP_csCZ427CZ427&amp;source=lnms&amp;tbm=isch&amp;sa=X&amp;ei=jx3IUpTsHKHhygP9loEg&amp;ved=0CAkQ_AUoAQ&amp;biw=1164&amp;bih=753#hl=cs&amp;q=egyptsk%C3%A9+malby&amp;tbm=isch</a:t>
            </a: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44408" y="1600200"/>
            <a:ext cx="44239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916832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l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>
                <a:solidFill>
                  <a:srgbClr val="002060"/>
                </a:solidFill>
              </a:rPr>
              <a:t> 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404664"/>
            <a:ext cx="9144000" cy="6453336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Použité zdroje </a:t>
            </a:r>
          </a:p>
          <a:p>
            <a:pPr>
              <a:buNone/>
            </a:pPr>
            <a:endParaRPr lang="cs-CZ" b="1" i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514350" lvl="0" indent="-514350">
              <a:buNone/>
            </a:pPr>
            <a:r>
              <a:rPr lang="cs-CZ" sz="2400" dirty="0" smtClean="0"/>
              <a:t>	</a:t>
            </a:r>
            <a:r>
              <a:rPr lang="cs-CZ" sz="2400" b="1" dirty="0" smtClean="0"/>
              <a:t>Obr. 1) </a:t>
            </a:r>
            <a:r>
              <a:rPr lang="cs-CZ" sz="2400" dirty="0" smtClean="0"/>
              <a:t>CODEX. </a:t>
            </a:r>
            <a:r>
              <a:rPr lang="cs-CZ" sz="2400" i="1" dirty="0" err="1" smtClean="0"/>
              <a:t>wikimedia.org</a:t>
            </a:r>
            <a:r>
              <a:rPr lang="cs-CZ" sz="2400" dirty="0" smtClean="0"/>
              <a:t> [online]. [cit. 1.9.2013]. Dostupný na WWW: </a:t>
            </a:r>
            <a:r>
              <a:rPr lang="cs-CZ" sz="2400" u="sng" dirty="0" smtClean="0">
                <a:hlinkClick r:id="rId3"/>
              </a:rPr>
              <a:t>http://commons.wikimedia.org/wiki/File:Karnak-167.jpg?uselang=cs</a:t>
            </a:r>
            <a:endParaRPr lang="cs-CZ" sz="2400" dirty="0" smtClean="0"/>
          </a:p>
          <a:p>
            <a:pPr marL="514350" indent="-514350">
              <a:buNone/>
            </a:pPr>
            <a:endParaRPr lang="cs-CZ" dirty="0" smtClean="0"/>
          </a:p>
          <a:p>
            <a:pPr>
              <a:buNone/>
            </a:pPr>
            <a:r>
              <a:rPr lang="cs-CZ" sz="2400" b="1" dirty="0" smtClean="0"/>
              <a:t>	MRÁZ, Bohumír. Dějiny výtvarné kultury 1). Praha: IDEA SERVIS, 2002, ISBN 80-85970-39-2.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b="1" dirty="0" smtClean="0"/>
              <a:t>	</a:t>
            </a:r>
            <a:r>
              <a:rPr lang="cs-CZ" sz="2000" b="1" dirty="0" smtClean="0"/>
              <a:t>Pokud není uvedeno jinak, použitý materiál je z vlastních zdrojů autora</a:t>
            </a:r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44408" y="1600200"/>
            <a:ext cx="44239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916832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l"/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>
                <a:solidFill>
                  <a:srgbClr val="002060"/>
                </a:solidFill>
              </a:rPr>
              <a:t> 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692696"/>
            <a:ext cx="9144000" cy="6165304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>
              <a:buNone/>
            </a:pPr>
            <a:endParaRPr lang="cs-CZ" sz="4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4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rgbClr val="002060"/>
                </a:solidFill>
              </a:rPr>
              <a:t>DĚKUJI  ZA POZORNOST</a:t>
            </a:r>
            <a:br>
              <a:rPr lang="cs-CZ" sz="4400" b="1" dirty="0" smtClean="0">
                <a:solidFill>
                  <a:srgbClr val="002060"/>
                </a:solidFill>
              </a:rPr>
            </a:br>
            <a:endParaRPr lang="cs-CZ" sz="4400" dirty="0" smtClean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44408" y="1600200"/>
            <a:ext cx="44239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524</TotalTime>
  <Words>140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Výtvarné umění starověkého Egypta   MALÍŘSTVÍ  </vt:lpstr>
      <vt:lpstr> MALÍŘSTVÍ </vt:lpstr>
      <vt:lpstr> Zpodobení lidské postavy  podle 3 uměleckých principů: </vt:lpstr>
      <vt:lpstr>  </vt:lpstr>
      <vt:lpstr>  </vt:lpstr>
      <vt:lpstr>  </vt:lpstr>
      <vt:lpstr>   </vt:lpstr>
      <vt:lpstr>  </vt:lpstr>
      <vt:lpstr>  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rodiče</cp:lastModifiedBy>
  <cp:revision>146</cp:revision>
  <dcterms:created xsi:type="dcterms:W3CDTF">2013-04-02T20:21:13Z</dcterms:created>
  <dcterms:modified xsi:type="dcterms:W3CDTF">2014-01-18T14:20:07Z</dcterms:modified>
</cp:coreProperties>
</file>