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308" r:id="rId4"/>
    <p:sldId id="310" r:id="rId5"/>
    <p:sldId id="309" r:id="rId6"/>
    <p:sldId id="324" r:id="rId7"/>
    <p:sldId id="311" r:id="rId8"/>
    <p:sldId id="312" r:id="rId9"/>
    <p:sldId id="325" r:id="rId10"/>
    <p:sldId id="323" r:id="rId11"/>
    <p:sldId id="313" r:id="rId12"/>
    <p:sldId id="314" r:id="rId13"/>
    <p:sldId id="272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41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FEC_BritMus_Roman_021.JPG" TargetMode="External"/><Relationship Id="rId2" Type="http://schemas.openxmlformats.org/officeDocument/2006/relationships/hyperlink" Target="http://cs.wikipedia.org/wiki/Soubor:Schema_Saeulenordnungen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260648"/>
            <a:ext cx="7488832" cy="548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Výtvarné umění starověkého Řecka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72495347"/>
              </p:ext>
            </p:extLst>
          </p:nvPr>
        </p:nvGraphicFramePr>
        <p:xfrm>
          <a:off x="899592" y="1052740"/>
          <a:ext cx="7344816" cy="4275658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197498"/>
                <a:gridCol w="5147318"/>
              </a:tblGrid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 smtClean="0">
                          <a:latin typeface="+mn-lt"/>
                          <a:ea typeface="Calibri"/>
                          <a:cs typeface="Times New Roman"/>
                        </a:rPr>
                        <a:t>VY_32_INOVACE_HANA_MERVARTOVA_VYTVARNE_UMENI_STAROVEKEHO_RECKA_PREZENTACE_14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Výtvarná příprava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Fotograf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410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Dějiny výtvarných kultur. Pravěk a starověk.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Výtvarné umění starověkého </a:t>
                      </a: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Řecka - prezentace</a:t>
                      </a:r>
                      <a:endParaRPr lang="cs-CZ" sz="1100" i="1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Mgr. Hana </a:t>
                      </a:r>
                      <a:r>
                        <a:rPr lang="cs-CZ" sz="1100" i="1" kern="120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Mervartová</a:t>
                      </a: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15.09.2013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4499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PowerPoint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v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ýtvarným uměním 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starověkého Řecka.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Vyučující 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může využít  konkrétní snímky k výkladu látky podle navazujícího pracovního listu „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Výtvarné umění starověkého Řecka“ 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nebo dle aktuální potřeby např. pro shrnutí výkladu nebo opakování učiva.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65" y="5733256"/>
            <a:ext cx="3914944" cy="8640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511256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6000" b="1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Výtvarné umění starověkého Řecka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5085184"/>
            <a:ext cx="8712968" cy="1008112"/>
          </a:xfrm>
        </p:spPr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ARCHITEKTURA</a:t>
            </a:r>
            <a:endParaRPr lang="cs-CZ" sz="32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smtClean="0"/>
              <a:t>2 základní architektonické slohy:</a:t>
            </a:r>
          </a:p>
          <a:p>
            <a:pPr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b="1" u="sng" dirty="0" smtClean="0"/>
              <a:t>dórský</a:t>
            </a:r>
            <a:r>
              <a:rPr lang="cs-CZ" b="1" dirty="0" smtClean="0"/>
              <a:t> – starší, měl pevné proporční vztahy,</a:t>
            </a:r>
            <a:endParaRPr lang="cs-CZ" dirty="0" smtClean="0"/>
          </a:p>
          <a:p>
            <a:pPr marL="514350" indent="-514350">
              <a:buNone/>
            </a:pPr>
            <a:r>
              <a:rPr lang="cs-CZ" b="1" dirty="0" smtClean="0"/>
              <a:t>    nemá patku, má jednoduchou hlavici, na povrchu je dřík zdoben svislým žlábkováním s ostrými hranami- kanelurami</a:t>
            </a:r>
            <a:endParaRPr lang="cs-CZ" dirty="0" smtClean="0"/>
          </a:p>
          <a:p>
            <a:r>
              <a:rPr lang="cs-CZ" b="1" dirty="0" smtClean="0"/>
              <a:t>typická masivnost a strohost stavebních článků, </a:t>
            </a:r>
            <a:r>
              <a:rPr lang="cs-CZ" b="1" i="1" dirty="0" smtClean="0"/>
              <a:t>tzv. mužský sloh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2700" dirty="0" smtClean="0"/>
              <a:t>   </a:t>
            </a:r>
            <a:endParaRPr lang="cs-CZ" sz="27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2</a:t>
            </a:r>
            <a:r>
              <a:rPr lang="cs-CZ" b="1" u="sng" dirty="0" smtClean="0"/>
              <a:t>) iónský</a:t>
            </a:r>
            <a:r>
              <a:rPr lang="cs-CZ" dirty="0" smtClean="0"/>
              <a:t> – </a:t>
            </a:r>
            <a:r>
              <a:rPr lang="cs-CZ" b="1" dirty="0" smtClean="0"/>
              <a:t>mladší, proporční vztahy uvolněnější</a:t>
            </a:r>
            <a:endParaRPr lang="cs-CZ" dirty="0" smtClean="0"/>
          </a:p>
          <a:p>
            <a:r>
              <a:rPr lang="cs-CZ" b="1" dirty="0" smtClean="0"/>
              <a:t>má patku, má hlavici se dvěma volutami (závity), na povrchu je dřík zdoben svislým žlábkováním s tupými hranami – kanelurami</a:t>
            </a:r>
            <a:endParaRPr lang="cs-CZ" dirty="0" smtClean="0"/>
          </a:p>
          <a:p>
            <a:r>
              <a:rPr lang="cs-CZ" b="1" dirty="0" smtClean="0"/>
              <a:t>typická elegantnost, jemnost a zdobnost stavebních článků, </a:t>
            </a:r>
            <a:r>
              <a:rPr lang="cs-CZ" b="1" i="1" dirty="0" smtClean="0"/>
              <a:t>tzv. ženský sloh</a:t>
            </a:r>
            <a:r>
              <a:rPr lang="cs-CZ" b="1" dirty="0" smtClean="0"/>
              <a:t>, </a:t>
            </a:r>
            <a:r>
              <a:rPr lang="cs-CZ" b="1" dirty="0" err="1" smtClean="0"/>
              <a:t>odlehčenější</a:t>
            </a:r>
            <a:endParaRPr lang="cs-CZ" dirty="0" smtClean="0"/>
          </a:p>
          <a:p>
            <a:r>
              <a:rPr lang="cs-CZ" b="1" i="1" dirty="0" smtClean="0"/>
              <a:t>od 4. stol.př.n.l. převládá iónský sloh nad dórským</a:t>
            </a:r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korintský sloh</a:t>
            </a:r>
            <a:r>
              <a:rPr lang="cs-CZ" b="1" dirty="0" smtClean="0"/>
              <a:t>  = varianta iónského slohu </a:t>
            </a:r>
            <a:endParaRPr lang="cs-CZ" dirty="0" smtClean="0"/>
          </a:p>
          <a:p>
            <a:r>
              <a:rPr lang="cs-CZ" b="1" dirty="0" smtClean="0"/>
              <a:t>liší se ozdobnější hlavicí sloupu – s akantovými listy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řecké stavební řády 				</a:t>
            </a:r>
            <a:r>
              <a:rPr lang="cs-CZ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Obr.1</a:t>
            </a:r>
            <a:endParaRPr lang="cs-CZ" sz="2800" dirty="0"/>
          </a:p>
        </p:txBody>
      </p:sp>
      <p:pic>
        <p:nvPicPr>
          <p:cNvPr id="4" name="Zástupný symbol pro obsah 3" descr="recke stavebni rad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3688" y="1340768"/>
            <a:ext cx="7806744" cy="502559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SOCHAŘSTVÍ</a:t>
            </a: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dirty="0" smtClean="0"/>
              <a:t>sochy nahého jinocha = </a:t>
            </a:r>
            <a:r>
              <a:rPr lang="cs-CZ" b="1" dirty="0" smtClean="0"/>
              <a:t>KÚROS</a:t>
            </a:r>
            <a:r>
              <a:rPr lang="cs-CZ" dirty="0" smtClean="0"/>
              <a:t> a sochy oděné dívky = </a:t>
            </a:r>
            <a:r>
              <a:rPr lang="cs-CZ" b="1" dirty="0" smtClean="0"/>
              <a:t>KÓRÉ</a:t>
            </a:r>
          </a:p>
          <a:p>
            <a:r>
              <a:rPr lang="cs-CZ" dirty="0" smtClean="0"/>
              <a:t>Řekové dosáhli absolutní dokonalosti v zobrazování lidského těla</a:t>
            </a:r>
          </a:p>
          <a:p>
            <a:r>
              <a:rPr lang="cs-CZ" dirty="0" smtClean="0"/>
              <a:t>lidským ideálem bylo</a:t>
            </a:r>
            <a:r>
              <a:rPr lang="cs-CZ" b="1" dirty="0" smtClean="0"/>
              <a:t> KALOKAGÁTHIA</a:t>
            </a:r>
            <a:r>
              <a:rPr lang="cs-CZ" dirty="0" smtClean="0"/>
              <a:t> ( fyzicky, duševně a mravně zdatný atlet)</a:t>
            </a:r>
          </a:p>
          <a:p>
            <a:r>
              <a:rPr lang="cs-CZ" dirty="0" smtClean="0"/>
              <a:t>sochy zobrazovaly atlety (v pohybu) a bohy (v klidu)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/>
              <a:t>Nejvýznamnější sochaři: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u="sng" dirty="0" err="1" smtClean="0"/>
              <a:t>Myrón</a:t>
            </a:r>
            <a:r>
              <a:rPr lang="cs-CZ" b="1" i="1" u="sng" dirty="0" smtClean="0"/>
              <a:t> </a:t>
            </a:r>
            <a:r>
              <a:rPr lang="cs-CZ" b="1" u="sng" dirty="0" smtClean="0"/>
              <a:t>(z </a:t>
            </a:r>
            <a:r>
              <a:rPr lang="cs-CZ" b="1" u="sng" dirty="0" err="1" smtClean="0"/>
              <a:t>Eleuthery</a:t>
            </a:r>
            <a:r>
              <a:rPr lang="cs-CZ" b="1" u="sng" dirty="0" smtClean="0"/>
              <a:t>)</a:t>
            </a:r>
            <a:endParaRPr lang="cs-CZ" dirty="0" smtClean="0"/>
          </a:p>
          <a:p>
            <a:r>
              <a:rPr lang="cs-CZ" dirty="0" smtClean="0"/>
              <a:t>je nazýván sochařem pohybu, jeho bronzové postavy zachycují okamžik atletova života</a:t>
            </a:r>
          </a:p>
          <a:p>
            <a:r>
              <a:rPr lang="cs-CZ" dirty="0" err="1" smtClean="0"/>
              <a:t>nejznám</a:t>
            </a:r>
            <a:r>
              <a:rPr lang="cs-CZ" dirty="0" smtClean="0"/>
              <a:t>. sochou je </a:t>
            </a:r>
            <a:r>
              <a:rPr lang="cs-CZ" b="1" dirty="0" err="1" smtClean="0"/>
              <a:t>Discobolas</a:t>
            </a:r>
            <a:r>
              <a:rPr lang="cs-CZ" b="1" dirty="0" smtClean="0"/>
              <a:t> (Vrhač disku)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b="1" u="sng" dirty="0" err="1" smtClean="0"/>
              <a:t>Polykleitos</a:t>
            </a:r>
            <a:r>
              <a:rPr lang="cs-CZ" b="1" u="sng" dirty="0" smtClean="0"/>
              <a:t> (z Argu)</a:t>
            </a:r>
            <a:endParaRPr lang="cs-CZ" dirty="0" smtClean="0"/>
          </a:p>
          <a:p>
            <a:r>
              <a:rPr lang="cs-CZ" dirty="0" smtClean="0"/>
              <a:t>vytvořil tzv. KÁNON = nauka o proporcích lidského těla</a:t>
            </a:r>
          </a:p>
          <a:p>
            <a:r>
              <a:rPr lang="cs-CZ" dirty="0" smtClean="0"/>
              <a:t>vynalezl KONTRAPOST = nauka o vyvažování těla při pohybu</a:t>
            </a:r>
          </a:p>
          <a:p>
            <a:r>
              <a:rPr lang="cs-CZ" dirty="0" err="1" smtClean="0"/>
              <a:t>nejznám</a:t>
            </a:r>
            <a:r>
              <a:rPr lang="cs-CZ" dirty="0" smtClean="0"/>
              <a:t>. sochou je </a:t>
            </a:r>
            <a:r>
              <a:rPr lang="cs-CZ" b="1" dirty="0" err="1" smtClean="0"/>
              <a:t>Doryforos</a:t>
            </a:r>
            <a:r>
              <a:rPr lang="cs-CZ" b="1" dirty="0" smtClean="0"/>
              <a:t> (Nosič kopí)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pPr algn="l"/>
            <a:r>
              <a:rPr lang="cs-CZ" sz="3200" dirty="0" err="1" smtClean="0"/>
              <a:t>Myrónův</a:t>
            </a:r>
            <a:r>
              <a:rPr lang="cs-CZ" sz="3200" dirty="0" smtClean="0"/>
              <a:t>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Diskobolos</a:t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		</a:t>
            </a:r>
            <a:r>
              <a:rPr lang="cs-CZ" sz="2400" dirty="0" smtClean="0"/>
              <a:t>obr.2</a:t>
            </a:r>
            <a:endParaRPr lang="cs-CZ" sz="2400" dirty="0"/>
          </a:p>
        </p:txBody>
      </p:sp>
      <p:pic>
        <p:nvPicPr>
          <p:cNvPr id="4" name="Zástupný symbol pro obsah 3" descr="dyskobola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19872" y="620688"/>
            <a:ext cx="3744416" cy="561662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u="sng" dirty="0" smtClean="0"/>
              <a:t> 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err="1" smtClean="0"/>
              <a:t>Feidiás</a:t>
            </a:r>
            <a:r>
              <a:rPr lang="cs-CZ" b="1" u="sng" dirty="0" smtClean="0"/>
              <a:t> (z Athén)</a:t>
            </a:r>
            <a:endParaRPr lang="cs-CZ" dirty="0" smtClean="0"/>
          </a:p>
          <a:p>
            <a:r>
              <a:rPr lang="cs-CZ" dirty="0" smtClean="0"/>
              <a:t>v 5.stol.př.n.l. nejvýznamnější</a:t>
            </a:r>
          </a:p>
          <a:p>
            <a:r>
              <a:rPr lang="cs-CZ" dirty="0" smtClean="0"/>
              <a:t>přítel </a:t>
            </a:r>
            <a:r>
              <a:rPr lang="cs-CZ" dirty="0" err="1" smtClean="0"/>
              <a:t>Periklův</a:t>
            </a:r>
            <a:r>
              <a:rPr lang="cs-CZ" dirty="0" smtClean="0"/>
              <a:t> a jeho umělecký poradce při výstavbě Akropole v Athénách</a:t>
            </a:r>
          </a:p>
          <a:p>
            <a:r>
              <a:rPr lang="cs-CZ" dirty="0" smtClean="0"/>
              <a:t>Díla: sochy Athén, výzdoba </a:t>
            </a:r>
            <a:r>
              <a:rPr lang="cs-CZ" dirty="0" err="1" smtClean="0"/>
              <a:t>Parthenonu</a:t>
            </a:r>
            <a:r>
              <a:rPr lang="cs-CZ" dirty="0" smtClean="0"/>
              <a:t> (vlys), socha Dia v Olympii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u="sng" dirty="0" err="1" smtClean="0"/>
              <a:t>Práxitelés</a:t>
            </a:r>
            <a:r>
              <a:rPr lang="cs-CZ" b="1" u="sng" dirty="0" smtClean="0"/>
              <a:t> (z Athén)</a:t>
            </a:r>
            <a:endParaRPr lang="cs-CZ" dirty="0" smtClean="0"/>
          </a:p>
          <a:p>
            <a:r>
              <a:rPr lang="cs-CZ" dirty="0" smtClean="0"/>
              <a:t>nejlépe vyjádřil nový estetický ideál</a:t>
            </a:r>
          </a:p>
          <a:p>
            <a:r>
              <a:rPr lang="cs-CZ" dirty="0" smtClean="0"/>
              <a:t>Díla: </a:t>
            </a:r>
            <a:r>
              <a:rPr lang="cs-CZ" dirty="0" err="1" smtClean="0"/>
              <a:t>Hermés</a:t>
            </a:r>
            <a:r>
              <a:rPr lang="cs-CZ" dirty="0" smtClean="0"/>
              <a:t> s Dionýsem, Odpočívající Satyr, </a:t>
            </a:r>
          </a:p>
          <a:p>
            <a:r>
              <a:rPr lang="cs-CZ" dirty="0" smtClean="0"/>
              <a:t>	poprvé nahá bohyně – </a:t>
            </a:r>
            <a:r>
              <a:rPr lang="cs-CZ" dirty="0" err="1" smtClean="0"/>
              <a:t>Afrodíta</a:t>
            </a:r>
            <a:r>
              <a:rPr lang="cs-CZ" dirty="0" smtClean="0"/>
              <a:t> </a:t>
            </a:r>
            <a:r>
              <a:rPr lang="cs-CZ" dirty="0" err="1" smtClean="0"/>
              <a:t>Knidská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4100" b="1" u="sng" dirty="0" smtClean="0"/>
              <a:t>MALÍŘSTVÍ</a:t>
            </a:r>
            <a:endParaRPr lang="cs-CZ" sz="4100" dirty="0" smtClean="0"/>
          </a:p>
          <a:p>
            <a:r>
              <a:rPr lang="cs-CZ" dirty="0" smtClean="0"/>
              <a:t>nedostatek zachovaných památek, známe z antické literatury</a:t>
            </a:r>
          </a:p>
          <a:p>
            <a:r>
              <a:rPr lang="cs-CZ" dirty="0" smtClean="0"/>
              <a:t>deskové obrazy,nástěnné malby a mozaiky k výzdobě chrámů, veřejných budov a domů</a:t>
            </a:r>
          </a:p>
          <a:p>
            <a:pPr>
              <a:buNone/>
            </a:pPr>
            <a:r>
              <a:rPr lang="cs-CZ" i="1" u="sng" dirty="0" smtClean="0"/>
              <a:t>Nejvýznamnější malíři:</a:t>
            </a:r>
            <a:endParaRPr lang="cs-CZ" u="sng" dirty="0" smtClean="0"/>
          </a:p>
          <a:p>
            <a:r>
              <a:rPr lang="cs-CZ" b="1" u="sng" dirty="0" err="1" smtClean="0"/>
              <a:t>Polygnótos</a:t>
            </a:r>
            <a:r>
              <a:rPr lang="cs-CZ" b="1" u="sng" dirty="0" smtClean="0"/>
              <a:t> z </a:t>
            </a:r>
            <a:r>
              <a:rPr lang="cs-CZ" b="1" u="sng" dirty="0" err="1" smtClean="0"/>
              <a:t>Thasu</a:t>
            </a:r>
            <a:r>
              <a:rPr lang="cs-CZ" b="1" dirty="0" smtClean="0"/>
              <a:t> – </a:t>
            </a:r>
            <a:r>
              <a:rPr lang="cs-CZ" dirty="0" smtClean="0"/>
              <a:t>obraz Bitva u </a:t>
            </a:r>
            <a:r>
              <a:rPr lang="cs-CZ" dirty="0" err="1" smtClean="0"/>
              <a:t>Marathonu</a:t>
            </a:r>
            <a:r>
              <a:rPr lang="cs-CZ" dirty="0" smtClean="0"/>
              <a:t>, Dobytí Tróje</a:t>
            </a:r>
          </a:p>
          <a:p>
            <a:r>
              <a:rPr lang="cs-CZ" b="1" u="sng" dirty="0" err="1" smtClean="0"/>
              <a:t>Apollodóros</a:t>
            </a:r>
            <a:r>
              <a:rPr lang="cs-CZ" b="1" u="sng" dirty="0" smtClean="0"/>
              <a:t> z Athén</a:t>
            </a:r>
            <a:r>
              <a:rPr lang="cs-CZ" u="sng" dirty="0" smtClean="0"/>
              <a:t> </a:t>
            </a:r>
            <a:r>
              <a:rPr lang="cs-CZ" dirty="0" smtClean="0"/>
              <a:t>– první používal světlo k modelaci objemu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b="1" u="sng" dirty="0" smtClean="0"/>
              <a:t>Vázové malířství </a:t>
            </a:r>
            <a:r>
              <a:rPr lang="cs-CZ" dirty="0" smtClean="0"/>
              <a:t>= svébytný umělecký druh</a:t>
            </a:r>
          </a:p>
          <a:p>
            <a:r>
              <a:rPr lang="cs-CZ" dirty="0" smtClean="0"/>
              <a:t>od geometrického stylu výzdoby přes </a:t>
            </a:r>
            <a:r>
              <a:rPr lang="cs-CZ" b="1" dirty="0" smtClean="0"/>
              <a:t>černo- a </a:t>
            </a:r>
            <a:r>
              <a:rPr lang="cs-CZ" b="1" dirty="0" err="1" smtClean="0"/>
              <a:t>červenofigurový</a:t>
            </a:r>
            <a:r>
              <a:rPr lang="cs-CZ" b="1" dirty="0" smtClean="0"/>
              <a:t> sloh</a:t>
            </a:r>
            <a:r>
              <a:rPr lang="cs-CZ" dirty="0" smtClean="0"/>
              <a:t> k barevné kresbě na bílém podkladu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UŽITÉ UMĚNÍ</a:t>
            </a:r>
            <a:endParaRPr lang="cs-CZ" sz="28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na vysoké úrovni bylo zpracování bronzu, zlatnictví, ražení mincí, vyřezávání kamejí z drahokamů, výroba nábytku, skla a drobných keramických sošek </a:t>
            </a:r>
          </a:p>
          <a:p>
            <a:pPr>
              <a:buNone/>
            </a:pPr>
            <a:r>
              <a:rPr lang="cs-CZ" b="1" i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i="1" u="sng" dirty="0" smtClean="0"/>
              <a:t>ODÍVÁNÍ</a:t>
            </a:r>
            <a:endParaRPr lang="cs-CZ" dirty="0" smtClean="0"/>
          </a:p>
          <a:p>
            <a:r>
              <a:rPr lang="cs-CZ" dirty="0" smtClean="0"/>
              <a:t> základní kusy oděvu =  </a:t>
            </a:r>
            <a:r>
              <a:rPr lang="cs-CZ" b="1" u="sng" dirty="0" smtClean="0"/>
              <a:t>chitón</a:t>
            </a:r>
            <a:r>
              <a:rPr lang="cs-CZ" u="sng" dirty="0" smtClean="0"/>
              <a:t>, </a:t>
            </a:r>
            <a:r>
              <a:rPr lang="cs-CZ" b="1" u="sng" dirty="0" smtClean="0"/>
              <a:t>peplos,</a:t>
            </a:r>
            <a:r>
              <a:rPr lang="cs-CZ" u="sng" dirty="0" smtClean="0"/>
              <a:t> </a:t>
            </a:r>
            <a:r>
              <a:rPr lang="cs-CZ" b="1" u="sng" dirty="0" smtClean="0"/>
              <a:t>plášť</a:t>
            </a:r>
            <a:r>
              <a:rPr lang="cs-CZ" dirty="0" smtClean="0"/>
              <a:t> z přírodních materiálů (z různě velkých kusů látek, většinou pravoúhlých tvarů, mezi sebou spojeny sponami, brožemi nebo opasky)</a:t>
            </a:r>
          </a:p>
          <a:p>
            <a:pPr lvl="0"/>
            <a:r>
              <a:rPr lang="cs-CZ" dirty="0" smtClean="0"/>
              <a:t>základní materiál: len, vlna, bavlna, hedvábí</a:t>
            </a:r>
          </a:p>
          <a:p>
            <a:pPr lvl="0"/>
            <a:r>
              <a:rPr lang="cs-CZ" dirty="0" smtClean="0"/>
              <a:t>barvení látek henou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2800" b="1" i="1" u="sng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dirty="0"/>
          </a:p>
        </p:txBody>
      </p:sp>
      <p:sp>
        <p:nvSpPr>
          <p:cNvPr id="1126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57200" y="1396740"/>
            <a:ext cx="807524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813" algn="l"/>
              </a:tabLst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MRÁZ, Bohumír. Dějiny výtvarné kultury 1). Praha: IDEA SERVIS, 2002, ISBN 80-85970-39-2.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813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531813" algn="l"/>
              </a:tabLst>
            </a:pPr>
            <a:r>
              <a:rPr lang="cs-CZ" sz="18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Obr.1)</a:t>
            </a:r>
            <a:r>
              <a:rPr lang="cs-CZ" sz="1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/>
              <a:t>UNBEKANNT. </a:t>
            </a:r>
            <a:r>
              <a:rPr lang="cs-CZ" sz="1800" i="1" dirty="0" err="1" smtClean="0"/>
              <a:t>wikipedia.org</a:t>
            </a:r>
            <a:r>
              <a:rPr lang="cs-CZ" sz="1800" dirty="0" smtClean="0"/>
              <a:t> [online]. [cit. 15.9.2013]. Dostupný na WWW: </a:t>
            </a:r>
            <a:r>
              <a:rPr lang="cs-CZ" sz="1800" dirty="0" smtClean="0">
                <a:hlinkClick r:id="rId2"/>
              </a:rPr>
              <a:t>http://cs.wikipedia.org/wiki/Soubor:Schema_Saeulenordnungen.jpg</a:t>
            </a:r>
            <a:endParaRPr lang="cs-CZ" sz="1800" dirty="0" smtClean="0"/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531813" algn="l"/>
              </a:tabLst>
            </a:pPr>
            <a:endParaRPr lang="cs-CZ" sz="1800" dirty="0" smtClean="0"/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531813" algn="l"/>
              </a:tabLst>
            </a:pPr>
            <a:r>
              <a:rPr lang="cs-CZ" sz="18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Obr.2)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/>
              <a:t>STEVE F-E-CAMERON. </a:t>
            </a:r>
            <a:r>
              <a:rPr lang="cs-CZ" sz="1800" i="1" dirty="0" err="1" smtClean="0"/>
              <a:t>wikipedia.org</a:t>
            </a:r>
            <a:r>
              <a:rPr lang="cs-CZ" sz="1800" dirty="0" smtClean="0"/>
              <a:t> [online]. [cit. 15.9.2013]. Dostupný na WWW: </a:t>
            </a:r>
            <a:r>
              <a:rPr lang="cs-CZ" sz="1800" dirty="0" smtClean="0">
                <a:hlinkClick r:id="rId3"/>
              </a:rPr>
              <a:t>http://cs.wikipedia.org/wiki/Soubor:SFEC_BritMus_Roman_021.JPG</a:t>
            </a:r>
            <a:endParaRPr lang="cs-CZ" sz="1800" dirty="0" smtClean="0"/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531813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813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813" algn="l"/>
              </a:tabLs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Pokud není uvedeno jinak, použitý materiál je z vlastních zdrojů autora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1813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309634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DĚKUJI  ZA POZORNOST</a:t>
            </a:r>
            <a:br>
              <a:rPr lang="cs-CZ" b="1" dirty="0" smtClean="0">
                <a:solidFill>
                  <a:schemeClr val="tx2"/>
                </a:solidFill>
              </a:rPr>
            </a:b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77072"/>
            <a:ext cx="8229600" cy="204909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343</Words>
  <Application>Microsoft Office PowerPoint</Application>
  <PresentationFormat>Předvádění na obrazovce (4:3)</PresentationFormat>
  <Paragraphs>96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Výtvarné umění starověkého Řecka</vt:lpstr>
      <vt:lpstr>ARCHITEKTURA</vt:lpstr>
      <vt:lpstr> </vt:lpstr>
      <vt:lpstr> </vt:lpstr>
      <vt:lpstr>řecké stavební řády      Obr.1</vt:lpstr>
      <vt:lpstr>SOCHAŘSTVÍ</vt:lpstr>
      <vt:lpstr>Nejvýznamnější sochaři:</vt:lpstr>
      <vt:lpstr>Myrónův  Diskobolos           obr.2</vt:lpstr>
      <vt:lpstr> </vt:lpstr>
      <vt:lpstr> </vt:lpstr>
      <vt:lpstr>UŽITÉ UMĚNÍ</vt:lpstr>
      <vt:lpstr>Použité zdroje</vt:lpstr>
      <vt:lpstr>  DĚKUJI  ZA POZORNOST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Secese  architektura</dc:title>
  <dc:creator>rodiče</dc:creator>
  <cp:lastModifiedBy>rodiče</cp:lastModifiedBy>
  <cp:revision>171</cp:revision>
  <dcterms:created xsi:type="dcterms:W3CDTF">2013-04-02T20:21:13Z</dcterms:created>
  <dcterms:modified xsi:type="dcterms:W3CDTF">2014-01-18T14:38:03Z</dcterms:modified>
</cp:coreProperties>
</file>