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56" r:id="rId3"/>
    <p:sldId id="323" r:id="rId4"/>
    <p:sldId id="313" r:id="rId5"/>
    <p:sldId id="325" r:id="rId6"/>
    <p:sldId id="326" r:id="rId7"/>
    <p:sldId id="327" r:id="rId8"/>
    <p:sldId id="314" r:id="rId9"/>
    <p:sldId id="324" r:id="rId10"/>
    <p:sldId id="331" r:id="rId11"/>
    <p:sldId id="332" r:id="rId12"/>
    <p:sldId id="272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4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talien_Rom_Trajansaeule_sb1.JPG" TargetMode="External"/><Relationship Id="rId2" Type="http://schemas.openxmlformats.org/officeDocument/2006/relationships/hyperlink" Target="http://cs.wikipedia.org/wiki/Soubor:RomeArchofTitus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ugstus_kameo.jpg" TargetMode="External"/><Relationship Id="rId5" Type="http://schemas.openxmlformats.org/officeDocument/2006/relationships/hyperlink" Target="http://cs.wikipedia.org/wiki/Soubor:Kunsthistorisches_Museum_Vienna_June_2006_035.png" TargetMode="External"/><Relationship Id="rId4" Type="http://schemas.openxmlformats.org/officeDocument/2006/relationships/hyperlink" Target="http://commons.wikimedia.org/wiki/File:0_Marcus_Aurelius_-_Piazza_del_Campidoglio_(1)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488832" cy="548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Výtvarné umění starověkého Říma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95347"/>
              </p:ext>
            </p:extLst>
          </p:nvPr>
        </p:nvGraphicFramePr>
        <p:xfrm>
          <a:off x="899592" y="1052740"/>
          <a:ext cx="7344816" cy="442805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498"/>
                <a:gridCol w="5147318"/>
              </a:tblGrid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 smtClean="0">
                          <a:latin typeface="+mn-lt"/>
                          <a:ea typeface="Calibri"/>
                          <a:cs typeface="Times New Roman"/>
                        </a:rPr>
                        <a:t>VY_32_INOVACE_HANA_MERVARTOVA_VYTVARNE_UMENI_STAROVEKEHO_RIMA_PREZENTACE_18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Výtvarná příprava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10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Dějiny výtvarných kultur. Pravěk a starověk.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Výtvarné umění starověkého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Říma - prezentace</a:t>
                      </a:r>
                      <a:endParaRPr lang="cs-CZ" sz="1100" i="1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2281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20.9.2013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4499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</a:t>
                      </a:r>
                      <a:r>
                        <a:rPr lang="cs-CZ" sz="10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ýtvarným uměním starověkého Říma.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Vyučující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může využít  konkrétní snímky k výkladu látky podle navazujícího pracovního listu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Říma“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Navazuje na 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prezentaci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„</a:t>
                      </a:r>
                      <a:r>
                        <a:rPr lang="cs-CZ" sz="1000" i="1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Výtvarné umění starověkého Říma - architektura“.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96265" y="5733256"/>
            <a:ext cx="3914944" cy="86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5112567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Výtvarné umění starověkého Říma</a:t>
            </a:r>
            <a:b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b="1" u="sng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sochařství, malířství, užité umění</a:t>
            </a:r>
            <a:endParaRPr lang="cs-CZ" sz="6000" b="1" u="sng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712968" cy="1008112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dirty="0" smtClean="0"/>
              <a:t> </a:t>
            </a:r>
            <a:r>
              <a:rPr lang="cs-CZ" b="1" i="1" u="sng" dirty="0" smtClean="0"/>
              <a:t>ŘÍMSKÉ SOCHAŘSTVÍ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Význam</a:t>
            </a:r>
            <a:r>
              <a:rPr lang="cs-CZ" dirty="0" smtClean="0"/>
              <a:t> </a:t>
            </a:r>
            <a:r>
              <a:rPr lang="cs-CZ" b="1" dirty="0" smtClean="0"/>
              <a:t>– vynikající portrétní realismus, základy pro umění středověku, inspirace pro renesanci a klasicismus</a:t>
            </a:r>
          </a:p>
          <a:p>
            <a:r>
              <a:rPr lang="cs-CZ" dirty="0" smtClean="0"/>
              <a:t>vliv realismu etruského, řeckého, dovoz uloupených řeckých soch – výroba kopií </a:t>
            </a:r>
          </a:p>
          <a:p>
            <a:r>
              <a:rPr lang="cs-CZ" dirty="0" smtClean="0"/>
              <a:t>od realismu přes idealismus až k abstraktnímu schematismu, na který navázalo středověké umění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4400" b="1" u="sng" dirty="0" smtClean="0"/>
              <a:t>Sochařské památky:</a:t>
            </a:r>
            <a:endParaRPr lang="cs-CZ" sz="4400" dirty="0" smtClean="0"/>
          </a:p>
          <a:p>
            <a:pPr lvl="0"/>
            <a:r>
              <a:rPr lang="cs-CZ" sz="4400" b="1" dirty="0" smtClean="0"/>
              <a:t>socha Augusta z </a:t>
            </a:r>
            <a:r>
              <a:rPr lang="cs-CZ" sz="4400" b="1" dirty="0" err="1" smtClean="0"/>
              <a:t>Primaporty</a:t>
            </a:r>
            <a:endParaRPr lang="cs-CZ" sz="4400" dirty="0" smtClean="0"/>
          </a:p>
          <a:p>
            <a:pPr lvl="0"/>
            <a:r>
              <a:rPr lang="cs-CZ" sz="4400" b="1" dirty="0" smtClean="0"/>
              <a:t>Augustův oltář míru</a:t>
            </a:r>
            <a:endParaRPr lang="cs-CZ" sz="4400" dirty="0" smtClean="0"/>
          </a:p>
          <a:p>
            <a:pPr lvl="0"/>
            <a:r>
              <a:rPr lang="cs-CZ" sz="4400" b="1" dirty="0" err="1" smtClean="0"/>
              <a:t>Titův</a:t>
            </a:r>
            <a:r>
              <a:rPr lang="cs-CZ" sz="4400" b="1" dirty="0" smtClean="0"/>
              <a:t> vítězný oblouk</a:t>
            </a:r>
            <a:endParaRPr lang="cs-CZ" sz="4400" dirty="0" smtClean="0"/>
          </a:p>
          <a:p>
            <a:pPr lvl="0"/>
            <a:r>
              <a:rPr lang="cs-CZ" sz="4400" b="1" dirty="0" err="1" smtClean="0"/>
              <a:t>Traianův</a:t>
            </a:r>
            <a:r>
              <a:rPr lang="cs-CZ" sz="4400" b="1" dirty="0" smtClean="0"/>
              <a:t> sloup</a:t>
            </a:r>
            <a:endParaRPr lang="cs-CZ" sz="4400" dirty="0" smtClean="0"/>
          </a:p>
          <a:p>
            <a:pPr lvl="0"/>
            <a:r>
              <a:rPr lang="cs-CZ" sz="4400" b="1" dirty="0" smtClean="0"/>
              <a:t>Vítězný oblouk Septima Severa</a:t>
            </a:r>
            <a:endParaRPr lang="cs-CZ" sz="4400" dirty="0" smtClean="0"/>
          </a:p>
          <a:p>
            <a:pPr lvl="0"/>
            <a:r>
              <a:rPr lang="cs-CZ" sz="4400" b="1" dirty="0" smtClean="0"/>
              <a:t>Vítězný oblouk Konstantina Velikého </a:t>
            </a:r>
            <a:endParaRPr lang="cs-CZ" sz="4400" dirty="0" smtClean="0"/>
          </a:p>
          <a:p>
            <a:pPr lvl="0"/>
            <a:r>
              <a:rPr lang="cs-CZ" sz="4400" b="1" dirty="0" smtClean="0"/>
              <a:t>Podobizny císařů</a:t>
            </a:r>
            <a:endParaRPr lang="cs-CZ" sz="4400" dirty="0" smtClean="0"/>
          </a:p>
          <a:p>
            <a:pPr lvl="0"/>
            <a:r>
              <a:rPr lang="cs-CZ" sz="4400" b="1" dirty="0" smtClean="0"/>
              <a:t>Jezdecký pomník </a:t>
            </a:r>
            <a:r>
              <a:rPr lang="cs-CZ" sz="4400" b="1" dirty="0" err="1" smtClean="0"/>
              <a:t>Marca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Aurelia</a:t>
            </a:r>
            <a:endParaRPr lang="cs-CZ" sz="4400" dirty="0" smtClean="0"/>
          </a:p>
          <a:p>
            <a:pPr>
              <a:buNone/>
            </a:pPr>
            <a:endParaRPr lang="cs-CZ" sz="41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Pohled na </a:t>
            </a:r>
            <a:r>
              <a:rPr lang="cs-CZ" sz="2400" b="1" u="sng" dirty="0" err="1" smtClean="0"/>
              <a:t>Titův</a:t>
            </a:r>
            <a:r>
              <a:rPr lang="cs-CZ" sz="2400" b="1" u="sng" dirty="0" smtClean="0"/>
              <a:t> vítězný oblouk </a:t>
            </a:r>
            <a:r>
              <a:rPr lang="cs-CZ" sz="2400" dirty="0" smtClean="0"/>
              <a:t>směrem od </a:t>
            </a:r>
            <a:r>
              <a:rPr lang="cs-CZ" sz="2400" dirty="0" err="1" smtClean="0"/>
              <a:t>Fora</a:t>
            </a:r>
            <a:r>
              <a:rPr lang="cs-CZ" sz="2400" dirty="0" smtClean="0"/>
              <a:t> Romana. </a:t>
            </a:r>
            <a:br>
              <a:rPr lang="cs-CZ" sz="2400" dirty="0" smtClean="0"/>
            </a:br>
            <a:r>
              <a:rPr lang="cs-CZ" sz="2400" dirty="0" smtClean="0"/>
              <a:t>V pozadí se nachází </a:t>
            </a:r>
            <a:r>
              <a:rPr lang="cs-CZ" sz="2400" b="1" u="sng" dirty="0" smtClean="0"/>
              <a:t>Koloseum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dirty="0" smtClean="0"/>
              <a:t>obr 1.</a:t>
            </a:r>
            <a:endParaRPr lang="cs-CZ" sz="2400" dirty="0"/>
          </a:p>
        </p:txBody>
      </p:sp>
      <p:pic>
        <p:nvPicPr>
          <p:cNvPr id="4" name="Zástupný symbol pro obsah 3" descr="Pohled na Titův oblouk směrem od Fora Romana. V pozadí se nachází Kolose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484784"/>
            <a:ext cx="6188505" cy="464137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6106690"/>
          </a:xfrm>
        </p:spPr>
        <p:txBody>
          <a:bodyPr>
            <a:normAutofit/>
          </a:bodyPr>
          <a:lstStyle/>
          <a:p>
            <a:r>
              <a:rPr lang="cs-CZ" sz="2400" b="1" u="sng" dirty="0" err="1" smtClean="0"/>
              <a:t>Trajanův</a:t>
            </a:r>
            <a:r>
              <a:rPr lang="cs-CZ" sz="2400" b="1" u="sng" dirty="0" smtClean="0"/>
              <a:t> sloup v Římě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			</a:t>
            </a:r>
            <a:r>
              <a:rPr lang="cs-CZ" sz="2800" dirty="0" smtClean="0"/>
              <a:t>obr 2.</a:t>
            </a:r>
            <a:endParaRPr lang="cs-CZ" sz="2800" dirty="0"/>
          </a:p>
        </p:txBody>
      </p:sp>
      <p:pic>
        <p:nvPicPr>
          <p:cNvPr id="4" name="Zástupný symbol pro obsah 3" descr="Trajánův sloup v Římě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4008" y="548680"/>
            <a:ext cx="1944216" cy="598220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5458618"/>
          </a:xfrm>
        </p:spPr>
        <p:txBody>
          <a:bodyPr>
            <a:normAutofit/>
          </a:bodyPr>
          <a:lstStyle/>
          <a:p>
            <a:pPr algn="l"/>
            <a:r>
              <a:rPr lang="pl-PL" sz="2400" b="1" u="sng" dirty="0" smtClean="0"/>
              <a:t>Jezdecká socha Marka Aurelia </a:t>
            </a:r>
            <a:r>
              <a:rPr lang="pl-PL" sz="2400" b="1" dirty="0" smtClean="0"/>
              <a:t>na Kapitolu</a:t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400" b="1" dirty="0" smtClean="0"/>
              <a:t/>
            </a:r>
            <a:br>
              <a:rPr lang="pl-PL" sz="2400" b="1" dirty="0" smtClean="0"/>
            </a:br>
            <a:r>
              <a:rPr lang="pl-PL" sz="2000" dirty="0" smtClean="0"/>
              <a:t>obr 3.</a:t>
            </a:r>
            <a:endParaRPr lang="cs-CZ" sz="2000" dirty="0"/>
          </a:p>
        </p:txBody>
      </p:sp>
      <p:pic>
        <p:nvPicPr>
          <p:cNvPr id="4" name="Zástupný symbol pro obsah 3" descr="Jezdecká socha Marka Aurelia na Kapitol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124744"/>
            <a:ext cx="6793190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i="1" u="sng" dirty="0" smtClean="0"/>
              <a:t>ŘÍMSKÉ MALÍŘSTVÍ</a:t>
            </a: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DRUHY MALBY: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b="1" dirty="0" smtClean="0"/>
              <a:t>1) monumentální</a:t>
            </a:r>
            <a:r>
              <a:rPr lang="cs-CZ" dirty="0" smtClean="0"/>
              <a:t> = nástěnné malby, které byly vytvářeny různými technikami</a:t>
            </a:r>
          </a:p>
          <a:p>
            <a:pPr>
              <a:buNone/>
            </a:pPr>
            <a:r>
              <a:rPr lang="cs-CZ" dirty="0" smtClean="0"/>
              <a:t>	(fresky,  mozaiky, enkaustika)</a:t>
            </a:r>
          </a:p>
          <a:p>
            <a:pPr>
              <a:buNone/>
            </a:pPr>
            <a:r>
              <a:rPr lang="cs-CZ" b="1" dirty="0" smtClean="0"/>
              <a:t>2) desková</a:t>
            </a:r>
            <a:r>
              <a:rPr lang="cs-CZ" dirty="0" smtClean="0"/>
              <a:t> = malba na dřevěné desky</a:t>
            </a:r>
          </a:p>
          <a:p>
            <a:pPr>
              <a:buNone/>
            </a:pPr>
            <a:r>
              <a:rPr lang="cs-CZ" b="1" dirty="0" smtClean="0"/>
              <a:t>3) knižní</a:t>
            </a:r>
            <a:r>
              <a:rPr lang="cs-CZ" dirty="0" smtClean="0"/>
              <a:t> = tempera nebo kvaš, knihy typu svitku nebo kodexu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i="1" u="sng" dirty="0" smtClean="0"/>
              <a:t>UŽITÉ UMĚNÍ</a:t>
            </a:r>
            <a:endParaRPr lang="cs-CZ" sz="40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00141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- touha Římanů po okázalém přepychu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Nábytek </a:t>
            </a:r>
            <a:r>
              <a:rPr lang="cs-CZ" dirty="0" smtClean="0"/>
              <a:t>– neměli mnoho kusů, byl podobný tomu dnešnímu, ze dřeva, bronzu, mramoru</a:t>
            </a:r>
          </a:p>
          <a:p>
            <a:r>
              <a:rPr lang="cs-CZ" b="1" dirty="0" smtClean="0"/>
              <a:t>Kovotepectví</a:t>
            </a:r>
          </a:p>
          <a:p>
            <a:r>
              <a:rPr lang="cs-CZ" b="1" dirty="0" smtClean="0"/>
              <a:t>Zlatnictví</a:t>
            </a:r>
          </a:p>
          <a:p>
            <a:r>
              <a:rPr lang="cs-CZ" b="1" dirty="0" smtClean="0"/>
              <a:t>Glyptika </a:t>
            </a:r>
            <a:r>
              <a:rPr lang="cs-CZ" dirty="0" smtClean="0"/>
              <a:t>- vyřezávání kamejí </a:t>
            </a:r>
          </a:p>
          <a:p>
            <a:r>
              <a:rPr lang="cs-CZ" b="1" dirty="0" smtClean="0"/>
              <a:t>keramika</a:t>
            </a:r>
            <a:r>
              <a:rPr lang="cs-CZ" dirty="0" smtClean="0"/>
              <a:t> – tzv. pečetěná keramika ( s červenou glazurou a raženými vzory), vyvážela se do    Egypta a dalších zemí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8658"/>
          </a:xfrm>
        </p:spPr>
        <p:txBody>
          <a:bodyPr>
            <a:normAutofit/>
          </a:bodyPr>
          <a:lstStyle/>
          <a:p>
            <a:pPr algn="l"/>
            <a:r>
              <a:rPr lang="cs-CZ" sz="2400" b="1" u="sng" dirty="0" smtClean="0"/>
              <a:t>Římská kamej s orlem</a:t>
            </a:r>
            <a:r>
              <a:rPr lang="cs-CZ" sz="2400" u="sng" dirty="0" smtClean="0"/>
              <a:t> </a:t>
            </a:r>
            <a:r>
              <a:rPr lang="cs-CZ" sz="2400" dirty="0" smtClean="0"/>
              <a:t>- kamej, dvouvrstvý onyx, 27 př. n. l.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obr. 4</a:t>
            </a:r>
            <a:endParaRPr lang="cs-CZ" sz="2400" dirty="0"/>
          </a:p>
        </p:txBody>
      </p:sp>
      <p:pic>
        <p:nvPicPr>
          <p:cNvPr id="4" name="Zástupný symbol pro obsah 3" descr="Římská kamej s orlem, dvouvrstvý onyx, 27 př n 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340768"/>
            <a:ext cx="4789407" cy="4741987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9066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	</a:t>
            </a:r>
            <a:r>
              <a:rPr lang="cs-CZ" sz="2400" b="1" u="sng" dirty="0" smtClean="0"/>
              <a:t>Císař </a:t>
            </a:r>
            <a:r>
              <a:rPr lang="cs-CZ" sz="2400" b="1" u="sng" dirty="0" err="1" smtClean="0"/>
              <a:t>Augustus</a:t>
            </a:r>
            <a:r>
              <a:rPr lang="cs-CZ" sz="2400" b="1" u="sng" dirty="0" smtClean="0"/>
              <a:t> (kamej) </a:t>
            </a:r>
            <a:r>
              <a:rPr lang="cs-CZ" sz="2400" dirty="0" smtClean="0"/>
              <a:t>- Dómský poklad, Cáchy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obr. 5</a:t>
            </a:r>
            <a:endParaRPr lang="cs-CZ" sz="2400" dirty="0"/>
          </a:p>
        </p:txBody>
      </p:sp>
      <p:pic>
        <p:nvPicPr>
          <p:cNvPr id="4" name="Zástupný symbol pro obsah 3" descr="Císař Augustus. Dómský poklad, Cách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124744"/>
            <a:ext cx="4364676" cy="496737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i="1" u="sng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dirty="0"/>
          </a:p>
        </p:txBody>
      </p:sp>
      <p:sp>
        <p:nvSpPr>
          <p:cNvPr id="11265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7200" y="1027532"/>
            <a:ext cx="8075240" cy="470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MRÁZ, Bohumír. Dějiny výtvarné kultury 1). Praha: IDEA SERVIS, 2002, ISBN 80-85970-39-2.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/>
              <a:t> </a:t>
            </a: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1) </a:t>
            </a:r>
            <a:r>
              <a:rPr lang="nl-NL" sz="1600" dirty="0" smtClean="0"/>
              <a:t>ALEXANDER Z.. </a:t>
            </a:r>
            <a:r>
              <a:rPr lang="nl-NL" sz="1600" i="1" dirty="0" smtClean="0"/>
              <a:t>wikipedia.org</a:t>
            </a:r>
            <a:r>
              <a:rPr lang="nl-NL" sz="1600" dirty="0" smtClean="0"/>
              <a:t> [online]. [cit. </a:t>
            </a:r>
            <a:r>
              <a:rPr lang="cs-CZ" sz="1600" dirty="0" smtClean="0"/>
              <a:t>20.9.2013</a:t>
            </a:r>
            <a:r>
              <a:rPr lang="nl-NL" sz="1600" dirty="0" smtClean="0"/>
              <a:t>]. Dostupný na WWW: </a:t>
            </a:r>
            <a:r>
              <a:rPr lang="nl-NL" sz="1600" dirty="0" smtClean="0">
                <a:hlinkClick r:id="rId2"/>
              </a:rPr>
              <a:t>http://cs.wikipedia.org/wiki/Soubor:RomeArchofTitus02.jpg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2) </a:t>
            </a:r>
            <a:r>
              <a:rPr lang="cs-CZ" sz="1600" dirty="0" err="1" smtClean="0"/>
              <a:t>SÜßBRICH</a:t>
            </a:r>
            <a:r>
              <a:rPr lang="cs-CZ" sz="1600" dirty="0" smtClean="0"/>
              <a:t>, </a:t>
            </a:r>
            <a:r>
              <a:rPr lang="cs-CZ" sz="1600" dirty="0" err="1" smtClean="0"/>
              <a:t>Rolf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3"/>
              </a:rPr>
              <a:t>http://cs.wikipedia.org/wiki/Soubor:Italien_Rom_Trajansaeule_sb1.JPG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/>
              <a:t>Obr. 3) GRANDMONT, </a:t>
            </a:r>
            <a:r>
              <a:rPr lang="cs-CZ" sz="1600" dirty="0" err="1" smtClean="0"/>
              <a:t>Jean</a:t>
            </a:r>
            <a:r>
              <a:rPr lang="cs-CZ" sz="1600" dirty="0" smtClean="0"/>
              <a:t>-</a:t>
            </a:r>
            <a:r>
              <a:rPr lang="cs-CZ" sz="1600" dirty="0" err="1" smtClean="0"/>
              <a:t>Pol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4"/>
              </a:rPr>
              <a:t>http://commons.wikimedia.org/wiki/File:0_Marcus_Aurelius_-_Piazza_del_Campidoglio_(1).JPG</a:t>
            </a:r>
            <a:endParaRPr lang="cs-CZ" sz="16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4) </a:t>
            </a:r>
            <a:r>
              <a:rPr lang="cs-CZ" sz="1600" dirty="0" smtClean="0"/>
              <a:t>GRYFFINDOR.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5"/>
              </a:rPr>
              <a:t>http://cs.wikipedia.org/wiki/Soubor:Kunsthistorisches_Museum_Vienna_June_2006_035.png</a:t>
            </a:r>
            <a:endParaRPr lang="cs-CZ" sz="1600" dirty="0" smtClean="0">
              <a:hlinkClick r:id="rId4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r>
              <a:rPr lang="cs-CZ" sz="16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Obr. 5</a:t>
            </a:r>
            <a:r>
              <a:rPr lang="cs-CZ" sz="1800" dirty="0" smtClean="0"/>
              <a:t>) </a:t>
            </a:r>
            <a:r>
              <a:rPr lang="cs-CZ" sz="1600" dirty="0" smtClean="0"/>
              <a:t>ABSALYPSON2. </a:t>
            </a:r>
            <a:r>
              <a:rPr lang="cs-CZ" sz="1600" dirty="0" err="1" smtClean="0"/>
              <a:t>wikipedia.org</a:t>
            </a:r>
            <a:r>
              <a:rPr lang="cs-CZ" sz="1600" dirty="0" smtClean="0"/>
              <a:t> [online]. [cit. 20.9.2013]. Dostupný na WWW: </a:t>
            </a:r>
            <a:r>
              <a:rPr lang="cs-CZ" sz="1600" dirty="0" smtClean="0">
                <a:hlinkClick r:id="rId6"/>
              </a:rPr>
              <a:t>http://cs.wikipedia.org/wiki/Soubor:Augstus_kameo.jpg</a:t>
            </a:r>
            <a:endParaRPr lang="cs-CZ" sz="1600" dirty="0" smtClean="0">
              <a:hlinkClick r:id="rId5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531813" algn="l"/>
              </a:tabLst>
            </a:pPr>
            <a:endParaRPr lang="cs-CZ" sz="1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Pokud není uvedeno jinak, použitý materiál je z vlastních zdrojů autora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81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09634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7072"/>
            <a:ext cx="8229600" cy="20490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417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Výtvarné umění starověkého Říma - sochařství, malířství, užité umění</vt:lpstr>
      <vt:lpstr> ŘÍMSKÉ SOCHAŘSTVÍ </vt:lpstr>
      <vt:lpstr> </vt:lpstr>
      <vt:lpstr>Pohled na Titův vítězný oblouk směrem od Fora Romana.  V pozadí se nachází Koloseum             obr 1.</vt:lpstr>
      <vt:lpstr>Trajanův sloup v Římě              obr 2.</vt:lpstr>
      <vt:lpstr>Jezdecká socha Marka Aurelia na Kapitolu             obr 3.</vt:lpstr>
      <vt:lpstr>ŘÍMSKÉ MALÍŘSTVÍ</vt:lpstr>
      <vt:lpstr>UŽITÉ UMĚNÍ</vt:lpstr>
      <vt:lpstr>Římská kamej s orlem - kamej, dvouvrstvý onyx, 27 př. n. l.             obr. 4</vt:lpstr>
      <vt:lpstr> Císař Augustus (kamej) - Dómský poklad, Cáchy               obr. 5</vt:lpstr>
      <vt:lpstr>Použité zdroje</vt:lpstr>
      <vt:lpstr>  DĚKUJI  ZA POZORNOST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rodiče</cp:lastModifiedBy>
  <cp:revision>202</cp:revision>
  <dcterms:created xsi:type="dcterms:W3CDTF">2013-04-02T20:21:13Z</dcterms:created>
  <dcterms:modified xsi:type="dcterms:W3CDTF">2014-01-19T14:24:21Z</dcterms:modified>
</cp:coreProperties>
</file>