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1" r:id="rId2"/>
    <p:sldId id="256" r:id="rId3"/>
    <p:sldId id="335" r:id="rId4"/>
    <p:sldId id="337" r:id="rId5"/>
    <p:sldId id="338" r:id="rId6"/>
    <p:sldId id="339" r:id="rId7"/>
    <p:sldId id="340" r:id="rId8"/>
    <p:sldId id="333" r:id="rId9"/>
    <p:sldId id="323" r:id="rId10"/>
    <p:sldId id="325" r:id="rId11"/>
    <p:sldId id="327" r:id="rId12"/>
    <p:sldId id="334" r:id="rId13"/>
    <p:sldId id="272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47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10.1.2014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10.1.2014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10.1.2014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A112D3-E6CD-4449-AB72-45EB1FB66F37}" type="datetimeFigureOut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0_Marcus_Aurelius_-_Piazza_del_Campidoglio_(1).JPG" TargetMode="External"/><Relationship Id="rId2" Type="http://schemas.openxmlformats.org/officeDocument/2006/relationships/hyperlink" Target="http://cs.wikipedia.org/wiki/Soubor:RomeArchofTitus0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Augstus_kameo.jpg" TargetMode="External"/><Relationship Id="rId4" Type="http://schemas.openxmlformats.org/officeDocument/2006/relationships/hyperlink" Target="http://cs.wikipedia.org/wiki/Soubor:Kunsthistorisches_Museum_Vienna_June_2006_035.pn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260648"/>
            <a:ext cx="7488832" cy="5878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Výtvarné umění starověkého 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Říma - test</a:t>
            </a:r>
            <a:endParaRPr lang="cs-CZ" sz="2800" b="1" dirty="0" smtClean="0">
              <a:solidFill>
                <a:schemeClr val="tx2"/>
              </a:solidFill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72495347"/>
              </p:ext>
            </p:extLst>
          </p:nvPr>
        </p:nvGraphicFramePr>
        <p:xfrm>
          <a:off x="899592" y="1052740"/>
          <a:ext cx="7344816" cy="4167210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197498"/>
                <a:gridCol w="5147318"/>
              </a:tblGrid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 smtClean="0">
                          <a:latin typeface="+mn-lt"/>
                          <a:ea typeface="Calibri"/>
                          <a:cs typeface="Times New Roman"/>
                        </a:rPr>
                        <a:t>VY_32_INOVACE_HANA_MERVARTOVA_VYTVARNE_UMENI_STAROVEKEHO_RIMA_TEST_19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latin typeface="Calibri"/>
                          <a:ea typeface="Calibri"/>
                          <a:cs typeface="Times New Roman"/>
                        </a:rPr>
                        <a:t>Výtvarná příprava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latin typeface="Calibri"/>
                          <a:ea typeface="Calibri"/>
                          <a:cs typeface="Times New Roman"/>
                        </a:rPr>
                        <a:t>Fotograf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5410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Dějiny výtvarných kultur. Pravěk a starověk.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Výtvarné umění starověkého Říma -  test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Mgr. Hana </a:t>
                      </a:r>
                      <a:r>
                        <a:rPr lang="cs-CZ" sz="1100" i="1" kern="1200" dirty="0" err="1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Mervartová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20.9.2013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74499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PowerPoint. </a:t>
                      </a:r>
                      <a:r>
                        <a:rPr lang="cs-CZ" sz="1000" dirty="0" smtClean="0">
                          <a:latin typeface="+mn-lt"/>
                          <a:ea typeface="Calibri"/>
                          <a:cs typeface="Times New Roman"/>
                        </a:rPr>
                        <a:t>Testuje znalosti probrané  látky.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Navazuje na pracovní list „</a:t>
                      </a:r>
                      <a:r>
                        <a:rPr lang="cs-CZ" sz="1000" i="1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Výtvarné umění starověkého Říma“ a na prezentace 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„</a:t>
                      </a:r>
                      <a:r>
                        <a:rPr lang="cs-CZ" sz="1000" i="1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Výtvarné umění starověkého Říma - architektura“ a 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„</a:t>
                      </a:r>
                      <a:r>
                        <a:rPr lang="cs-CZ" sz="1000" i="1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Výtvarné umění starověkého Říma“.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4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96265" y="5733256"/>
            <a:ext cx="3914944" cy="86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5112567"/>
          </a:xfrm>
        </p:spPr>
        <p:txBody>
          <a:bodyPr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b="1" u="sng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Výtvarné umění starověkého Říma</a:t>
            </a:r>
            <a:br>
              <a:rPr lang="cs-CZ" b="1" u="sng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6000" b="1" u="sng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6000" b="1" u="sng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66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TEST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5085184"/>
            <a:ext cx="8712968" cy="1008112"/>
          </a:xfrm>
        </p:spPr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pPr algn="l"/>
            <a:r>
              <a:rPr lang="cs-CZ" sz="4000" b="1" u="sng" dirty="0" smtClean="0">
                <a:solidFill>
                  <a:srgbClr val="0070C0"/>
                </a:solidFill>
              </a:rPr>
              <a:t>OTÁZKY </a:t>
            </a:r>
            <a:r>
              <a:rPr lang="cs-CZ" sz="2800" b="1" i="1" u="sng" dirty="0" smtClean="0">
                <a:solidFill>
                  <a:srgbClr val="0070C0"/>
                </a:solidFill>
              </a:rPr>
              <a:t>(1 - 10)</a:t>
            </a:r>
            <a:endParaRPr lang="cs-CZ" sz="2800" i="1" u="sng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 marL="457200" indent="-457200">
              <a:buNone/>
            </a:pPr>
            <a:r>
              <a:rPr lang="cs-CZ" sz="2400" b="1" dirty="0" smtClean="0"/>
              <a:t>1</a:t>
            </a:r>
            <a:r>
              <a:rPr lang="cs-CZ" sz="2400" b="1" dirty="0" smtClean="0"/>
              <a:t>) Jak se jmenoval </a:t>
            </a:r>
            <a:r>
              <a:rPr lang="cs-CZ" sz="2400" b="1" dirty="0" smtClean="0"/>
              <a:t>národ </a:t>
            </a:r>
            <a:r>
              <a:rPr lang="cs-CZ" sz="2400" b="1" dirty="0" smtClean="0"/>
              <a:t>pocházející asi z Malé Asie, </a:t>
            </a:r>
            <a:r>
              <a:rPr lang="cs-CZ" sz="2400" b="1" dirty="0" smtClean="0"/>
              <a:t>který přišel </a:t>
            </a:r>
            <a:r>
              <a:rPr lang="cs-CZ" sz="2400" b="1" dirty="0" smtClean="0"/>
              <a:t>do Itálie v 10. století př. n. l</a:t>
            </a:r>
            <a:r>
              <a:rPr lang="cs-CZ" sz="2400" b="1" dirty="0" smtClean="0"/>
              <a:t>.? </a:t>
            </a:r>
            <a:endParaRPr lang="cs-CZ" sz="2400" b="1" i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2) Čím bylo ovlivněno římské umění? </a:t>
            </a:r>
            <a:endParaRPr lang="cs-CZ" sz="2400" b="1" i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2400" b="1" dirty="0" smtClean="0"/>
              <a:t>3) Jak se jmenoval jeden </a:t>
            </a:r>
            <a:r>
              <a:rPr lang="cs-CZ" sz="2400" b="1" dirty="0" smtClean="0"/>
              <a:t>z nejvýznamnějších architektů starověkého </a:t>
            </a:r>
            <a:r>
              <a:rPr lang="cs-CZ" sz="2400" b="1" dirty="0" smtClean="0"/>
              <a:t>Říma? 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4) Jaké druhy monumentálních veřejných budov v Římě znáte? (3x</a:t>
            </a:r>
            <a:r>
              <a:rPr lang="cs-CZ" sz="2400" b="1" dirty="0" smtClean="0">
                <a:solidFill>
                  <a:srgbClr val="0070C0"/>
                </a:solidFill>
              </a:rPr>
              <a:t>)</a:t>
            </a:r>
          </a:p>
          <a:p>
            <a:pPr>
              <a:buNone/>
            </a:pPr>
            <a:r>
              <a:rPr lang="cs-CZ" sz="2400" b="1" dirty="0" smtClean="0"/>
              <a:t>5) Jaké užitkové stavby v Římě znáte (1x</a:t>
            </a:r>
            <a:r>
              <a:rPr lang="cs-CZ" sz="2400" b="1" dirty="0" smtClean="0"/>
              <a:t>)?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6) Jaký je význam římského sochařství</a:t>
            </a:r>
            <a:r>
              <a:rPr lang="cs-CZ" sz="2400" b="1" dirty="0" smtClean="0">
                <a:solidFill>
                  <a:srgbClr val="0070C0"/>
                </a:solidFill>
              </a:rPr>
              <a:t>?</a:t>
            </a:r>
          </a:p>
          <a:p>
            <a:pPr>
              <a:buNone/>
            </a:pPr>
            <a:r>
              <a:rPr lang="cs-CZ" sz="2400" b="1" dirty="0" smtClean="0"/>
              <a:t>7) Jakými technikami byly vytvářeny římské nástěnné malby (1x)? </a:t>
            </a:r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i="1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962674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8) Jaké stavby vidíte na obrázku (dvě)?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	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000" dirty="0" smtClean="0"/>
              <a:t>obr 1.</a:t>
            </a:r>
            <a:endParaRPr lang="cs-CZ" sz="2000" dirty="0"/>
          </a:p>
        </p:txBody>
      </p:sp>
      <p:pic>
        <p:nvPicPr>
          <p:cNvPr id="4" name="Zástupný symbol pro obsah 3" descr="Pohled na Titův oblouk směrem od Fora Romana. V pozadí se nachází Koloseum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47664" y="1484784"/>
            <a:ext cx="6188505" cy="4641379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5818658"/>
          </a:xfrm>
        </p:spPr>
        <p:txBody>
          <a:bodyPr>
            <a:normAutofit/>
          </a:bodyPr>
          <a:lstStyle/>
          <a:p>
            <a:pPr algn="l"/>
            <a:r>
              <a:rPr lang="pl-PL" sz="2400" b="1" dirty="0" smtClean="0"/>
              <a:t>9) Jak se nazývá tato socha?</a:t>
            </a:r>
            <a:r>
              <a:rPr lang="pl-PL" sz="2400" b="1" u="sng" dirty="0" smtClean="0"/>
              <a:t/>
            </a:r>
            <a:br>
              <a:rPr lang="pl-PL" sz="2400" b="1" u="sng" dirty="0" smtClean="0"/>
            </a:br>
            <a:r>
              <a:rPr lang="pl-PL" sz="2400" dirty="0" smtClean="0"/>
              <a:t>	</a:t>
            </a: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>   </a:t>
            </a:r>
            <a:r>
              <a:rPr lang="pl-PL" sz="2000" dirty="0" smtClean="0"/>
              <a:t>obr 2.</a:t>
            </a:r>
            <a:endParaRPr lang="cs-CZ" sz="2000" dirty="0"/>
          </a:p>
        </p:txBody>
      </p:sp>
      <p:pic>
        <p:nvPicPr>
          <p:cNvPr id="4" name="Zástupný symbol pro obsah 3" descr="Jezdecká socha Marka Aurelia na Kapitolu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31640" y="1412776"/>
            <a:ext cx="6793190" cy="4525963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18658"/>
          </a:xfrm>
        </p:spPr>
        <p:txBody>
          <a:bodyPr>
            <a:normAutofit/>
          </a:bodyPr>
          <a:lstStyle/>
          <a:p>
            <a:pPr algn="l"/>
            <a:r>
              <a:rPr lang="pl-PL" sz="2400" b="1" dirty="0" smtClean="0"/>
              <a:t>10) </a:t>
            </a:r>
            <a:r>
              <a:rPr lang="pl-PL" sz="2400" b="1" dirty="0" smtClean="0"/>
              <a:t>Jak se </a:t>
            </a:r>
            <a:r>
              <a:rPr lang="pl-PL" sz="2400" b="1" dirty="0" smtClean="0"/>
              <a:t>nazývají tyto výrobky římského užitého umění? </a:t>
            </a:r>
            <a:br>
              <a:rPr lang="pl-PL" sz="2400" b="1" dirty="0" smtClean="0"/>
            </a:br>
            <a:r>
              <a:rPr lang="pl-PL" sz="2400" b="1" dirty="0" smtClean="0"/>
              <a:t>	</a:t>
            </a: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cs-CZ" sz="2400" dirty="0" smtClean="0"/>
              <a:t> obr. </a:t>
            </a:r>
            <a:r>
              <a:rPr lang="cs-CZ" sz="2400" dirty="0" smtClean="0"/>
              <a:t>3			           </a:t>
            </a:r>
            <a:r>
              <a:rPr lang="cs-CZ" sz="2400" dirty="0" smtClean="0"/>
              <a:t>obr. </a:t>
            </a:r>
            <a:r>
              <a:rPr lang="cs-CZ" sz="2400" dirty="0" smtClean="0"/>
              <a:t>4</a:t>
            </a:r>
            <a:endParaRPr lang="cs-CZ" sz="2400" dirty="0"/>
          </a:p>
        </p:txBody>
      </p:sp>
      <p:pic>
        <p:nvPicPr>
          <p:cNvPr id="5" name="Zástupný symbol pro obsah 4" descr="Římská kamej s orlem, dvouvrstvý onyx, 27 př n l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700808"/>
            <a:ext cx="3747688" cy="3710582"/>
          </a:xfrm>
        </p:spPr>
      </p:pic>
      <p:pic>
        <p:nvPicPr>
          <p:cNvPr id="6" name="Zástupný symbol pro obsah 5" descr="Císař Augustus. Dómský poklad, Cáchy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860032" y="1556792"/>
            <a:ext cx="3543188" cy="4032448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02634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0070C0"/>
                </a:solidFill>
              </a:rPr>
              <a:t>KONEC</a:t>
            </a:r>
            <a:endParaRPr lang="cs-CZ" sz="80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b="1" u="sng" dirty="0" smtClean="0">
                <a:solidFill>
                  <a:srgbClr val="FF0000"/>
                </a:solidFill>
              </a:rPr>
              <a:t>ODPOVĚDI </a:t>
            </a:r>
            <a:r>
              <a:rPr lang="cs-CZ" sz="2800" b="1" i="1" u="sng" dirty="0" smtClean="0">
                <a:solidFill>
                  <a:srgbClr val="FF0000"/>
                </a:solidFill>
              </a:rPr>
              <a:t>(max. 14b)</a:t>
            </a:r>
            <a:endParaRPr lang="cs-CZ" sz="2800" i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/>
          </a:bodyPr>
          <a:lstStyle/>
          <a:p>
            <a:pPr marL="457200" indent="-457200">
              <a:buNone/>
            </a:pPr>
            <a:r>
              <a:rPr lang="cs-CZ" sz="2400" b="1" dirty="0" smtClean="0"/>
              <a:t>1</a:t>
            </a:r>
            <a:r>
              <a:rPr lang="cs-CZ" sz="2400" b="1" dirty="0" smtClean="0"/>
              <a:t>) Jak se jmenoval </a:t>
            </a:r>
            <a:r>
              <a:rPr lang="cs-CZ" sz="2400" b="1" dirty="0" smtClean="0"/>
              <a:t>národ </a:t>
            </a:r>
            <a:r>
              <a:rPr lang="cs-CZ" sz="2400" b="1" dirty="0" smtClean="0"/>
              <a:t>pocházející asi z Malé Asie, přišel do Itálie v 10. století př. n. l</a:t>
            </a:r>
            <a:r>
              <a:rPr lang="cs-CZ" sz="2400" b="1" dirty="0" smtClean="0"/>
              <a:t>.? </a:t>
            </a:r>
            <a:r>
              <a:rPr lang="cs-CZ" sz="2400" b="1" i="1" dirty="0" smtClean="0">
                <a:solidFill>
                  <a:srgbClr val="FF0000"/>
                </a:solidFill>
              </a:rPr>
              <a:t>= </a:t>
            </a:r>
            <a:r>
              <a:rPr lang="cs-CZ" sz="2400" b="1" i="1" dirty="0" smtClean="0">
                <a:solidFill>
                  <a:srgbClr val="FF0000"/>
                </a:solidFill>
              </a:rPr>
              <a:t>Etruskové </a:t>
            </a:r>
            <a:r>
              <a:rPr lang="pl-PL" sz="2400" b="1" i="1" dirty="0" smtClean="0">
                <a:solidFill>
                  <a:srgbClr val="FF0000"/>
                </a:solidFill>
              </a:rPr>
              <a:t>(1b)</a:t>
            </a:r>
            <a:endParaRPr lang="cs-CZ" sz="2400" b="1" i="1" dirty="0" smtClean="0">
              <a:solidFill>
                <a:srgbClr val="FF0000"/>
              </a:solidFill>
            </a:endParaRPr>
          </a:p>
          <a:p>
            <a:pPr marL="457200" indent="-457200">
              <a:buNone/>
            </a:pPr>
            <a:endParaRPr lang="cs-CZ" sz="2400" b="1" i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400" b="1" dirty="0" smtClean="0"/>
              <a:t>2) Čím bylo ovlivněno římské umění? </a:t>
            </a:r>
            <a:r>
              <a:rPr lang="cs-CZ" sz="2400" b="1" i="1" dirty="0" smtClean="0">
                <a:solidFill>
                  <a:srgbClr val="FF0000"/>
                </a:solidFill>
              </a:rPr>
              <a:t>= ovlivněno etruským a řeckým </a:t>
            </a:r>
            <a:r>
              <a:rPr lang="cs-CZ" sz="2400" b="1" i="1" dirty="0" smtClean="0">
                <a:solidFill>
                  <a:srgbClr val="FF0000"/>
                </a:solidFill>
              </a:rPr>
              <a:t>uměním </a:t>
            </a:r>
            <a:r>
              <a:rPr lang="pl-PL" sz="2400" b="1" i="1" dirty="0" smtClean="0">
                <a:solidFill>
                  <a:srgbClr val="FF0000"/>
                </a:solidFill>
              </a:rPr>
              <a:t>(1b)</a:t>
            </a:r>
            <a:endParaRPr lang="cs-CZ" sz="2400" b="1" i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400" b="1" i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400" b="1" dirty="0" smtClean="0"/>
              <a:t>3) Jak se jmenoval jeden </a:t>
            </a:r>
            <a:r>
              <a:rPr lang="cs-CZ" sz="2400" b="1" dirty="0" smtClean="0"/>
              <a:t>z nejvýznamnějších architektů starověkého </a:t>
            </a:r>
            <a:r>
              <a:rPr lang="cs-CZ" sz="2400" b="1" dirty="0" smtClean="0"/>
              <a:t>Říma? </a:t>
            </a:r>
            <a:r>
              <a:rPr lang="cs-CZ" sz="2400" b="1" i="1" dirty="0" smtClean="0">
                <a:solidFill>
                  <a:srgbClr val="FF0000"/>
                </a:solidFill>
              </a:rPr>
              <a:t>= </a:t>
            </a:r>
            <a:r>
              <a:rPr lang="cs-CZ" sz="2400" b="1" i="1" dirty="0" smtClean="0">
                <a:solidFill>
                  <a:srgbClr val="FF0000"/>
                </a:solidFill>
              </a:rPr>
              <a:t>syrský Řek </a:t>
            </a:r>
            <a:r>
              <a:rPr lang="cs-CZ" sz="2400" b="1" i="1" u="sng" dirty="0" err="1" smtClean="0">
                <a:solidFill>
                  <a:srgbClr val="FF0000"/>
                </a:solidFill>
              </a:rPr>
              <a:t>Apollodoros</a:t>
            </a:r>
            <a:r>
              <a:rPr lang="cs-CZ" sz="2400" b="1" i="1" u="sng" dirty="0" smtClean="0">
                <a:solidFill>
                  <a:srgbClr val="FF0000"/>
                </a:solidFill>
              </a:rPr>
              <a:t> z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Damašku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pl-PL" sz="2400" b="1" i="1" dirty="0" smtClean="0">
                <a:solidFill>
                  <a:srgbClr val="FF0000"/>
                </a:solidFill>
              </a:rPr>
              <a:t>(1b)</a:t>
            </a:r>
            <a:endParaRPr lang="cs-CZ" sz="2400" i="1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 lnSpcReduction="10000"/>
          </a:bodyPr>
          <a:lstStyle/>
          <a:p>
            <a:pPr lvl="0">
              <a:buNone/>
            </a:pPr>
            <a:r>
              <a:rPr lang="cs-CZ" sz="2400" b="1" dirty="0" smtClean="0"/>
              <a:t>4) Jaké druhy monumentálních veřejných budov v Římě znáte? (3x)</a:t>
            </a:r>
            <a:r>
              <a:rPr lang="cs-CZ" sz="2400" b="1" dirty="0" smtClean="0">
                <a:solidFill>
                  <a:srgbClr val="FF0000"/>
                </a:solidFill>
              </a:rPr>
              <a:t> = </a:t>
            </a:r>
            <a:r>
              <a:rPr lang="cs-CZ" sz="2400" b="1" i="1" dirty="0" smtClean="0">
                <a:solidFill>
                  <a:srgbClr val="FF0000"/>
                </a:solidFill>
              </a:rPr>
              <a:t>baziliky</a:t>
            </a:r>
            <a:r>
              <a:rPr lang="cs-CZ" sz="2400" b="1" dirty="0" smtClean="0">
                <a:solidFill>
                  <a:srgbClr val="FF0000"/>
                </a:solidFill>
              </a:rPr>
              <a:t>, </a:t>
            </a:r>
            <a:r>
              <a:rPr lang="cs-CZ" sz="2400" b="1" i="1" dirty="0" smtClean="0">
                <a:solidFill>
                  <a:srgbClr val="FF0000"/>
                </a:solidFill>
              </a:rPr>
              <a:t>termy</a:t>
            </a:r>
            <a:r>
              <a:rPr lang="cs-CZ" sz="2400" dirty="0" smtClean="0">
                <a:solidFill>
                  <a:srgbClr val="FF0000"/>
                </a:solidFill>
              </a:rPr>
              <a:t>, </a:t>
            </a:r>
            <a:r>
              <a:rPr lang="cs-CZ" sz="2400" b="1" i="1" dirty="0" smtClean="0">
                <a:solidFill>
                  <a:srgbClr val="FF0000"/>
                </a:solidFill>
              </a:rPr>
              <a:t>amfiteátry, cirky, divadla</a:t>
            </a:r>
            <a:r>
              <a:rPr lang="cs-CZ" sz="2400" i="1" dirty="0" smtClean="0">
                <a:solidFill>
                  <a:srgbClr val="FF0000"/>
                </a:solidFill>
              </a:rPr>
              <a:t>, </a:t>
            </a:r>
            <a:r>
              <a:rPr lang="cs-CZ" sz="2400" b="1" i="1" dirty="0" smtClean="0">
                <a:solidFill>
                  <a:srgbClr val="FF0000"/>
                </a:solidFill>
              </a:rPr>
              <a:t>císařské paláce, vily, mauzolea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pl-PL" sz="2400" b="1" i="1" dirty="0" smtClean="0">
                <a:solidFill>
                  <a:srgbClr val="FF0000"/>
                </a:solidFill>
              </a:rPr>
              <a:t>(3b</a:t>
            </a:r>
            <a:r>
              <a:rPr lang="pl-PL" sz="2400" b="1" i="1" dirty="0" smtClean="0">
                <a:solidFill>
                  <a:srgbClr val="FF0000"/>
                </a:solidFill>
              </a:rPr>
              <a:t>)</a:t>
            </a:r>
            <a:endParaRPr lang="cs-CZ" sz="2400" i="1" dirty="0" smtClean="0">
              <a:solidFill>
                <a:srgbClr val="FF0000"/>
              </a:solidFill>
            </a:endParaRPr>
          </a:p>
          <a:p>
            <a:pPr lvl="0">
              <a:buNone/>
            </a:pPr>
            <a:endParaRPr lang="cs-CZ" sz="2400" i="1" dirty="0" smtClean="0">
              <a:solidFill>
                <a:srgbClr val="FF0000"/>
              </a:solidFill>
            </a:endParaRPr>
          </a:p>
          <a:p>
            <a:pPr lvl="0">
              <a:buNone/>
            </a:pPr>
            <a:r>
              <a:rPr lang="cs-CZ" sz="2400" b="1" dirty="0" smtClean="0"/>
              <a:t>5) Jaké užitkové stavby v Římě znáte (1x)? </a:t>
            </a:r>
            <a:r>
              <a:rPr lang="cs-CZ" sz="2400" b="1" dirty="0" smtClean="0">
                <a:solidFill>
                  <a:srgbClr val="FF0000"/>
                </a:solidFill>
              </a:rPr>
              <a:t>=</a:t>
            </a:r>
            <a:r>
              <a:rPr lang="cs-CZ" sz="2400" b="1" dirty="0" smtClean="0"/>
              <a:t> </a:t>
            </a:r>
            <a:r>
              <a:rPr lang="cs-CZ" sz="2400" b="1" i="1" dirty="0" smtClean="0">
                <a:solidFill>
                  <a:srgbClr val="FF0000"/>
                </a:solidFill>
              </a:rPr>
              <a:t>silnice</a:t>
            </a:r>
            <a:r>
              <a:rPr lang="cs-CZ" sz="2400" b="1" dirty="0" smtClean="0">
                <a:solidFill>
                  <a:srgbClr val="FF0000"/>
                </a:solidFill>
              </a:rPr>
              <a:t>, </a:t>
            </a:r>
            <a:r>
              <a:rPr lang="cs-CZ" sz="2400" b="1" i="1" dirty="0" smtClean="0">
                <a:solidFill>
                  <a:srgbClr val="FF0000"/>
                </a:solidFill>
              </a:rPr>
              <a:t>viadukty, akvadukty, kanály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pl-PL" sz="2400" b="1" i="1" dirty="0" smtClean="0">
                <a:solidFill>
                  <a:srgbClr val="FF0000"/>
                </a:solidFill>
              </a:rPr>
              <a:t>(1b)</a:t>
            </a:r>
            <a:endParaRPr lang="cs-CZ" sz="2400" dirty="0" smtClean="0">
              <a:solidFill>
                <a:srgbClr val="FF0000"/>
              </a:solidFill>
            </a:endParaRPr>
          </a:p>
          <a:p>
            <a:pPr lvl="0">
              <a:buNone/>
            </a:pPr>
            <a:endParaRPr lang="cs-CZ" sz="2400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400" b="1" dirty="0" smtClean="0"/>
              <a:t>6) Jaký je význam římského sochařství? </a:t>
            </a:r>
            <a:r>
              <a:rPr lang="cs-CZ" sz="2400" b="1" dirty="0" smtClean="0">
                <a:solidFill>
                  <a:srgbClr val="FF0000"/>
                </a:solidFill>
              </a:rPr>
              <a:t>= vynikající portrétní realismus, základy pro umění středověku, inspirací pro renesanci a </a:t>
            </a:r>
            <a:r>
              <a:rPr lang="cs-CZ" sz="2400" b="1" dirty="0" smtClean="0">
                <a:solidFill>
                  <a:srgbClr val="FF0000"/>
                </a:solidFill>
              </a:rPr>
              <a:t>klasicismus </a:t>
            </a:r>
            <a:r>
              <a:rPr lang="pl-PL" sz="2400" b="1" i="1" dirty="0" smtClean="0">
                <a:solidFill>
                  <a:srgbClr val="FF0000"/>
                </a:solidFill>
              </a:rPr>
              <a:t>(2b</a:t>
            </a:r>
            <a:r>
              <a:rPr lang="pl-PL" sz="2400" b="1" i="1" dirty="0" smtClean="0">
                <a:solidFill>
                  <a:srgbClr val="FF0000"/>
                </a:solidFill>
              </a:rPr>
              <a:t>)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400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400" b="1" dirty="0" smtClean="0"/>
              <a:t>7</a:t>
            </a:r>
            <a:r>
              <a:rPr lang="cs-CZ" sz="2400" b="1" dirty="0" smtClean="0"/>
              <a:t>) Jakými technikami byly vytvářeny římské </a:t>
            </a:r>
            <a:r>
              <a:rPr lang="cs-CZ" sz="2400" b="1" dirty="0" smtClean="0"/>
              <a:t>nástěnné malby (1x)? </a:t>
            </a:r>
            <a:endParaRPr lang="cs-CZ" sz="2400" b="1" dirty="0" smtClean="0"/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b="1" i="1" dirty="0" smtClean="0">
                <a:solidFill>
                  <a:srgbClr val="FF0000"/>
                </a:solidFill>
              </a:rPr>
              <a:t>= technika fresky,  mozaiky, </a:t>
            </a:r>
            <a:r>
              <a:rPr lang="cs-CZ" sz="2400" b="1" i="1" dirty="0" smtClean="0">
                <a:solidFill>
                  <a:srgbClr val="FF0000"/>
                </a:solidFill>
              </a:rPr>
              <a:t>enkaustika </a:t>
            </a:r>
            <a:r>
              <a:rPr lang="pl-PL" sz="2400" b="1" i="1" dirty="0" smtClean="0">
                <a:solidFill>
                  <a:srgbClr val="FF0000"/>
                </a:solidFill>
              </a:rPr>
              <a:t>(1b)</a:t>
            </a:r>
            <a:endParaRPr lang="cs-CZ" sz="2400" b="1" i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400" b="1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962674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8) Jaké stavby vidíte na obrázku (dvě)?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	</a:t>
            </a:r>
            <a:r>
              <a:rPr lang="cs-CZ" sz="2400" b="1" i="1" dirty="0" smtClean="0">
                <a:solidFill>
                  <a:srgbClr val="FF0000"/>
                </a:solidFill>
              </a:rPr>
              <a:t>= </a:t>
            </a:r>
            <a:r>
              <a:rPr lang="cs-CZ" sz="2400" b="1" i="1" dirty="0" err="1" smtClean="0">
                <a:solidFill>
                  <a:srgbClr val="FF0000"/>
                </a:solidFill>
              </a:rPr>
              <a:t>Titův</a:t>
            </a:r>
            <a:r>
              <a:rPr lang="cs-CZ" sz="2400" b="1" i="1" dirty="0" smtClean="0">
                <a:solidFill>
                  <a:srgbClr val="FF0000"/>
                </a:solidFill>
              </a:rPr>
              <a:t> </a:t>
            </a:r>
            <a:r>
              <a:rPr lang="cs-CZ" sz="2400" b="1" i="1" dirty="0" smtClean="0">
                <a:solidFill>
                  <a:srgbClr val="FF0000"/>
                </a:solidFill>
              </a:rPr>
              <a:t>vítězný oblouk </a:t>
            </a:r>
            <a:r>
              <a:rPr lang="cs-CZ" sz="2400" b="1" i="1" dirty="0" smtClean="0">
                <a:solidFill>
                  <a:srgbClr val="FF0000"/>
                </a:solidFill>
              </a:rPr>
              <a:t>a Koloseum </a:t>
            </a:r>
            <a:r>
              <a:rPr lang="pl-PL" sz="2400" b="1" i="1" dirty="0" smtClean="0">
                <a:solidFill>
                  <a:srgbClr val="FF0000"/>
                </a:solidFill>
              </a:rPr>
              <a:t>(2b</a:t>
            </a:r>
            <a:r>
              <a:rPr lang="pl-PL" sz="2400" b="1" i="1" dirty="0" smtClean="0">
                <a:solidFill>
                  <a:srgbClr val="FF0000"/>
                </a:solidFill>
              </a:rPr>
              <a:t>) 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000" dirty="0" smtClean="0"/>
              <a:t>obr 1.</a:t>
            </a:r>
            <a:endParaRPr lang="cs-CZ" sz="2000" dirty="0"/>
          </a:p>
        </p:txBody>
      </p:sp>
      <p:pic>
        <p:nvPicPr>
          <p:cNvPr id="4" name="Zástupný symbol pro obsah 3" descr="Pohled na Titův oblouk směrem od Fora Romana. V pozadí se nachází Koloseum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47664" y="1484784"/>
            <a:ext cx="6188505" cy="4641379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5818658"/>
          </a:xfrm>
        </p:spPr>
        <p:txBody>
          <a:bodyPr>
            <a:normAutofit/>
          </a:bodyPr>
          <a:lstStyle/>
          <a:p>
            <a:pPr algn="l"/>
            <a:r>
              <a:rPr lang="pl-PL" sz="2400" b="1" dirty="0" smtClean="0"/>
              <a:t>9) Jak se nazývá tato socha?</a:t>
            </a:r>
            <a:r>
              <a:rPr lang="pl-PL" sz="2400" b="1" u="sng" dirty="0" smtClean="0"/>
              <a:t/>
            </a:r>
            <a:br>
              <a:rPr lang="pl-PL" sz="2400" b="1" u="sng" dirty="0" smtClean="0"/>
            </a:br>
            <a:r>
              <a:rPr lang="pl-PL" sz="2400" dirty="0" smtClean="0"/>
              <a:t>	</a:t>
            </a:r>
            <a:r>
              <a:rPr lang="pl-PL" sz="2400" b="1" i="1" dirty="0" smtClean="0">
                <a:solidFill>
                  <a:srgbClr val="FF0000"/>
                </a:solidFill>
              </a:rPr>
              <a:t>= j</a:t>
            </a:r>
            <a:r>
              <a:rPr lang="pl-PL" sz="2400" b="1" i="1" dirty="0" smtClean="0">
                <a:solidFill>
                  <a:srgbClr val="FF0000"/>
                </a:solidFill>
              </a:rPr>
              <a:t>ezdecká </a:t>
            </a:r>
            <a:r>
              <a:rPr lang="pl-PL" sz="2400" b="1" i="1" dirty="0" smtClean="0">
                <a:solidFill>
                  <a:srgbClr val="FF0000"/>
                </a:solidFill>
              </a:rPr>
              <a:t>socha Marka Aurelia na </a:t>
            </a:r>
            <a:r>
              <a:rPr lang="pl-PL" sz="2400" b="1" i="1" dirty="0" smtClean="0">
                <a:solidFill>
                  <a:srgbClr val="FF0000"/>
                </a:solidFill>
              </a:rPr>
              <a:t>Kapitolu (1b) </a:t>
            </a:r>
            <a:r>
              <a:rPr lang="pl-PL" sz="2400" b="1" i="1" dirty="0" smtClean="0">
                <a:solidFill>
                  <a:srgbClr val="FF0000"/>
                </a:solidFill>
              </a:rPr>
              <a:t/>
            </a:r>
            <a:br>
              <a:rPr lang="pl-PL" sz="2400" b="1" i="1" dirty="0" smtClean="0">
                <a:solidFill>
                  <a:srgbClr val="FF0000"/>
                </a:solidFill>
              </a:rPr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>   </a:t>
            </a:r>
            <a:r>
              <a:rPr lang="pl-PL" sz="2000" dirty="0" smtClean="0"/>
              <a:t>obr 2.</a:t>
            </a:r>
            <a:endParaRPr lang="cs-CZ" sz="2000" dirty="0"/>
          </a:p>
        </p:txBody>
      </p:sp>
      <p:pic>
        <p:nvPicPr>
          <p:cNvPr id="4" name="Zástupný symbol pro obsah 3" descr="Jezdecká socha Marka Aurelia na Kapitolu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31640" y="1412776"/>
            <a:ext cx="6793190" cy="4525963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18658"/>
          </a:xfrm>
        </p:spPr>
        <p:txBody>
          <a:bodyPr>
            <a:normAutofit/>
          </a:bodyPr>
          <a:lstStyle/>
          <a:p>
            <a:pPr algn="l"/>
            <a:r>
              <a:rPr lang="pl-PL" sz="2400" b="1" dirty="0" smtClean="0"/>
              <a:t>10) </a:t>
            </a:r>
            <a:r>
              <a:rPr lang="pl-PL" sz="2400" b="1" dirty="0" smtClean="0"/>
              <a:t>Jak se </a:t>
            </a:r>
            <a:r>
              <a:rPr lang="pl-PL" sz="2400" b="1" dirty="0" smtClean="0"/>
              <a:t>nazývají tyto výrobky římského užitého umění? </a:t>
            </a:r>
            <a:br>
              <a:rPr lang="pl-PL" sz="2400" b="1" dirty="0" smtClean="0"/>
            </a:br>
            <a:r>
              <a:rPr lang="pl-PL" sz="2400" b="1" dirty="0" smtClean="0"/>
              <a:t>	</a:t>
            </a:r>
            <a:r>
              <a:rPr lang="pl-PL" sz="2400" b="1" i="1" dirty="0" smtClean="0">
                <a:solidFill>
                  <a:srgbClr val="FF0000"/>
                </a:solidFill>
              </a:rPr>
              <a:t>= </a:t>
            </a:r>
            <a:r>
              <a:rPr lang="pl-PL" sz="2400" b="1" i="1" dirty="0" smtClean="0">
                <a:solidFill>
                  <a:srgbClr val="FF0000"/>
                </a:solidFill>
              </a:rPr>
              <a:t>kameje (1b)</a:t>
            </a: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cs-CZ" sz="2400" dirty="0" smtClean="0"/>
              <a:t> obr. </a:t>
            </a:r>
            <a:r>
              <a:rPr lang="cs-CZ" sz="2400" dirty="0" smtClean="0"/>
              <a:t>3			           </a:t>
            </a:r>
            <a:r>
              <a:rPr lang="cs-CZ" sz="2400" dirty="0" smtClean="0"/>
              <a:t>obr. </a:t>
            </a:r>
            <a:r>
              <a:rPr lang="cs-CZ" sz="2400" dirty="0" smtClean="0"/>
              <a:t>4</a:t>
            </a:r>
            <a:endParaRPr lang="cs-CZ" sz="2400" dirty="0"/>
          </a:p>
        </p:txBody>
      </p:sp>
      <p:pic>
        <p:nvPicPr>
          <p:cNvPr id="5" name="Zástupný symbol pro obsah 4" descr="Římská kamej s orlem, dvouvrstvý onyx, 27 př n l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700808"/>
            <a:ext cx="3747688" cy="3710582"/>
          </a:xfrm>
        </p:spPr>
      </p:pic>
      <p:pic>
        <p:nvPicPr>
          <p:cNvPr id="6" name="Zástupný symbol pro obsah 5" descr="Císař Augustus. Dómský poklad, Cáchy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860032" y="1556792"/>
            <a:ext cx="3543188" cy="4032448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l"/>
            <a:r>
              <a:rPr lang="cs-CZ" sz="2800" b="1" i="1" u="sng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dirty="0"/>
          </a:p>
        </p:txBody>
      </p:sp>
      <p:sp>
        <p:nvSpPr>
          <p:cNvPr id="11265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457200" y="1289142"/>
            <a:ext cx="8075240" cy="41857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813" algn="l"/>
              </a:tabLst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MRÁZ, Bohumír. Dějiny výtvarné kultury 1). Praha: IDEA SERVIS, 2002, ISBN 80-85970-39-2.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  <a:tabLst>
                <a:tab pos="531813" algn="l"/>
              </a:tabLst>
            </a:pPr>
            <a:r>
              <a:rPr lang="cs-CZ" sz="1600" dirty="0" smtClean="0"/>
              <a:t> </a:t>
            </a:r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  <a:tabLst>
                <a:tab pos="531813" algn="l"/>
              </a:tabLst>
            </a:pPr>
            <a:r>
              <a:rPr lang="cs-CZ" sz="1600" dirty="0" smtClean="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Obr. 1) </a:t>
            </a:r>
            <a:r>
              <a:rPr lang="nl-NL" sz="1600" dirty="0" smtClean="0"/>
              <a:t>ALEXANDER Z.. </a:t>
            </a:r>
            <a:r>
              <a:rPr lang="nl-NL" sz="1600" i="1" dirty="0" smtClean="0"/>
              <a:t>wikipedia.org</a:t>
            </a:r>
            <a:r>
              <a:rPr lang="nl-NL" sz="1600" dirty="0" smtClean="0"/>
              <a:t> [online]. [cit. </a:t>
            </a:r>
            <a:r>
              <a:rPr lang="cs-CZ" sz="1600" dirty="0" smtClean="0"/>
              <a:t>20.9.2013</a:t>
            </a:r>
            <a:r>
              <a:rPr lang="nl-NL" sz="1600" dirty="0" smtClean="0"/>
              <a:t>]. Dostupný na WWW: </a:t>
            </a:r>
            <a:r>
              <a:rPr lang="nl-NL" sz="1600" dirty="0" smtClean="0">
                <a:hlinkClick r:id="rId2"/>
              </a:rPr>
              <a:t>http://cs.wikipedia.org/wiki/Soubor:RomeArchofTitus02.jpg</a:t>
            </a:r>
            <a:endParaRPr lang="cs-CZ" sz="1600" dirty="0" smtClean="0"/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  <a:tabLst>
                <a:tab pos="531813" algn="l"/>
              </a:tabLst>
            </a:pPr>
            <a:r>
              <a:rPr lang="cs-CZ" sz="1600" dirty="0" smtClean="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Obr. 2</a:t>
            </a:r>
            <a:r>
              <a:rPr lang="cs-CZ" sz="1600" dirty="0" smtClean="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)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wikipedia.org</a:t>
            </a:r>
            <a:r>
              <a:rPr lang="cs-CZ" sz="1600" dirty="0" smtClean="0"/>
              <a:t> [online]. [cit. 20.9.2013]. Dostupný na WWW: </a:t>
            </a:r>
            <a:r>
              <a:rPr lang="cs-CZ" sz="1600" dirty="0" smtClean="0">
                <a:hlinkClick r:id="rId3"/>
              </a:rPr>
              <a:t>http://commons.wikimedia.org/wiki/File:0_Marcus_Aurelius_-_Piazza_del_Campidoglio_(1).JPG</a:t>
            </a:r>
            <a:endParaRPr lang="cs-CZ" sz="1600" dirty="0" smtClean="0"/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  <a:tabLst>
                <a:tab pos="531813" algn="l"/>
              </a:tabLst>
            </a:pPr>
            <a:r>
              <a:rPr lang="cs-CZ" sz="1600" dirty="0" smtClean="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Obr. </a:t>
            </a:r>
            <a:r>
              <a:rPr lang="cs-CZ" sz="1600" dirty="0" smtClean="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3) </a:t>
            </a:r>
            <a:r>
              <a:rPr lang="cs-CZ" sz="1600" dirty="0" smtClean="0"/>
              <a:t>GRYFFINDOR. </a:t>
            </a:r>
            <a:r>
              <a:rPr lang="cs-CZ" sz="1600" dirty="0" err="1" smtClean="0"/>
              <a:t>wikipedia.org</a:t>
            </a:r>
            <a:r>
              <a:rPr lang="cs-CZ" sz="1600" dirty="0" smtClean="0"/>
              <a:t> [online]. [cit. 20.9.2013]. Dostupný na WWW: </a:t>
            </a:r>
            <a:r>
              <a:rPr lang="cs-CZ" sz="1600" dirty="0" smtClean="0">
                <a:hlinkClick r:id="rId4"/>
              </a:rPr>
              <a:t>http://cs.wikipedia.org/wiki/Soubor:Kunsthistorisches_Museum_Vienna_June_2006_035.png</a:t>
            </a:r>
            <a:endParaRPr lang="cs-CZ" sz="1600" dirty="0" smtClean="0">
              <a:hlinkClick r:id="rId3"/>
            </a:endParaRPr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  <a:tabLst>
                <a:tab pos="531813" algn="l"/>
              </a:tabLst>
            </a:pPr>
            <a:r>
              <a:rPr lang="cs-CZ" sz="1600" dirty="0" smtClean="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Obr. </a:t>
            </a:r>
            <a:r>
              <a:rPr lang="cs-CZ" sz="1600" dirty="0" smtClean="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4</a:t>
            </a:r>
            <a:r>
              <a:rPr lang="cs-CZ" sz="1800" dirty="0" smtClean="0"/>
              <a:t>) </a:t>
            </a:r>
            <a:r>
              <a:rPr lang="cs-CZ" sz="1600" dirty="0" smtClean="0"/>
              <a:t>ABSALYPSON2. </a:t>
            </a:r>
            <a:r>
              <a:rPr lang="cs-CZ" sz="1600" dirty="0" err="1" smtClean="0"/>
              <a:t>wikipedia.org</a:t>
            </a:r>
            <a:r>
              <a:rPr lang="cs-CZ" sz="1600" dirty="0" smtClean="0"/>
              <a:t> [online]. [cit. 20.9.2013]. Dostupný na WWW: </a:t>
            </a:r>
            <a:r>
              <a:rPr lang="cs-CZ" sz="1600" dirty="0" smtClean="0">
                <a:hlinkClick r:id="rId5"/>
              </a:rPr>
              <a:t>http://cs.wikipedia.org/wiki/Soubor:Augstus_kameo.jpg</a:t>
            </a:r>
            <a:endParaRPr lang="cs-CZ" sz="1600" dirty="0" smtClean="0">
              <a:hlinkClick r:id="rId4"/>
            </a:endParaRPr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  <a:tabLst>
                <a:tab pos="531813" algn="l"/>
              </a:tabLst>
            </a:pPr>
            <a:endParaRPr lang="cs-CZ" sz="1800" dirty="0" smtClean="0"/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  <a:tabLst>
                <a:tab pos="531813" algn="l"/>
              </a:tabLst>
            </a:pPr>
            <a:endParaRPr lang="cs-CZ" sz="1800" dirty="0" smtClean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813" algn="l"/>
              </a:tabLst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Pokud není uvedeno jinak, použitý materiál je z vlastních zdrojů autora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813" algn="l"/>
              </a:tabLst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424847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r>
              <a:rPr lang="cs-CZ" sz="8000" b="1" dirty="0" smtClean="0">
                <a:solidFill>
                  <a:srgbClr val="0070C0"/>
                </a:solidFill>
              </a:rPr>
              <a:t>DĚKUJI </a:t>
            </a:r>
            <a:r>
              <a:rPr lang="cs-CZ" sz="8000" b="1" dirty="0" smtClean="0">
                <a:solidFill>
                  <a:srgbClr val="0070C0"/>
                </a:solidFill>
              </a:rPr>
              <a:t/>
            </a:r>
            <a:br>
              <a:rPr lang="cs-CZ" sz="8000" b="1" dirty="0" smtClean="0">
                <a:solidFill>
                  <a:srgbClr val="0070C0"/>
                </a:solidFill>
              </a:rPr>
            </a:br>
            <a:r>
              <a:rPr lang="cs-CZ" sz="8000" b="1" dirty="0" smtClean="0">
                <a:solidFill>
                  <a:srgbClr val="0070C0"/>
                </a:solidFill>
              </a:rPr>
              <a:t> ZA</a:t>
            </a:r>
            <a:br>
              <a:rPr lang="cs-CZ" sz="8000" b="1" dirty="0" smtClean="0">
                <a:solidFill>
                  <a:srgbClr val="0070C0"/>
                </a:solidFill>
              </a:rPr>
            </a:br>
            <a:r>
              <a:rPr lang="cs-CZ" sz="8000" b="1" dirty="0" smtClean="0">
                <a:solidFill>
                  <a:srgbClr val="0070C0"/>
                </a:solidFill>
              </a:rPr>
              <a:t> </a:t>
            </a:r>
            <a:r>
              <a:rPr lang="cs-CZ" sz="8000" b="1" dirty="0" smtClean="0">
                <a:solidFill>
                  <a:srgbClr val="0070C0"/>
                </a:solidFill>
              </a:rPr>
              <a:t>POZORNOST</a:t>
            </a:r>
            <a:br>
              <a:rPr lang="cs-CZ" sz="8000" b="1" dirty="0" smtClean="0">
                <a:solidFill>
                  <a:srgbClr val="0070C0"/>
                </a:solidFill>
              </a:rPr>
            </a:br>
            <a:endParaRPr lang="cs-CZ" sz="80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77072"/>
            <a:ext cx="8229600" cy="204909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829</TotalTime>
  <Words>420</Words>
  <Application>Microsoft Office PowerPoint</Application>
  <PresentationFormat>Předvádění na obrazovce (4:3)</PresentationFormat>
  <Paragraphs>68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Výtvarné umění starověkého Říma  TEST</vt:lpstr>
      <vt:lpstr>OTÁZKY (1 - 10)</vt:lpstr>
      <vt:lpstr>8) Jaké stavby vidíte na obrázku (dvě)?               obr 1.</vt:lpstr>
      <vt:lpstr>9) Jak se nazývá tato socha?                 obr 2.</vt:lpstr>
      <vt:lpstr>10) Jak se nazývají tyto výrobky římského užitého umění?                 obr. 3              obr. 4</vt:lpstr>
      <vt:lpstr>KONEC</vt:lpstr>
      <vt:lpstr>ODPOVĚDI (max. 14b)</vt:lpstr>
      <vt:lpstr> </vt:lpstr>
      <vt:lpstr>8) Jaké stavby vidíte na obrázku (dvě)?   = Titův vítězný oblouk a Koloseum (2b)              obr 1.</vt:lpstr>
      <vt:lpstr>9) Jak se nazývá tato socha?  = jezdecká socha Marka Aurelia na Kapitolu (1b)                 obr 2.</vt:lpstr>
      <vt:lpstr>10) Jak se nazývají tyto výrobky římského užitého umění?   = kameje (1b)              obr. 3              obr. 4</vt:lpstr>
      <vt:lpstr>Použité zdroje</vt:lpstr>
      <vt:lpstr>  DĚKUJI   ZA  POZORNOST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Secese  architektura</dc:title>
  <dc:creator>rodiče</dc:creator>
  <cp:lastModifiedBy>rodiče</cp:lastModifiedBy>
  <cp:revision>214</cp:revision>
  <dcterms:created xsi:type="dcterms:W3CDTF">2013-04-02T20:21:13Z</dcterms:created>
  <dcterms:modified xsi:type="dcterms:W3CDTF">2014-01-10T16:07:09Z</dcterms:modified>
</cp:coreProperties>
</file>