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335" r:id="rId4"/>
    <p:sldId id="344" r:id="rId5"/>
    <p:sldId id="340" r:id="rId6"/>
    <p:sldId id="333" r:id="rId7"/>
    <p:sldId id="349" r:id="rId8"/>
    <p:sldId id="27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43" autoAdjust="0"/>
  </p:normalViewPr>
  <p:slideViewPr>
    <p:cSldViewPr>
      <p:cViewPr varScale="1">
        <p:scale>
          <a:sx n="88" d="100"/>
          <a:sy n="88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587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Výtvarné umění starověku - souhrnný test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764704"/>
          <a:ext cx="7344816" cy="4691819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VY_32_INOVACE_HANA_MERVARTOVA_VYTVARNE_UMENI_STAROVEKU_SOUHRNNY_TEST_20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Výtvarné umění starověku - souhrnný test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25.9.2013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269601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PowerPoint. 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Testuje znalosti probrané  látky období starověku.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Navazuje na pracovní listy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Pravěk – přibližné datování,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Pravěké výtvarné umění, 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ýtvarné umění starověkého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 Egypta, 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Mezopotámie,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Výtvarné umění starověkého Řecka,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Říma.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Výtvarné umění starověku</a:t>
            </a:r>
            <a:b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SOUHRNNÝ</a:t>
            </a:r>
            <a: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rgbClr val="0070C0"/>
                </a:solidFill>
              </a:rPr>
              <a:t>OTÁZKY </a:t>
            </a:r>
            <a:r>
              <a:rPr lang="cs-CZ" sz="2800" b="1" i="1" u="sng" dirty="0" smtClean="0">
                <a:solidFill>
                  <a:srgbClr val="0070C0"/>
                </a:solidFill>
              </a:rPr>
              <a:t>(1 - 12)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Jaké tři </a:t>
            </a:r>
            <a:r>
              <a:rPr lang="cs-CZ" sz="2800" b="1" dirty="0" smtClean="0">
                <a:solidFill>
                  <a:srgbClr val="0070C0"/>
                </a:solidFill>
              </a:rPr>
              <a:t>druhy </a:t>
            </a:r>
            <a:r>
              <a:rPr lang="cs-CZ" sz="2800" b="1" dirty="0" smtClean="0">
                <a:solidFill>
                  <a:srgbClr val="0070C0"/>
                </a:solidFill>
              </a:rPr>
              <a:t>výtvarných  projevů </a:t>
            </a:r>
            <a:r>
              <a:rPr lang="cs-CZ" sz="2800" b="1" dirty="0" smtClean="0">
                <a:solidFill>
                  <a:srgbClr val="0070C0"/>
                </a:solidFill>
              </a:rPr>
              <a:t>člověka v </a:t>
            </a:r>
            <a:r>
              <a:rPr lang="cs-CZ" sz="2800" b="1" dirty="0" smtClean="0">
                <a:solidFill>
                  <a:srgbClr val="0070C0"/>
                </a:solidFill>
              </a:rPr>
              <a:t>pravěku znáte?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Jak se jmenuje jeskyně s pravěkými památkami ve Španělsku?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Jak se jmenuje </a:t>
            </a:r>
            <a:r>
              <a:rPr lang="cs-CZ" sz="2800" b="1" dirty="0" smtClean="0">
                <a:solidFill>
                  <a:srgbClr val="0070C0"/>
                </a:solidFill>
              </a:rPr>
              <a:t>nejznámější naleziště </a:t>
            </a:r>
            <a:r>
              <a:rPr lang="cs-CZ" sz="2800" b="1" dirty="0" smtClean="0">
                <a:solidFill>
                  <a:srgbClr val="0070C0"/>
                </a:solidFill>
              </a:rPr>
              <a:t>z období pravěku u nás?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Jaké </a:t>
            </a:r>
            <a:r>
              <a:rPr lang="cs-CZ" sz="2800" b="1" dirty="0" smtClean="0">
                <a:solidFill>
                  <a:srgbClr val="0070C0"/>
                </a:solidFill>
              </a:rPr>
              <a:t>stavby </a:t>
            </a:r>
            <a:r>
              <a:rPr lang="cs-CZ" sz="2800" b="1" dirty="0" smtClean="0">
                <a:solidFill>
                  <a:srgbClr val="0070C0"/>
                </a:solidFill>
              </a:rPr>
              <a:t>se stavěly v </a:t>
            </a:r>
            <a:r>
              <a:rPr lang="cs-CZ" sz="2800" b="1" dirty="0" smtClean="0">
                <a:solidFill>
                  <a:srgbClr val="0070C0"/>
                </a:solidFill>
              </a:rPr>
              <a:t>Egyptě v období Staré </a:t>
            </a:r>
            <a:r>
              <a:rPr lang="cs-CZ" sz="2800" b="1" dirty="0" smtClean="0">
                <a:solidFill>
                  <a:srgbClr val="0070C0"/>
                </a:solidFill>
              </a:rPr>
              <a:t>říše?</a:t>
            </a:r>
          </a:p>
          <a:p>
            <a:pPr marL="514350" indent="-51435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5) </a:t>
            </a:r>
            <a:r>
              <a:rPr lang="cs-CZ" sz="2800" b="1" dirty="0" smtClean="0">
                <a:solidFill>
                  <a:srgbClr val="0070C0"/>
                </a:solidFill>
              </a:rPr>
              <a:t>Jmenujte </a:t>
            </a:r>
            <a:r>
              <a:rPr lang="cs-CZ" sz="2800" b="1" dirty="0" smtClean="0">
                <a:solidFill>
                  <a:srgbClr val="0070C0"/>
                </a:solidFill>
              </a:rPr>
              <a:t>největší </a:t>
            </a:r>
            <a:r>
              <a:rPr lang="cs-CZ" sz="2800" b="1" dirty="0" smtClean="0">
                <a:solidFill>
                  <a:srgbClr val="0070C0"/>
                </a:solidFill>
              </a:rPr>
              <a:t>pravidelnou pyramidu </a:t>
            </a:r>
            <a:r>
              <a:rPr lang="cs-CZ" sz="2800" b="1" dirty="0" smtClean="0">
                <a:solidFill>
                  <a:srgbClr val="0070C0"/>
                </a:solidFill>
              </a:rPr>
              <a:t>v </a:t>
            </a:r>
            <a:r>
              <a:rPr lang="cs-CZ" sz="2800" b="1" dirty="0" smtClean="0">
                <a:solidFill>
                  <a:srgbClr val="0070C0"/>
                </a:solidFill>
              </a:rPr>
              <a:t>Egyptě. 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6) Jak </a:t>
            </a:r>
            <a:r>
              <a:rPr lang="cs-CZ" sz="2800" b="1" dirty="0" smtClean="0">
                <a:solidFill>
                  <a:srgbClr val="0070C0"/>
                </a:solidFill>
              </a:rPr>
              <a:t>staří Egypťané kreslili </a:t>
            </a:r>
            <a:r>
              <a:rPr lang="cs-CZ" sz="2800" b="1" dirty="0" smtClean="0">
                <a:solidFill>
                  <a:srgbClr val="0070C0"/>
                </a:solidFill>
              </a:rPr>
              <a:t>lidskou postavu </a:t>
            </a:r>
            <a:r>
              <a:rPr lang="cs-CZ" sz="2800" b="1" dirty="0" smtClean="0">
                <a:solidFill>
                  <a:srgbClr val="0070C0"/>
                </a:solidFill>
              </a:rPr>
              <a:t>?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lvl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7) Jak se </a:t>
            </a:r>
            <a:r>
              <a:rPr lang="cs-CZ" sz="2800" b="1" dirty="0" smtClean="0">
                <a:solidFill>
                  <a:srgbClr val="0070C0"/>
                </a:solidFill>
              </a:rPr>
              <a:t>říká </a:t>
            </a:r>
            <a:r>
              <a:rPr lang="cs-CZ" sz="2800" b="1" dirty="0" smtClean="0">
                <a:solidFill>
                  <a:srgbClr val="0070C0"/>
                </a:solidFill>
              </a:rPr>
              <a:t>nejstarší </a:t>
            </a:r>
            <a:r>
              <a:rPr lang="cs-CZ" sz="2800" b="1" dirty="0" smtClean="0">
                <a:solidFill>
                  <a:srgbClr val="0070C0"/>
                </a:solidFill>
              </a:rPr>
              <a:t>kultuře starověkého </a:t>
            </a:r>
            <a:r>
              <a:rPr lang="cs-CZ" sz="2800" b="1" dirty="0" smtClean="0">
                <a:solidFill>
                  <a:srgbClr val="0070C0"/>
                </a:solidFill>
              </a:rPr>
              <a:t>Řecka? </a:t>
            </a:r>
            <a:endParaRPr lang="cs-CZ" sz="2800" dirty="0" smtClean="0">
              <a:solidFill>
                <a:srgbClr val="0070C0"/>
              </a:solidFill>
            </a:endParaRPr>
          </a:p>
          <a:p>
            <a:pPr lvl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8) </a:t>
            </a:r>
            <a:r>
              <a:rPr lang="cs-CZ" sz="2800" b="1" dirty="0" smtClean="0">
                <a:solidFill>
                  <a:srgbClr val="0070C0"/>
                </a:solidFill>
              </a:rPr>
              <a:t>Napište, jaké jsou </a:t>
            </a:r>
            <a:r>
              <a:rPr lang="cs-CZ" sz="2800" b="1" dirty="0" smtClean="0">
                <a:solidFill>
                  <a:srgbClr val="0070C0"/>
                </a:solidFill>
              </a:rPr>
              <a:t>znaky iónského slohu.</a:t>
            </a:r>
            <a:endParaRPr lang="cs-CZ" sz="2800" dirty="0" smtClean="0">
              <a:solidFill>
                <a:srgbClr val="0070C0"/>
              </a:solidFill>
            </a:endParaRPr>
          </a:p>
          <a:p>
            <a:pPr lvl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9) Co </a:t>
            </a:r>
            <a:r>
              <a:rPr lang="cs-CZ" sz="2800" b="1" dirty="0" smtClean="0">
                <a:solidFill>
                  <a:srgbClr val="0070C0"/>
                </a:solidFill>
              </a:rPr>
              <a:t>označují pojmy </a:t>
            </a:r>
            <a:r>
              <a:rPr lang="cs-CZ" sz="2800" b="1" dirty="0" err="1" smtClean="0">
                <a:solidFill>
                  <a:srgbClr val="0070C0"/>
                </a:solidFill>
              </a:rPr>
              <a:t>kuros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a </a:t>
            </a:r>
            <a:r>
              <a:rPr lang="cs-CZ" sz="2800" b="1" dirty="0" err="1" smtClean="0">
                <a:solidFill>
                  <a:srgbClr val="0070C0"/>
                </a:solidFill>
              </a:rPr>
              <a:t>koré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?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10) Jaké </a:t>
            </a:r>
            <a:r>
              <a:rPr lang="cs-CZ" sz="2800" b="1" dirty="0" smtClean="0">
                <a:solidFill>
                  <a:srgbClr val="0070C0"/>
                </a:solidFill>
              </a:rPr>
              <a:t>veřejné budovy se stavěly ve starověkém Římě? </a:t>
            </a:r>
            <a:r>
              <a:rPr lang="cs-CZ" sz="2800" b="1" dirty="0" smtClean="0">
                <a:solidFill>
                  <a:srgbClr val="0070C0"/>
                </a:solidFill>
              </a:rPr>
              <a:t>(</a:t>
            </a:r>
            <a:r>
              <a:rPr lang="cs-CZ" sz="2800" b="1" dirty="0" smtClean="0">
                <a:solidFill>
                  <a:srgbClr val="0070C0"/>
                </a:solidFill>
              </a:rPr>
              <a:t>3 druhy)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11) Jaké </a:t>
            </a:r>
            <a:r>
              <a:rPr lang="cs-CZ" sz="2800" b="1" dirty="0" smtClean="0">
                <a:solidFill>
                  <a:srgbClr val="0070C0"/>
                </a:solidFill>
              </a:rPr>
              <a:t>druhy užitkových </a:t>
            </a:r>
            <a:r>
              <a:rPr lang="cs-CZ" sz="2800" b="1" dirty="0" smtClean="0">
                <a:solidFill>
                  <a:srgbClr val="0070C0"/>
                </a:solidFill>
              </a:rPr>
              <a:t>staveb se stavěly ve starověkém Římě? </a:t>
            </a:r>
            <a:r>
              <a:rPr lang="cs-CZ" sz="2800" b="1" dirty="0" smtClean="0">
                <a:solidFill>
                  <a:srgbClr val="0070C0"/>
                </a:solidFill>
              </a:rPr>
              <a:t>(alespoň 1x)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12) </a:t>
            </a:r>
            <a:r>
              <a:rPr lang="cs-CZ" sz="2800" b="1" dirty="0" smtClean="0">
                <a:solidFill>
                  <a:srgbClr val="0070C0"/>
                </a:solidFill>
              </a:rPr>
              <a:t>Jaký vliv mělo římského sochařství na umění pozdější doby?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KONEC</a:t>
            </a:r>
            <a:endParaRPr lang="cs-CZ" sz="8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rgbClr val="0070C0"/>
                </a:solidFill>
              </a:rPr>
              <a:t>ODPOVĚDI: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None/>
            </a:pPr>
            <a:r>
              <a:rPr lang="cs-CZ" sz="2400" dirty="0" smtClean="0"/>
              <a:t>1) </a:t>
            </a:r>
            <a:r>
              <a:rPr lang="cs-CZ" sz="2400" dirty="0" smtClean="0"/>
              <a:t>Jaké </a:t>
            </a:r>
            <a:r>
              <a:rPr lang="cs-CZ" sz="2400" dirty="0" smtClean="0"/>
              <a:t>tři druhy výtvarných  projevů člověka v pravěku znáte?</a:t>
            </a: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	= </a:t>
            </a:r>
            <a:r>
              <a:rPr lang="cs-CZ" sz="2400" b="1" dirty="0" smtClean="0">
                <a:solidFill>
                  <a:srgbClr val="0070C0"/>
                </a:solidFill>
              </a:rPr>
              <a:t>malby v 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jeskyních  </a:t>
            </a:r>
            <a:r>
              <a:rPr lang="cs-CZ" sz="2400" b="1" dirty="0" smtClean="0">
                <a:solidFill>
                  <a:srgbClr val="0070C0"/>
                </a:solidFill>
              </a:rPr>
              <a:t>a </a:t>
            </a:r>
            <a:r>
              <a:rPr lang="cs-CZ" sz="2400" b="1" dirty="0" smtClean="0">
                <a:solidFill>
                  <a:srgbClr val="0070C0"/>
                </a:solidFill>
              </a:rPr>
              <a:t>na </a:t>
            </a:r>
            <a:r>
              <a:rPr lang="cs-CZ" sz="2400" b="1" dirty="0" smtClean="0">
                <a:solidFill>
                  <a:srgbClr val="0070C0"/>
                </a:solidFill>
              </a:rPr>
              <a:t>skalních stěnách, sošky lidí </a:t>
            </a:r>
            <a:r>
              <a:rPr lang="cs-CZ" sz="2400" b="1" dirty="0" smtClean="0">
                <a:solidFill>
                  <a:srgbClr val="0070C0"/>
                </a:solidFill>
              </a:rPr>
              <a:t>nebo </a:t>
            </a:r>
            <a:r>
              <a:rPr lang="cs-CZ" sz="2400" b="1" dirty="0" smtClean="0">
                <a:solidFill>
                  <a:srgbClr val="0070C0"/>
                </a:solidFill>
              </a:rPr>
              <a:t>zvířat, </a:t>
            </a:r>
            <a:r>
              <a:rPr lang="cs-CZ" sz="2400" b="1" dirty="0" smtClean="0">
                <a:solidFill>
                  <a:srgbClr val="0070C0"/>
                </a:solidFill>
              </a:rPr>
              <a:t>různé druhy šperků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sz="2400" dirty="0" smtClean="0"/>
              <a:t>2) </a:t>
            </a:r>
            <a:r>
              <a:rPr lang="cs-CZ" sz="2400" dirty="0" smtClean="0"/>
              <a:t>Jak se jmenuje jeskyně s pravěkými památkami ve Španělsku?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	= </a:t>
            </a:r>
            <a:r>
              <a:rPr lang="cs-CZ" sz="2400" b="1" dirty="0" err="1" smtClean="0">
                <a:solidFill>
                  <a:srgbClr val="0070C0"/>
                </a:solidFill>
              </a:rPr>
              <a:t>Altamira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sz="2400" dirty="0" smtClean="0"/>
              <a:t>3</a:t>
            </a:r>
            <a:r>
              <a:rPr lang="cs-CZ" sz="2400" dirty="0" smtClean="0"/>
              <a:t>) Jak se jmenuje nejznámější naleziště z období pravěku u nás?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	= </a:t>
            </a:r>
            <a:r>
              <a:rPr lang="cs-CZ" sz="2400" b="1" i="1" dirty="0" smtClean="0">
                <a:solidFill>
                  <a:srgbClr val="0070C0"/>
                </a:solidFill>
              </a:rPr>
              <a:t>jeskyně Šipka, Pekárna, Dolní </a:t>
            </a:r>
            <a:r>
              <a:rPr lang="cs-CZ" sz="2400" b="1" i="1" dirty="0" smtClean="0">
                <a:solidFill>
                  <a:srgbClr val="0070C0"/>
                </a:solidFill>
              </a:rPr>
              <a:t>Věstonice u Mikulova, </a:t>
            </a:r>
            <a:r>
              <a:rPr lang="cs-CZ" sz="2400" b="1" i="1" dirty="0" err="1" smtClean="0">
                <a:solidFill>
                  <a:srgbClr val="0070C0"/>
                </a:solidFill>
              </a:rPr>
              <a:t>Koněpruské</a:t>
            </a:r>
            <a:r>
              <a:rPr lang="cs-CZ" sz="2400" b="1" i="1" dirty="0" smtClean="0">
                <a:solidFill>
                  <a:srgbClr val="0070C0"/>
                </a:solidFill>
              </a:rPr>
              <a:t> </a:t>
            </a:r>
            <a:r>
              <a:rPr lang="cs-CZ" sz="2400" b="1" i="1" dirty="0" smtClean="0">
                <a:solidFill>
                  <a:srgbClr val="0070C0"/>
                </a:solidFill>
              </a:rPr>
              <a:t>jeskyně, </a:t>
            </a:r>
            <a:r>
              <a:rPr lang="cs-CZ" sz="2400" b="1" i="1" dirty="0" smtClean="0">
                <a:solidFill>
                  <a:srgbClr val="0070C0"/>
                </a:solidFill>
              </a:rPr>
              <a:t>…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sz="2400" dirty="0" smtClean="0"/>
              <a:t>4</a:t>
            </a:r>
            <a:r>
              <a:rPr lang="cs-CZ" sz="2400" dirty="0" smtClean="0"/>
              <a:t>) </a:t>
            </a:r>
            <a:r>
              <a:rPr lang="cs-CZ" sz="2500" dirty="0" smtClean="0"/>
              <a:t>Jaké stavby se stavěly v Egyptě v období Staré říše?</a:t>
            </a:r>
            <a:endParaRPr lang="cs-CZ" sz="2500" dirty="0" smtClean="0"/>
          </a:p>
          <a:p>
            <a:pPr marL="514350" indent="-514350"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0070C0"/>
                </a:solidFill>
              </a:rPr>
              <a:t> = mastaby, první pyramidy</a:t>
            </a:r>
          </a:p>
          <a:p>
            <a:pPr marL="514350" indent="-514350">
              <a:buNone/>
            </a:pPr>
            <a:r>
              <a:rPr lang="cs-CZ" sz="2400" dirty="0" smtClean="0"/>
              <a:t>5) </a:t>
            </a:r>
            <a:r>
              <a:rPr lang="cs-CZ" sz="2500" dirty="0" smtClean="0"/>
              <a:t>Jmenujte největší pravidelnou pyramidu v Egyptě</a:t>
            </a:r>
            <a:r>
              <a:rPr lang="cs-CZ" sz="2400" b="1" dirty="0" smtClean="0">
                <a:solidFill>
                  <a:srgbClr val="0070C0"/>
                </a:solidFill>
              </a:rPr>
              <a:t>.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0070C0"/>
                </a:solidFill>
              </a:rPr>
              <a:t>= </a:t>
            </a:r>
            <a:r>
              <a:rPr lang="cs-CZ" sz="2400" b="1" dirty="0" err="1" smtClean="0">
                <a:solidFill>
                  <a:srgbClr val="0070C0"/>
                </a:solidFill>
              </a:rPr>
              <a:t>Chufevova</a:t>
            </a:r>
            <a:r>
              <a:rPr lang="cs-CZ" sz="2400" b="1" dirty="0" smtClean="0">
                <a:solidFill>
                  <a:srgbClr val="0070C0"/>
                </a:solidFill>
              </a:rPr>
              <a:t> /Cheopsova (v.146,5, 234x234m) u Gízy</a:t>
            </a:r>
          </a:p>
          <a:p>
            <a:pPr marL="514350" indent="-514350">
              <a:buNone/>
            </a:pPr>
            <a:r>
              <a:rPr lang="cs-CZ" sz="2400" dirty="0" smtClean="0"/>
              <a:t> 6) </a:t>
            </a:r>
            <a:r>
              <a:rPr lang="cs-CZ" sz="2500" dirty="0" smtClean="0"/>
              <a:t>Jak staří Egypťané kreslili lidskou postavu ?</a:t>
            </a:r>
          </a:p>
          <a:p>
            <a:pPr marL="514350" indent="-514350"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0070C0"/>
                </a:solidFill>
              </a:rPr>
              <a:t>= </a:t>
            </a:r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cs-CZ" sz="2400" b="1" dirty="0" smtClean="0">
                <a:solidFill>
                  <a:srgbClr val="0070C0"/>
                </a:solidFill>
              </a:rPr>
              <a:t> </a:t>
            </a:r>
            <a:r>
              <a:rPr lang="cs-CZ" sz="2400" b="1" dirty="0" smtClean="0">
                <a:solidFill>
                  <a:srgbClr val="0070C0"/>
                </a:solidFill>
              </a:rPr>
              <a:t>profilu kreslili hlavu, ruce</a:t>
            </a:r>
            <a:r>
              <a:rPr lang="cs-CZ" sz="2400" b="1" dirty="0" smtClean="0">
                <a:solidFill>
                  <a:srgbClr val="0070C0"/>
                </a:solidFill>
              </a:rPr>
              <a:t>, </a:t>
            </a:r>
            <a:r>
              <a:rPr lang="cs-CZ" sz="2400" b="1" dirty="0" smtClean="0">
                <a:solidFill>
                  <a:srgbClr val="0070C0"/>
                </a:solidFill>
              </a:rPr>
              <a:t>nohy </a:t>
            </a:r>
            <a:r>
              <a:rPr lang="cs-CZ" sz="2400" b="1" dirty="0" smtClean="0">
                <a:solidFill>
                  <a:srgbClr val="0070C0"/>
                </a:solidFill>
              </a:rPr>
              <a:t>a zepředu </a:t>
            </a:r>
            <a:r>
              <a:rPr lang="cs-CZ" sz="2400" b="1" dirty="0" smtClean="0">
                <a:solidFill>
                  <a:srgbClr val="0070C0"/>
                </a:solidFill>
              </a:rPr>
              <a:t>oko, </a:t>
            </a:r>
            <a:r>
              <a:rPr lang="cs-CZ" sz="2400" b="1" dirty="0" smtClean="0">
                <a:solidFill>
                  <a:srgbClr val="0070C0"/>
                </a:solidFill>
              </a:rPr>
              <a:t>trup a ramena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800" i="1" u="sng" dirty="0" smtClean="0">
                <a:solidFill>
                  <a:srgbClr val="0070C0"/>
                </a:solidFill>
              </a:rPr>
              <a:t> 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cs-CZ" sz="2000" dirty="0" smtClean="0"/>
              <a:t>7) </a:t>
            </a:r>
            <a:r>
              <a:rPr lang="cs-CZ" sz="2100" dirty="0" smtClean="0"/>
              <a:t>Jak se říká nejstarší kultuře starověkého Řecka? </a:t>
            </a:r>
          </a:p>
          <a:p>
            <a:pPr lvl="0">
              <a:buNone/>
            </a:pPr>
            <a:r>
              <a:rPr lang="cs-CZ" sz="1900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= </a:t>
            </a:r>
            <a:r>
              <a:rPr lang="cs-CZ" sz="2000" b="1" dirty="0" smtClean="0">
                <a:solidFill>
                  <a:srgbClr val="0070C0"/>
                </a:solidFill>
              </a:rPr>
              <a:t>kultura </a:t>
            </a:r>
            <a:r>
              <a:rPr lang="cs-CZ" sz="2000" b="1" dirty="0" smtClean="0">
                <a:solidFill>
                  <a:srgbClr val="0070C0"/>
                </a:solidFill>
              </a:rPr>
              <a:t>mykénská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pPr marL="457200" indent="-457200">
              <a:buNone/>
            </a:pPr>
            <a:r>
              <a:rPr lang="cs-CZ" sz="2000" dirty="0" smtClean="0"/>
              <a:t>8) </a:t>
            </a:r>
            <a:r>
              <a:rPr lang="cs-CZ" sz="2100" dirty="0" smtClean="0"/>
              <a:t>Napište, jaké jsou znaky iónského slohu. </a:t>
            </a:r>
          </a:p>
          <a:p>
            <a:pPr marL="457200" indent="-457200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=</a:t>
            </a:r>
            <a:r>
              <a:rPr lang="cs-CZ" sz="2000" dirty="0" smtClean="0"/>
              <a:t> </a:t>
            </a:r>
            <a:r>
              <a:rPr lang="cs-CZ" sz="2100" b="1" dirty="0" smtClean="0">
                <a:solidFill>
                  <a:srgbClr val="0070C0"/>
                </a:solidFill>
              </a:rPr>
              <a:t>je to </a:t>
            </a:r>
            <a:r>
              <a:rPr lang="cs-CZ" sz="2000" b="1" dirty="0" smtClean="0">
                <a:solidFill>
                  <a:srgbClr val="0070C0"/>
                </a:solidFill>
              </a:rPr>
              <a:t>mladší (</a:t>
            </a:r>
            <a:r>
              <a:rPr lang="cs-CZ" sz="2000" b="1" dirty="0" smtClean="0">
                <a:solidFill>
                  <a:srgbClr val="0070C0"/>
                </a:solidFill>
              </a:rPr>
              <a:t>ženský) </a:t>
            </a:r>
            <a:r>
              <a:rPr lang="cs-CZ" sz="2000" b="1" dirty="0" smtClean="0">
                <a:solidFill>
                  <a:srgbClr val="0070C0"/>
                </a:solidFill>
              </a:rPr>
              <a:t>sloh</a:t>
            </a:r>
            <a:r>
              <a:rPr lang="cs-CZ" sz="2000" b="1" dirty="0" smtClean="0">
                <a:solidFill>
                  <a:srgbClr val="0070C0"/>
                </a:solidFill>
              </a:rPr>
              <a:t>, má uvolněnější proporční </a:t>
            </a:r>
            <a:r>
              <a:rPr lang="cs-CZ" sz="2000" b="1" dirty="0" smtClean="0">
                <a:solidFill>
                  <a:srgbClr val="0070C0"/>
                </a:solidFill>
              </a:rPr>
              <a:t>vztahy, </a:t>
            </a:r>
            <a:r>
              <a:rPr lang="cs-CZ" sz="2000" b="1" dirty="0" smtClean="0">
                <a:solidFill>
                  <a:srgbClr val="0070C0"/>
                </a:solidFill>
              </a:rPr>
              <a:t>sloup </a:t>
            </a:r>
            <a:r>
              <a:rPr lang="cs-CZ" sz="2000" b="1" dirty="0" smtClean="0">
                <a:solidFill>
                  <a:srgbClr val="0070C0"/>
                </a:solidFill>
              </a:rPr>
              <a:t>má </a:t>
            </a:r>
            <a:r>
              <a:rPr lang="cs-CZ" sz="2000" b="1" dirty="0" smtClean="0">
                <a:solidFill>
                  <a:srgbClr val="0070C0"/>
                </a:solidFill>
              </a:rPr>
              <a:t>patku a </a:t>
            </a:r>
            <a:r>
              <a:rPr lang="cs-CZ" sz="2000" b="1" dirty="0" smtClean="0">
                <a:solidFill>
                  <a:srgbClr val="0070C0"/>
                </a:solidFill>
              </a:rPr>
              <a:t>hlavici se dvěma volutami (závity), na povrchu je dřík </a:t>
            </a:r>
            <a:r>
              <a:rPr lang="cs-CZ" sz="2000" b="1" dirty="0" smtClean="0">
                <a:solidFill>
                  <a:srgbClr val="0070C0"/>
                </a:solidFill>
              </a:rPr>
              <a:t>ozdoben </a:t>
            </a:r>
            <a:r>
              <a:rPr lang="cs-CZ" sz="2000" b="1" dirty="0" smtClean="0">
                <a:solidFill>
                  <a:srgbClr val="0070C0"/>
                </a:solidFill>
              </a:rPr>
              <a:t>kanelurami, neboli </a:t>
            </a:r>
            <a:r>
              <a:rPr lang="cs-CZ" sz="2000" b="1" dirty="0" smtClean="0">
                <a:solidFill>
                  <a:srgbClr val="0070C0"/>
                </a:solidFill>
              </a:rPr>
              <a:t>svislým žlábkováním s tupými hranami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 - </a:t>
            </a:r>
            <a:r>
              <a:rPr lang="cs-CZ" sz="2000" b="1" dirty="0" smtClean="0">
                <a:solidFill>
                  <a:srgbClr val="0070C0"/>
                </a:solidFill>
              </a:rPr>
              <a:t>typická je pro něj </a:t>
            </a:r>
            <a:r>
              <a:rPr lang="cs-CZ" sz="2000" b="1" dirty="0" smtClean="0">
                <a:solidFill>
                  <a:srgbClr val="0070C0"/>
                </a:solidFill>
              </a:rPr>
              <a:t>elegantnost, jemnost a zdobnost stavebních </a:t>
            </a:r>
            <a:r>
              <a:rPr lang="cs-CZ" sz="2000" b="1" dirty="0" smtClean="0">
                <a:solidFill>
                  <a:srgbClr val="0070C0"/>
                </a:solidFill>
              </a:rPr>
              <a:t>článků</a:t>
            </a:r>
          </a:p>
          <a:p>
            <a:pPr>
              <a:buNone/>
            </a:pPr>
            <a:r>
              <a:rPr lang="cs-CZ" sz="2000" dirty="0" smtClean="0"/>
              <a:t>9</a:t>
            </a:r>
            <a:r>
              <a:rPr lang="cs-CZ" sz="2000" dirty="0" smtClean="0"/>
              <a:t>) </a:t>
            </a:r>
            <a:r>
              <a:rPr lang="cs-CZ" sz="2100" dirty="0" smtClean="0"/>
              <a:t>Co označují pojmy </a:t>
            </a:r>
            <a:r>
              <a:rPr lang="cs-CZ" sz="2100" dirty="0" err="1" smtClean="0"/>
              <a:t>kuros</a:t>
            </a:r>
            <a:r>
              <a:rPr lang="cs-CZ" sz="2100" dirty="0" smtClean="0"/>
              <a:t> a </a:t>
            </a:r>
            <a:r>
              <a:rPr lang="cs-CZ" sz="2100" dirty="0" err="1" smtClean="0"/>
              <a:t>koré</a:t>
            </a:r>
            <a:r>
              <a:rPr lang="cs-CZ" sz="2100" dirty="0" smtClean="0"/>
              <a:t> ?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= sochy: KUROS </a:t>
            </a:r>
            <a:r>
              <a:rPr lang="cs-CZ" sz="2000" b="1" dirty="0" smtClean="0">
                <a:solidFill>
                  <a:srgbClr val="0070C0"/>
                </a:solidFill>
              </a:rPr>
              <a:t>- </a:t>
            </a:r>
            <a:r>
              <a:rPr lang="cs-CZ" sz="2000" b="1" dirty="0" smtClean="0">
                <a:solidFill>
                  <a:srgbClr val="0070C0"/>
                </a:solidFill>
              </a:rPr>
              <a:t>nahého </a:t>
            </a:r>
            <a:r>
              <a:rPr lang="cs-CZ" sz="2000" b="1" dirty="0" smtClean="0">
                <a:solidFill>
                  <a:srgbClr val="0070C0"/>
                </a:solidFill>
              </a:rPr>
              <a:t>chlapce, </a:t>
            </a:r>
            <a:r>
              <a:rPr lang="cs-CZ" sz="2000" b="1" dirty="0" smtClean="0">
                <a:solidFill>
                  <a:srgbClr val="0070C0"/>
                </a:solidFill>
              </a:rPr>
              <a:t>KORÉ </a:t>
            </a:r>
            <a:r>
              <a:rPr lang="cs-CZ" sz="2000" b="1" dirty="0" smtClean="0">
                <a:solidFill>
                  <a:srgbClr val="0070C0"/>
                </a:solidFill>
              </a:rPr>
              <a:t>- </a:t>
            </a:r>
            <a:r>
              <a:rPr lang="cs-CZ" sz="2000" b="1" dirty="0" smtClean="0">
                <a:solidFill>
                  <a:srgbClr val="0070C0"/>
                </a:solidFill>
              </a:rPr>
              <a:t>oděné </a:t>
            </a:r>
            <a:r>
              <a:rPr lang="cs-CZ" sz="2000" b="1" dirty="0" smtClean="0">
                <a:solidFill>
                  <a:srgbClr val="0070C0"/>
                </a:solidFill>
              </a:rPr>
              <a:t>dívky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10</a:t>
            </a:r>
            <a:r>
              <a:rPr lang="cs-CZ" sz="2000" dirty="0" smtClean="0"/>
              <a:t>) </a:t>
            </a:r>
            <a:r>
              <a:rPr lang="cs-CZ" sz="2100" dirty="0" smtClean="0"/>
              <a:t>Jaké veřejné budovy se stavěly ve starověkém Římě? (3 druhy)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=  </a:t>
            </a:r>
            <a:r>
              <a:rPr lang="cs-CZ" sz="2000" b="1" dirty="0" smtClean="0">
                <a:solidFill>
                  <a:srgbClr val="0070C0"/>
                </a:solidFill>
              </a:rPr>
              <a:t>např</a:t>
            </a:r>
            <a:r>
              <a:rPr lang="cs-CZ" sz="2000" b="1" dirty="0" smtClean="0">
                <a:solidFill>
                  <a:srgbClr val="0070C0"/>
                </a:solidFill>
              </a:rPr>
              <a:t>. císařské </a:t>
            </a:r>
            <a:r>
              <a:rPr lang="cs-CZ" sz="2000" b="1" dirty="0" smtClean="0">
                <a:solidFill>
                  <a:srgbClr val="0070C0"/>
                </a:solidFill>
              </a:rPr>
              <a:t>paláce, mauzolea, termy</a:t>
            </a:r>
            <a:r>
              <a:rPr lang="cs-CZ" sz="2000" b="1" dirty="0" smtClean="0">
                <a:solidFill>
                  <a:srgbClr val="0070C0"/>
                </a:solidFill>
              </a:rPr>
              <a:t>, </a:t>
            </a:r>
            <a:r>
              <a:rPr lang="cs-CZ" sz="2000" b="1" dirty="0" smtClean="0">
                <a:solidFill>
                  <a:srgbClr val="0070C0"/>
                </a:solidFill>
              </a:rPr>
              <a:t>cirky, divadla</a:t>
            </a:r>
            <a:r>
              <a:rPr lang="cs-CZ" sz="2000" b="1" dirty="0" smtClean="0">
                <a:solidFill>
                  <a:srgbClr val="0070C0"/>
                </a:solidFill>
              </a:rPr>
              <a:t>, </a:t>
            </a:r>
            <a:r>
              <a:rPr lang="cs-CZ" sz="2000" b="1" dirty="0" smtClean="0">
                <a:solidFill>
                  <a:srgbClr val="0070C0"/>
                </a:solidFill>
              </a:rPr>
              <a:t>amfiteátry,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vily</a:t>
            </a:r>
            <a:r>
              <a:rPr lang="cs-CZ" sz="2000" b="1" dirty="0" smtClean="0">
                <a:solidFill>
                  <a:srgbClr val="0070C0"/>
                </a:solidFill>
              </a:rPr>
              <a:t>, </a:t>
            </a:r>
            <a:r>
              <a:rPr lang="cs-CZ" sz="2000" b="1" dirty="0" smtClean="0">
                <a:solidFill>
                  <a:srgbClr val="0070C0"/>
                </a:solidFill>
              </a:rPr>
              <a:t>baziliky 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000" dirty="0" smtClean="0"/>
              <a:t>11) </a:t>
            </a:r>
            <a:r>
              <a:rPr lang="cs-CZ" sz="2100" dirty="0" smtClean="0"/>
              <a:t>Jaké druhy užitkových staveb se stavěly ve starověkém Římě? </a:t>
            </a:r>
            <a:r>
              <a:rPr lang="cs-CZ" sz="2100" dirty="0" smtClean="0"/>
              <a:t>(alespoň 1x) </a:t>
            </a:r>
            <a:r>
              <a:rPr lang="cs-CZ" sz="2000" b="1" dirty="0" smtClean="0">
                <a:solidFill>
                  <a:srgbClr val="0070C0"/>
                </a:solidFill>
              </a:rPr>
              <a:t>= </a:t>
            </a:r>
            <a:r>
              <a:rPr lang="cs-CZ" sz="2000" b="1" dirty="0" smtClean="0">
                <a:solidFill>
                  <a:srgbClr val="0070C0"/>
                </a:solidFill>
              </a:rPr>
              <a:t>viadukty</a:t>
            </a:r>
            <a:r>
              <a:rPr lang="cs-CZ" sz="2000" b="1" dirty="0" smtClean="0">
                <a:solidFill>
                  <a:srgbClr val="0070C0"/>
                </a:solidFill>
              </a:rPr>
              <a:t>, </a:t>
            </a:r>
            <a:r>
              <a:rPr lang="cs-CZ" sz="2000" b="1" dirty="0" smtClean="0">
                <a:solidFill>
                  <a:srgbClr val="0070C0"/>
                </a:solidFill>
              </a:rPr>
              <a:t>silnice, kanály a akvadukty</a:t>
            </a:r>
            <a:endParaRPr lang="cs-CZ" sz="2000" dirty="0" smtClean="0"/>
          </a:p>
          <a:p>
            <a:pPr marL="457200" indent="-457200">
              <a:buAutoNum type="arabicParenR" startAt="12"/>
            </a:pPr>
            <a:r>
              <a:rPr lang="cs-CZ" sz="2000" dirty="0" smtClean="0"/>
              <a:t>Jaký vliv mělo </a:t>
            </a:r>
            <a:r>
              <a:rPr lang="cs-CZ" sz="2000" dirty="0" smtClean="0"/>
              <a:t>římského </a:t>
            </a:r>
            <a:r>
              <a:rPr lang="cs-CZ" sz="2000" dirty="0" smtClean="0"/>
              <a:t>sochařství na umění pozdější doby</a:t>
            </a:r>
            <a:r>
              <a:rPr lang="cs-CZ" sz="2100" dirty="0" smtClean="0"/>
              <a:t>?</a:t>
            </a:r>
            <a:r>
              <a:rPr lang="cs-CZ" sz="2100" b="1" dirty="0" smtClean="0">
                <a:solidFill>
                  <a:srgbClr val="0070C0"/>
                </a:solidFill>
              </a:rPr>
              <a:t> </a:t>
            </a:r>
          </a:p>
          <a:p>
            <a:pPr marL="457200" indent="-457200">
              <a:buNone/>
            </a:pPr>
            <a:r>
              <a:rPr lang="cs-CZ" sz="2100" b="1" dirty="0" smtClean="0">
                <a:solidFill>
                  <a:srgbClr val="0070C0"/>
                </a:solidFill>
              </a:rPr>
              <a:t>	</a:t>
            </a:r>
            <a:r>
              <a:rPr lang="cs-CZ" sz="2100" b="1" dirty="0" smtClean="0">
                <a:solidFill>
                  <a:srgbClr val="0070C0"/>
                </a:solidFill>
              </a:rPr>
              <a:t>= položilo základy </a:t>
            </a:r>
            <a:r>
              <a:rPr lang="cs-CZ" sz="2100" b="1" dirty="0" smtClean="0">
                <a:solidFill>
                  <a:srgbClr val="0070C0"/>
                </a:solidFill>
              </a:rPr>
              <a:t>pro umění středověku</a:t>
            </a:r>
            <a:r>
              <a:rPr lang="cs-CZ" sz="2100" b="1" dirty="0" smtClean="0">
                <a:solidFill>
                  <a:srgbClr val="0070C0"/>
                </a:solidFill>
              </a:rPr>
              <a:t>, bylo </a:t>
            </a:r>
            <a:r>
              <a:rPr lang="cs-CZ" sz="2100" b="1" dirty="0" smtClean="0">
                <a:solidFill>
                  <a:srgbClr val="0070C0"/>
                </a:solidFill>
              </a:rPr>
              <a:t>inspirací </a:t>
            </a:r>
            <a:r>
              <a:rPr lang="cs-CZ" sz="2100" b="1" dirty="0" smtClean="0">
                <a:solidFill>
                  <a:srgbClr val="0070C0"/>
                </a:solidFill>
              </a:rPr>
              <a:t>pro umění renesance </a:t>
            </a:r>
            <a:r>
              <a:rPr lang="cs-CZ" sz="2100" b="1" dirty="0" smtClean="0">
                <a:solidFill>
                  <a:srgbClr val="0070C0"/>
                </a:solidFill>
              </a:rPr>
              <a:t>a </a:t>
            </a:r>
            <a:r>
              <a:rPr lang="cs-CZ" sz="2100" b="1" dirty="0" smtClean="0">
                <a:solidFill>
                  <a:srgbClr val="0070C0"/>
                </a:solidFill>
              </a:rPr>
              <a:t>klasicismu</a:t>
            </a:r>
            <a:endParaRPr lang="cs-CZ" sz="21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/>
          </a:p>
        </p:txBody>
      </p:sp>
      <p:sp>
        <p:nvSpPr>
          <p:cNvPr id="1126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1410685"/>
            <a:ext cx="807524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MRÁZ, Bohumír. Dějiny výtvarné kultury 1). Praha: IDEA SERVIS, 2002, ISBN 80-85970-39-2.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/>
              <a:t> </a:t>
            </a:r>
          </a:p>
          <a:p>
            <a:pPr marL="0" indent="0" algn="ctr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indent="0" algn="ctr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není uvedeno jinak, použitý materiál je z vlastních zdrojů autora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42484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sz="8000" b="1" dirty="0" smtClean="0">
                <a:solidFill>
                  <a:srgbClr val="0070C0"/>
                </a:solidFill>
              </a:rPr>
              <a:t>DĚKUJI 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8000" b="1" dirty="0" smtClean="0">
                <a:solidFill>
                  <a:srgbClr val="0070C0"/>
                </a:solidFill>
              </a:rPr>
              <a:t> ZA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8000" b="1" dirty="0" smtClean="0">
                <a:solidFill>
                  <a:srgbClr val="0070C0"/>
                </a:solidFill>
              </a:rPr>
              <a:t> POZORNOST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936</TotalTime>
  <Words>314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Výtvarné umění starověku  SOUHRNNÝ TEST</vt:lpstr>
      <vt:lpstr>OTÁZKY (1 - 12)</vt:lpstr>
      <vt:lpstr> </vt:lpstr>
      <vt:lpstr>KONEC</vt:lpstr>
      <vt:lpstr>ODPOVĚDI:</vt:lpstr>
      <vt:lpstr> </vt:lpstr>
      <vt:lpstr>Použité zdroje</vt:lpstr>
      <vt:lpstr>  DĚKUJI   ZA 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252</cp:revision>
  <dcterms:created xsi:type="dcterms:W3CDTF">2013-04-02T20:21:13Z</dcterms:created>
  <dcterms:modified xsi:type="dcterms:W3CDTF">2014-01-31T11:23:46Z</dcterms:modified>
</cp:coreProperties>
</file>