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56" r:id="rId3"/>
    <p:sldId id="292" r:id="rId4"/>
    <p:sldId id="297" r:id="rId5"/>
    <p:sldId id="303" r:id="rId6"/>
    <p:sldId id="298" r:id="rId7"/>
    <p:sldId id="299" r:id="rId8"/>
    <p:sldId id="301" r:id="rId9"/>
    <p:sldId id="300" r:id="rId10"/>
    <p:sldId id="302" r:id="rId11"/>
    <p:sldId id="272" r:id="rId12"/>
    <p:sldId id="282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-5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ltamira,_boar.JPG" TargetMode="External"/><Relationship Id="rId3" Type="http://schemas.openxmlformats.org/officeDocument/2006/relationships/hyperlink" Target="http://cs.wikipedia.org/wiki/Soubor:Biface_Silex_Venerque_MHNT_PRE_.2009.0.194.1_Fond.jpg" TargetMode="External"/><Relationship Id="rId7" Type="http://schemas.openxmlformats.org/officeDocument/2006/relationships/hyperlink" Target="http://cs.wikipedia.org/wiki/Soubor:Altamira,_bison.jpg" TargetMode="External"/><Relationship Id="rId2" Type="http://schemas.openxmlformats.org/officeDocument/2006/relationships/hyperlink" Target="http://cs.wikipedia.org/wiki/Soubor:Feuerstein-bruc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ltamira,_bison,_museum_02.JPG" TargetMode="External"/><Relationship Id="rId11" Type="http://schemas.openxmlformats.org/officeDocument/2006/relationships/hyperlink" Target="http://cs.wikipedia.org/wiki/Soubor:Venus_vom_Hohle_Fels-01.JPG" TargetMode="External"/><Relationship Id="rId5" Type="http://schemas.openxmlformats.org/officeDocument/2006/relationships/hyperlink" Target="http://cs.wikipedia.org/wiki/Soubor:Neolithic_stone_axe_with_handle_ehenside_tarn_british_museum.JPG" TargetMode="External"/><Relationship Id="rId10" Type="http://schemas.openxmlformats.org/officeDocument/2006/relationships/hyperlink" Target="http://cs.wikipedia.org/wiki/Soubor:Mal'ta_(mamut).gif" TargetMode="External"/><Relationship Id="rId4" Type="http://schemas.openxmlformats.org/officeDocument/2006/relationships/hyperlink" Target="http://cs.wikipedia.org/wiki/Soubor:ALM_08_Dolch.jpg" TargetMode="External"/><Relationship Id="rId9" Type="http://schemas.openxmlformats.org/officeDocument/2006/relationships/hyperlink" Target="http://cs.wikipedia.org/wiki/Soubor:Altamira,_doe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rehistoric_Times_of_Bohemia,_Moravia_and_Slovakia" TargetMode="External"/><Relationship Id="rId2" Type="http://schemas.openxmlformats.org/officeDocument/2006/relationships/hyperlink" Target="http://cs.wikipedia.org/wiki/Soubor:Venus_von_Willendorf_01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7488832" cy="548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Výtvarné umění v pravěku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72495347"/>
              </p:ext>
            </p:extLst>
          </p:nvPr>
        </p:nvGraphicFramePr>
        <p:xfrm>
          <a:off x="899592" y="1052740"/>
          <a:ext cx="7344816" cy="427565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498"/>
                <a:gridCol w="5147318"/>
              </a:tblGrid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 smtClean="0">
                          <a:latin typeface="+mn-lt"/>
                          <a:ea typeface="Calibri"/>
                          <a:cs typeface="Times New Roman"/>
                        </a:rPr>
                        <a:t>VY_32_INOVACE_HANA_MERVARTOVA_VYTVARNE_UMENI_V_PRAVEKU_PREZENTACE_03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Výtvarná příprava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10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Dějiny výtvarných kultur. Pravěk a starověk.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Výtvarné umění  v  pravěku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latin typeface="Calibri"/>
                          <a:ea typeface="Calibri"/>
                          <a:cs typeface="Times New Roman"/>
                        </a:rPr>
                        <a:t>20.09.2013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4499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v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ýtvarným uměním pravěku.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Vyučující může využít  konkrétní snímky k výkladu látky podle navazujícího pracovního listu „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Pravěk – přibližné datování“ a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„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Pravěké výtvarné umění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“ </a:t>
                      </a:r>
                      <a:r>
                        <a:rPr lang="cs-CZ" sz="1000" i="1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  prezentace 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„ Megalitické stavby </a:t>
                      </a:r>
                      <a:r>
                        <a:rPr lang="cs-CZ" sz="1000" i="1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pravěku“ </a:t>
                      </a:r>
                      <a:r>
                        <a:rPr lang="cs-CZ" sz="1000" i="1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nebo dle aktuální potřeby např. pro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6265" y="5733256"/>
            <a:ext cx="3914944" cy="86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4248472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48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Výtvarné umění v pravěku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8712968" cy="1008112"/>
          </a:xfrm>
        </p:spPr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pazourek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000" dirty="0" smtClean="0"/>
              <a:t>(obr. 1)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August Rodin Danaida 188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18546"/>
            <a:ext cx="6034617" cy="4489271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1460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pěstní klín   </a:t>
            </a:r>
            <a:r>
              <a:rPr lang="cs-CZ" sz="2000" dirty="0" smtClean="0"/>
              <a:t>(obr. 2)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 opracovaný pazourek </a:t>
            </a:r>
            <a:r>
              <a:rPr lang="cs-CZ" sz="2000" dirty="0" smtClean="0"/>
              <a:t>(obr. 3)</a:t>
            </a:r>
            <a:br>
              <a:rPr lang="cs-CZ" sz="2000" dirty="0" smtClean="0"/>
            </a:br>
            <a:endParaRPr lang="cs-CZ" sz="2000" dirty="0" smtClean="0"/>
          </a:p>
        </p:txBody>
      </p:sp>
      <p:pic>
        <p:nvPicPr>
          <p:cNvPr id="5" name="Zástupný symbol pro obsah 4" descr="14 pěstní klí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1196752"/>
            <a:ext cx="5994400" cy="2997200"/>
          </a:xfrm>
        </p:spPr>
      </p:pic>
      <p:pic>
        <p:nvPicPr>
          <p:cNvPr id="6" name="Zástupný symbol pro obsah 5" descr="16 Opracovaný pazoure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2627784" y="5085184"/>
            <a:ext cx="4038600" cy="1101896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Neolitická sekerka s topůrkem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000" dirty="0" smtClean="0"/>
              <a:t>(obr. 4)</a:t>
            </a:r>
            <a:endParaRPr lang="cs-CZ" sz="2000" dirty="0"/>
          </a:p>
        </p:txBody>
      </p:sp>
      <p:pic>
        <p:nvPicPr>
          <p:cNvPr id="4" name="Zástupný symbol pro obsah 3" descr="24 Neolitická sekerka s topůrke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869" y="1600200"/>
            <a:ext cx="4752261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err="1" smtClean="0"/>
              <a:t>Altamira</a:t>
            </a:r>
            <a:r>
              <a:rPr lang="cs-CZ" sz="2800" b="1" u="sng" dirty="0" smtClean="0"/>
              <a:t> – </a:t>
            </a:r>
            <a:r>
              <a:rPr lang="cs-CZ" sz="2800" b="1" u="sng" dirty="0" err="1" smtClean="0"/>
              <a:t>Bison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 </a:t>
            </a:r>
            <a:br>
              <a:rPr lang="cs-CZ" sz="2800" dirty="0" smtClean="0"/>
            </a:br>
            <a:r>
              <a:rPr lang="cs-CZ" sz="2000" dirty="0" smtClean="0"/>
              <a:t>(obr. 5)                                                              (obr. 6)</a:t>
            </a:r>
            <a:endParaRPr lang="cs-CZ" sz="2000" dirty="0"/>
          </a:p>
        </p:txBody>
      </p:sp>
      <p:pic>
        <p:nvPicPr>
          <p:cNvPr id="5" name="Zástupný symbol pro obsah 4" descr="19 Altamira biso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61421" y="2276872"/>
            <a:ext cx="3840427" cy="2880320"/>
          </a:xfrm>
        </p:spPr>
      </p:pic>
      <p:pic>
        <p:nvPicPr>
          <p:cNvPr id="6" name="Zástupný symbol pro obsah 5" descr="19 Altamira bison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499992" y="2276872"/>
            <a:ext cx="4212325" cy="2664296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u="sng" dirty="0" err="1" smtClean="0"/>
              <a:t>Altamira</a:t>
            </a:r>
            <a:r>
              <a:rPr lang="cs-CZ" sz="2800" b="1" dirty="0" smtClean="0"/>
              <a:t>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</a:t>
            </a:r>
            <a:r>
              <a:rPr lang="cs-CZ" sz="2800" b="1" dirty="0" smtClean="0"/>
              <a:t>Divoké prase 			 Laň </a:t>
            </a:r>
            <a:br>
              <a:rPr lang="cs-CZ" sz="2800" b="1" dirty="0" smtClean="0"/>
            </a:br>
            <a:r>
              <a:rPr lang="cs-CZ" sz="2800" dirty="0" smtClean="0"/>
              <a:t> 	</a:t>
            </a:r>
            <a:r>
              <a:rPr lang="cs-CZ" sz="2200" dirty="0" smtClean="0"/>
              <a:t>(obr.7) 					(obr.8) </a:t>
            </a:r>
            <a:endParaRPr lang="cs-CZ" sz="2200" dirty="0"/>
          </a:p>
        </p:txBody>
      </p:sp>
      <p:pic>
        <p:nvPicPr>
          <p:cNvPr id="5" name="Zástupný symbol pro obsah 4" descr="21 Altamira Divoké pras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916832"/>
            <a:ext cx="4416491" cy="3312368"/>
          </a:xfrm>
        </p:spPr>
      </p:pic>
      <p:pic>
        <p:nvPicPr>
          <p:cNvPr id="6" name="Zástupný symbol pro obsah 5" descr="22 Altamira Laň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148064" y="1916832"/>
            <a:ext cx="3649485" cy="338437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obrázek mamuta</a:t>
            </a:r>
            <a:br>
              <a:rPr lang="cs-CZ" sz="2800" b="1" dirty="0" smtClean="0"/>
            </a:br>
            <a:r>
              <a:rPr lang="cs-CZ" sz="2800" dirty="0" smtClean="0"/>
              <a:t> </a:t>
            </a:r>
            <a:r>
              <a:rPr lang="cs-CZ" sz="2000" dirty="0" smtClean="0"/>
              <a:t>(obr.9) </a:t>
            </a:r>
            <a:endParaRPr lang="cs-CZ" sz="2000" b="1" dirty="0"/>
          </a:p>
        </p:txBody>
      </p:sp>
      <p:pic>
        <p:nvPicPr>
          <p:cNvPr id="4" name="Zástupný symbol pro obsah 3" descr="18 obrázek mamuta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2276872"/>
            <a:ext cx="6474296" cy="2824412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Soška Venuše z </a:t>
            </a:r>
            <a:r>
              <a:rPr lang="cs-CZ" sz="2800" dirty="0" err="1" smtClean="0"/>
              <a:t>Hohle</a:t>
            </a:r>
            <a:r>
              <a:rPr lang="cs-CZ" sz="2800" dirty="0" smtClean="0"/>
              <a:t> </a:t>
            </a:r>
            <a:r>
              <a:rPr lang="cs-CZ" sz="2800" dirty="0" err="1" smtClean="0"/>
              <a:t>Fels</a:t>
            </a:r>
            <a:r>
              <a:rPr lang="cs-CZ" sz="2800" dirty="0" smtClean="0"/>
              <a:t>        	Venuše </a:t>
            </a:r>
            <a:r>
              <a:rPr lang="cs-CZ" sz="2800" dirty="0" err="1" smtClean="0"/>
              <a:t>Willendorfská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</a:t>
            </a:r>
            <a:r>
              <a:rPr lang="cs-CZ" sz="2000" dirty="0" smtClean="0"/>
              <a:t>(obr.10)				 (obr.11)  </a:t>
            </a:r>
            <a:endParaRPr lang="cs-CZ" sz="2000" dirty="0"/>
          </a:p>
        </p:txBody>
      </p:sp>
      <p:pic>
        <p:nvPicPr>
          <p:cNvPr id="5" name="Zástupný symbol pro obsah 4" descr="1 Soška Venuše z Hohle Fel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79264" y="1600200"/>
            <a:ext cx="3394472" cy="4525963"/>
          </a:xfrm>
        </p:spPr>
      </p:pic>
      <p:pic>
        <p:nvPicPr>
          <p:cNvPr id="6" name="Zástupný symbol pro obsah 5" descr="2 Venuse Willendorfská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464348" y="1600200"/>
            <a:ext cx="2406304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 </a:t>
            </a:r>
            <a:r>
              <a:rPr lang="cs-CZ" sz="2800" b="1" dirty="0" smtClean="0"/>
              <a:t>Petřkovická a Věstonická venuše</a:t>
            </a:r>
            <a:br>
              <a:rPr lang="cs-CZ" sz="2800" b="1" dirty="0" smtClean="0"/>
            </a:br>
            <a:r>
              <a:rPr lang="cs-CZ" sz="2200" dirty="0" smtClean="0"/>
              <a:t> (obr.12) 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pic>
        <p:nvPicPr>
          <p:cNvPr id="4" name="Zástupný symbol pro obsah 3" descr="6 Petřkovická a Věstonická venu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124744"/>
            <a:ext cx="6696743" cy="5022557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Použité zdroje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25000" lnSpcReduction="20000"/>
          </a:bodyPr>
          <a:lstStyle/>
          <a:p>
            <a:pPr marL="514350" indent="-514350">
              <a:buNone/>
            </a:pPr>
            <a:r>
              <a:rPr lang="cs-CZ" sz="7200" dirty="0" smtClean="0"/>
              <a:t>Obr. 1) ANTON. </a:t>
            </a:r>
            <a:r>
              <a:rPr lang="cs-CZ" sz="7200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dirty="0" smtClean="0">
                <a:hlinkClick r:id="rId2"/>
              </a:rPr>
              <a:t>http://cs.wikipedia.org/wiki/Soubor:Feuerstein-bruch.jpg </a:t>
            </a:r>
            <a:endParaRPr lang="cs-CZ" sz="7200" dirty="0" smtClean="0"/>
          </a:p>
          <a:p>
            <a:pPr marL="514350" indent="-514350">
              <a:buNone/>
            </a:pPr>
            <a:r>
              <a:rPr lang="cs-CZ" sz="6600" dirty="0" smtClean="0"/>
              <a:t>Obr. 2) </a:t>
            </a:r>
            <a:r>
              <a:rPr lang="cs-CZ" sz="7100" dirty="0" smtClean="0"/>
              <a:t>DIDIER DESCOUENS. </a:t>
            </a:r>
            <a:r>
              <a:rPr lang="cs-CZ" sz="7100" dirty="0" err="1" smtClean="0"/>
              <a:t>wikipedia.org</a:t>
            </a:r>
            <a:r>
              <a:rPr lang="cs-CZ" sz="7100" dirty="0" smtClean="0"/>
              <a:t> [online]. [cit. 14.9.2013]. Dostupný na WWW: </a:t>
            </a:r>
            <a:r>
              <a:rPr lang="cs-CZ" sz="7100" dirty="0" smtClean="0">
                <a:hlinkClick r:id="rId3"/>
              </a:rPr>
              <a:t>http://cs.wikipedia.org/wiki/Soubor:Biface_Silex_Venerque_MHNT_PRE_.2009.0.194.1_Fond.jpg </a:t>
            </a:r>
            <a:endParaRPr lang="cs-CZ" sz="7100" dirty="0" smtClean="0"/>
          </a:p>
          <a:p>
            <a:pPr marL="514350" indent="-514350">
              <a:buNone/>
            </a:pPr>
            <a:r>
              <a:rPr lang="cs-CZ" sz="7200" dirty="0" smtClean="0"/>
              <a:t>Obr. 3) OPODELDOK. </a:t>
            </a:r>
            <a:r>
              <a:rPr lang="cs-CZ" sz="7200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dirty="0" smtClean="0">
                <a:hlinkClick r:id="rId4"/>
              </a:rPr>
              <a:t>http://cs.wikipedia.org/wiki/Soubor:ALM_08_Dolch.jpg</a:t>
            </a:r>
            <a:endParaRPr lang="cs-CZ" sz="7200" dirty="0" smtClean="0"/>
          </a:p>
          <a:p>
            <a:pPr marL="514350" indent="-514350">
              <a:buNone/>
            </a:pPr>
            <a:r>
              <a:rPr lang="cs-CZ" sz="7200" dirty="0" smtClean="0"/>
              <a:t>Obr. 4) JMIALL.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20.9.2013]. Dostupný na WWW: </a:t>
            </a:r>
            <a:r>
              <a:rPr lang="cs-CZ" sz="7200" u="sng" dirty="0" smtClean="0">
                <a:hlinkClick r:id="rId5"/>
              </a:rPr>
              <a:t>http://cs.wikipedia.org/wiki/Soubor:Neolithic_stone_axe_with_handle_ehenside_tarn_british_museum.JPG</a:t>
            </a:r>
            <a:endParaRPr lang="cs-CZ" sz="7200" dirty="0" smtClean="0"/>
          </a:p>
          <a:p>
            <a:pPr marL="514350" indent="-514350">
              <a:buNone/>
            </a:pPr>
            <a:r>
              <a:rPr lang="cs-CZ" sz="6600" dirty="0" smtClean="0"/>
              <a:t>Obr. 5) </a:t>
            </a:r>
            <a:r>
              <a:rPr lang="cs-CZ" sz="6200" dirty="0" smtClean="0"/>
              <a:t>HTO. </a:t>
            </a:r>
            <a:r>
              <a:rPr lang="cs-CZ" sz="6200" i="1" dirty="0" err="1" smtClean="0"/>
              <a:t>wikipedia.org</a:t>
            </a:r>
            <a:r>
              <a:rPr lang="cs-CZ" sz="6200" dirty="0" smtClean="0"/>
              <a:t> [online]. [cit. 14.9.2013]. Dostupný na WWW: </a:t>
            </a:r>
            <a:r>
              <a:rPr lang="cs-CZ" sz="7200" dirty="0" smtClean="0">
                <a:hlinkClick r:id="rId6"/>
              </a:rPr>
              <a:t>http://cs.wikipedia.org/wiki/Soubor:Altamira,_bison,_museum_02.JPG</a:t>
            </a:r>
            <a:endParaRPr lang="cs-CZ" sz="7200" dirty="0" smtClean="0"/>
          </a:p>
          <a:p>
            <a:pPr marL="514350" lvl="0" indent="-514350">
              <a:buNone/>
            </a:pPr>
            <a:r>
              <a:rPr lang="cs-CZ" sz="7200" dirty="0" smtClean="0"/>
              <a:t>Obr. 6) AUTOR NEUVEDEN. </a:t>
            </a:r>
            <a:r>
              <a:rPr lang="cs-CZ" sz="7200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dirty="0" smtClean="0">
                <a:hlinkClick r:id="rId7"/>
              </a:rPr>
              <a:t>http://cs.wikipedia.org/wiki/Soubor:Altamira,_bison.jpg</a:t>
            </a:r>
            <a:endParaRPr lang="cs-CZ" sz="7200" dirty="0" smtClean="0"/>
          </a:p>
          <a:p>
            <a:pPr marL="514350" lvl="0" indent="-514350">
              <a:buNone/>
            </a:pPr>
            <a:r>
              <a:rPr lang="cs-CZ" sz="7200" dirty="0" smtClean="0"/>
              <a:t>Obr. 7) HTO.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20.9.2013]. Dostupný na WWW: </a:t>
            </a:r>
            <a:r>
              <a:rPr lang="cs-CZ" sz="7200" dirty="0" smtClean="0">
                <a:hlinkClick r:id="rId8"/>
              </a:rPr>
              <a:t>http://cs.wikipedia.org/wiki/Soubor:Altamira,_boar.JPG</a:t>
            </a:r>
            <a:r>
              <a:rPr lang="cs-CZ" sz="7200" dirty="0" smtClean="0"/>
              <a:t>   </a:t>
            </a:r>
          </a:p>
          <a:p>
            <a:pPr marL="514350" lvl="0" indent="-514350">
              <a:buNone/>
            </a:pPr>
            <a:r>
              <a:rPr lang="cs-CZ" sz="7200" dirty="0" smtClean="0"/>
              <a:t>Obr. 8) HTO.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9"/>
              </a:rPr>
              <a:t>http://cs.wikipedia.org/wiki/Soubor:Altamira,_doe.JPG</a:t>
            </a:r>
            <a:endParaRPr lang="cs-CZ" sz="7200" u="sng" dirty="0" smtClean="0"/>
          </a:p>
          <a:p>
            <a:pPr marL="514350" indent="-514350">
              <a:buNone/>
            </a:pPr>
            <a:r>
              <a:rPr lang="cs-CZ" sz="7200" dirty="0" smtClean="0"/>
              <a:t>Obr. 9) JOSÉ-MANUEL BENITO.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10"/>
              </a:rPr>
              <a:t>http://cs.wikipedia.org/wiki/Soubor:Mal%27ta_(mamut).gif</a:t>
            </a:r>
            <a:endParaRPr lang="cs-CZ" sz="7200" u="sng" dirty="0" smtClean="0"/>
          </a:p>
          <a:p>
            <a:pPr marL="514350" indent="-514350">
              <a:buNone/>
            </a:pPr>
            <a:r>
              <a:rPr lang="cs-CZ" sz="7200" dirty="0" smtClean="0"/>
              <a:t>Obr. 10) GERBIL.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11"/>
              </a:rPr>
              <a:t>http://cs.wikipedia.org/wiki/Soubor:Venus_vom_Hohle_Fels-01.JPG</a:t>
            </a:r>
            <a:endParaRPr lang="cs-CZ" sz="7200" u="sng" dirty="0" smtClean="0"/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/>
          </a:p>
          <a:p>
            <a:pPr marL="514350" lvl="0" indent="-514350">
              <a:buFont typeface="Arial" pitchFamily="34" charset="0"/>
              <a:buAutoNum type="arabicParenR"/>
            </a:pPr>
            <a:endParaRPr lang="cs-CZ" sz="7200" dirty="0" smtClean="0"/>
          </a:p>
          <a:p>
            <a:pPr marL="514350" lvl="0" indent="-514350">
              <a:buFont typeface="Arial" pitchFamily="34" charset="0"/>
              <a:buAutoNum type="arabicParenR"/>
            </a:pPr>
            <a:endParaRPr lang="cs-CZ" sz="7200" dirty="0" smtClean="0"/>
          </a:p>
          <a:p>
            <a:pPr marL="514350" lvl="0" indent="-514350">
              <a:buFont typeface="Arial" pitchFamily="34" charset="0"/>
              <a:buAutoNum type="arabicParenR"/>
            </a:pPr>
            <a:endParaRPr lang="cs-CZ" sz="7200" dirty="0" smtClean="0">
              <a:hlinkClick r:id="rId3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7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3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3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3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3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3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3"/>
            </a:endParaRPr>
          </a:p>
          <a:p>
            <a:pPr marL="514350" indent="-514350">
              <a:buAutoNum type="arabicParenR"/>
            </a:pPr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800" dirty="0" smtClean="0"/>
              <a:t>Obr. 11) MATTHIASKABEL. </a:t>
            </a:r>
            <a:r>
              <a:rPr lang="cs-CZ" sz="1800" i="1" dirty="0" err="1" smtClean="0"/>
              <a:t>wikipedia.org</a:t>
            </a:r>
            <a:r>
              <a:rPr lang="cs-CZ" sz="1800" dirty="0" smtClean="0"/>
              <a:t> [online]. [cit. 14.9.2013]. Dostupný na WWW: </a:t>
            </a:r>
            <a:r>
              <a:rPr lang="cs-CZ" sz="1800" u="sng" dirty="0" smtClean="0">
                <a:hlinkClick r:id="rId2"/>
              </a:rPr>
              <a:t>http://cs.wikipedia.org/wiki/Soubor:Venus_von_Willendorf_01.jpg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Obr</a:t>
            </a:r>
            <a:r>
              <a:rPr lang="cs-CZ" sz="1800" smtClean="0"/>
              <a:t>. 12</a:t>
            </a:r>
            <a:r>
              <a:rPr lang="cs-CZ" sz="1800" dirty="0" smtClean="0"/>
              <a:t>) KOZUCH. </a:t>
            </a:r>
            <a:r>
              <a:rPr lang="cs-CZ" sz="1800" i="1" dirty="0" err="1" smtClean="0"/>
              <a:t>wikipedia.org</a:t>
            </a:r>
            <a:r>
              <a:rPr lang="cs-CZ" sz="1800" dirty="0" smtClean="0"/>
              <a:t> [online]. [cit. 14.9.2013]. Dostupný na WWW: </a:t>
            </a:r>
            <a:r>
              <a:rPr lang="cs-CZ" sz="1800" u="sng" dirty="0" smtClean="0">
                <a:hlinkClick r:id="rId3"/>
              </a:rPr>
              <a:t>http://commons.wikimedia.org/wiki/File:Prehistoric_Times_of_Bohemia,_Moravia_and_Slovakia</a:t>
            </a:r>
            <a:endParaRPr lang="cs-CZ" sz="1800" u="sng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Pokud není uvedeno jinak, použitý materiál je z vlastních zdrojů autora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309634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7072"/>
            <a:ext cx="8229600" cy="20490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451</Words>
  <Application>Microsoft Office PowerPoint</Application>
  <PresentationFormat>Předvádění na obrazovce (4:3)</PresentationFormat>
  <Paragraphs>74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Výtvarné umění v pravěku</vt:lpstr>
      <vt:lpstr>pazourek (obr. 1)</vt:lpstr>
      <vt:lpstr>pěstní klín   (obr. 2)          opracovaný pazourek (obr. 3) </vt:lpstr>
      <vt:lpstr>Neolitická sekerka s topůrkem (obr. 4)</vt:lpstr>
      <vt:lpstr>Altamira – Bison    (obr. 5)                                                              (obr. 6)</vt:lpstr>
      <vt:lpstr>Altamira   Divoké prase     Laň    (obr.7)      (obr.8) </vt:lpstr>
      <vt:lpstr>obrázek mamuta  (obr.9) </vt:lpstr>
      <vt:lpstr>Soška Venuše z Hohle Fels         Venuše Willendorfská  (obr.10)     (obr.11)  </vt:lpstr>
      <vt:lpstr> Petřkovická a Věstonická venuše  (obr.12)  </vt:lpstr>
      <vt:lpstr>Použité zdroje  </vt:lpstr>
      <vt:lpstr> </vt:lpstr>
      <vt:lpstr>  DĚKUJI  ZA POZORNOST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rodiče</cp:lastModifiedBy>
  <cp:revision>106</cp:revision>
  <dcterms:created xsi:type="dcterms:W3CDTF">2013-04-02T20:21:13Z</dcterms:created>
  <dcterms:modified xsi:type="dcterms:W3CDTF">2014-01-18T14:06:10Z</dcterms:modified>
</cp:coreProperties>
</file>