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0"/>
  </p:notesMasterIdLst>
  <p:sldIdLst>
    <p:sldId id="256" r:id="rId2"/>
    <p:sldId id="262" r:id="rId3"/>
    <p:sldId id="276" r:id="rId4"/>
    <p:sldId id="277" r:id="rId5"/>
    <p:sldId id="278" r:id="rId6"/>
    <p:sldId id="279" r:id="rId7"/>
    <p:sldId id="280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3" end="7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3" autoAdjust="0"/>
    <p:restoredTop sz="94660"/>
  </p:normalViewPr>
  <p:slideViewPr>
    <p:cSldViewPr>
      <p:cViewPr>
        <p:scale>
          <a:sx n="70" d="100"/>
          <a:sy n="70" d="100"/>
        </p:scale>
        <p:origin x="-2766" y="-9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8" d="100"/>
          <a:sy n="88" d="100"/>
        </p:scale>
        <p:origin x="-3822" y="-12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ZEMĚPIS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EVROPA - PŘÍRODNÍ OBLASTI</a:t>
          </a:r>
          <a:endParaRPr lang="cs-CZ" sz="20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4D744F30-9794-46C6-ACFA-F39922614CF7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83638-E327-4DD3-A173-2ABBAF66184A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9E23070F-25A5-4C19-9269-1793FC13F46D}" type="presOf" srcId="{E392F34A-E55D-43D5-AEDD-49027298B816}" destId="{4D744F30-9794-46C6-ACFA-F39922614CF7}" srcOrd="0" destOrd="0" presId="urn:microsoft.com/office/officeart/2008/layout/VerticalCurvedList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E6E5E875-2184-42E1-A32F-5BB27307FA0A}" type="presParOf" srcId="{96773A7D-3367-4F53-A2D2-EA5770AFFDB3}" destId="{4D744F30-9794-46C6-ACFA-F39922614CF7}" srcOrd="7" destOrd="0" presId="urn:microsoft.com/office/officeart/2008/layout/VerticalCurvedList"/>
    <dgm:cxn modelId="{2D2FE2AA-C1D9-4643-BAA3-7A0D9FBD8825}" type="presParOf" srcId="{96773A7D-3367-4F53-A2D2-EA5770AFFDB3}" destId="{9A183638-E327-4DD3-A173-2ABBAF66184A}" srcOrd="8" destOrd="0" presId="urn:microsoft.com/office/officeart/2008/layout/VerticalCurvedList"/>
    <dgm:cxn modelId="{C79F4C8C-4707-42D5-95BF-9A00ED22C419}" type="presParOf" srcId="{9A183638-E327-4DD3-A173-2ABBAF66184A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ZEMĚPIS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EVROPA - PŘÍRODNÍ OBLASTI</a:t>
          </a:r>
          <a:endParaRPr lang="cs-CZ" sz="20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44F30-9794-46C6-ACFA-F39922614CF7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10.1.2014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10.1.2014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10.1.2014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10.1.2014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017702784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seznámení s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přírodními oblastmi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Evropy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práci s mapou.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Zeměpis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8. ročník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846565"/>
            <a:ext cx="35429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4 podnebné pásy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893451"/>
            <a:ext cx="26484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Subtropický pás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3541523"/>
            <a:ext cx="1701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Mírný </a:t>
            </a:r>
            <a:r>
              <a:rPr lang="cs-CZ" sz="2800" b="1" dirty="0" smtClean="0"/>
              <a:t>pás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8383" y="4184659"/>
            <a:ext cx="26068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Subarktický </a:t>
            </a:r>
            <a:r>
              <a:rPr lang="cs-CZ" sz="2800" b="1" dirty="0" smtClean="0"/>
              <a:t>pás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4909675"/>
            <a:ext cx="2076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Arktický </a:t>
            </a:r>
            <a:r>
              <a:rPr lang="cs-CZ" sz="2800" b="1" dirty="0" smtClean="0"/>
              <a:t>pás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91880" y="2924228"/>
            <a:ext cx="53431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pobřeží + ostrovy Středozemního moře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3572300"/>
            <a:ext cx="28055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největší část Evropy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491880" y="4215436"/>
            <a:ext cx="28568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severní část pevniny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491880" y="4901703"/>
            <a:ext cx="509947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ostrovy v Severním Ledovém </a:t>
            </a:r>
            <a:r>
              <a:rPr lang="cs-CZ" sz="2400" b="1" dirty="0" smtClean="0"/>
              <a:t>oceánu,</a:t>
            </a:r>
          </a:p>
          <a:p>
            <a:r>
              <a:rPr lang="cs-CZ" sz="2400" b="1" dirty="0" err="1" smtClean="0"/>
              <a:t>Barentsově</a:t>
            </a:r>
            <a:r>
              <a:rPr lang="cs-CZ" sz="2400" b="1" dirty="0" smtClean="0"/>
              <a:t> moři </a:t>
            </a:r>
          </a:p>
          <a:p>
            <a:r>
              <a:rPr lang="cs-CZ" sz="2400" b="1" dirty="0"/>
              <a:t>	</a:t>
            </a:r>
            <a:r>
              <a:rPr lang="cs-CZ" sz="2400" b="1" dirty="0" smtClean="0"/>
              <a:t>-  </a:t>
            </a:r>
            <a:r>
              <a:rPr lang="cs-CZ" sz="2400" b="1" dirty="0" err="1" smtClean="0"/>
              <a:t>př.Špicberky</a:t>
            </a:r>
            <a:r>
              <a:rPr lang="cs-CZ" sz="2400" b="1" dirty="0"/>
              <a:t>, Nová země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3568" y="774631"/>
            <a:ext cx="44133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/>
              <a:t>PŘÍRODNÍ </a:t>
            </a:r>
            <a:r>
              <a:rPr lang="cs-CZ" sz="4000" b="1" dirty="0" smtClean="0"/>
              <a:t>OBLASTI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1382596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lum bright="-20000" contras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95536" y="1556792"/>
            <a:ext cx="4714875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760348"/>
            <a:ext cx="35670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PŘÍRODNÍ OBLASTI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29511" y="2276872"/>
            <a:ext cx="15581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SKANDINÁVIE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29511" y="2719207"/>
            <a:ext cx="2015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BRITSKÉ OSTROVY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29511" y="3161542"/>
            <a:ext cx="2298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ATLANTSKÁ FRANCIE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29511" y="3603877"/>
            <a:ext cx="3179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HERCYNSKÁ STŘEDNÍ EVROPA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29511" y="4046212"/>
            <a:ext cx="3229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ALPSKO – KARPATSKÁ OBLAST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29511" y="4488547"/>
            <a:ext cx="1552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STŘEDOMOŘÍ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29511" y="4930882"/>
            <a:ext cx="3102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VÝCHODOEVROPSKÁ ROVINA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829511" y="5373216"/>
            <a:ext cx="737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URAL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51949" y="2199928"/>
            <a:ext cx="304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51949" y="2636713"/>
            <a:ext cx="3561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51949" y="3073498"/>
            <a:ext cx="3529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51949" y="3510283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51949" y="3947068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351949" y="4383853"/>
            <a:ext cx="373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51949" y="4820638"/>
            <a:ext cx="351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351949" y="5257423"/>
            <a:ext cx="3770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528811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ln w="28575">
            <a:noFill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1476" y="2204864"/>
            <a:ext cx="3695700" cy="3609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6156176" y="1811834"/>
            <a:ext cx="1753344" cy="468632"/>
          </a:xfrm>
          <a:prstGeom prst="wedgeEllipseCallout">
            <a:avLst>
              <a:gd name="adj1" fmla="val -79504"/>
              <a:gd name="adj2" fmla="val 97053"/>
            </a:avLst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TUNDRA</a:t>
            </a:r>
            <a:endParaRPr lang="cs-CZ" sz="2000" b="1" dirty="0"/>
          </a:p>
        </p:txBody>
      </p:sp>
      <p:sp>
        <p:nvSpPr>
          <p:cNvPr id="5" name="Oválný popisek 4"/>
          <p:cNvSpPr/>
          <p:nvPr/>
        </p:nvSpPr>
        <p:spPr>
          <a:xfrm>
            <a:off x="5796136" y="3378394"/>
            <a:ext cx="3216400" cy="751877"/>
          </a:xfrm>
          <a:prstGeom prst="wedgeEllipseCallout">
            <a:avLst>
              <a:gd name="adj1" fmla="val -53704"/>
              <a:gd name="adj2" fmla="val -64176"/>
            </a:avLst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JEHLIČNATÉ LESY </a:t>
            </a:r>
          </a:p>
          <a:p>
            <a:pPr algn="ctr"/>
            <a:r>
              <a:rPr lang="cs-CZ" sz="2000" b="1" dirty="0" smtClean="0"/>
              <a:t>TAJGA</a:t>
            </a:r>
            <a:endParaRPr lang="cs-CZ" sz="2000" b="1" dirty="0"/>
          </a:p>
        </p:txBody>
      </p:sp>
      <p:sp>
        <p:nvSpPr>
          <p:cNvPr id="6" name="Oválný popisek 5"/>
          <p:cNvSpPr/>
          <p:nvPr/>
        </p:nvSpPr>
        <p:spPr>
          <a:xfrm>
            <a:off x="6818907" y="4509120"/>
            <a:ext cx="1503040" cy="391837"/>
          </a:xfrm>
          <a:prstGeom prst="wedgeEllipseCallout">
            <a:avLst>
              <a:gd name="adj1" fmla="val -120326"/>
              <a:gd name="adj2" fmla="val -100367"/>
            </a:avLst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STEPI</a:t>
            </a:r>
            <a:endParaRPr lang="cs-CZ" sz="2000" b="1" dirty="0"/>
          </a:p>
        </p:txBody>
      </p:sp>
      <p:sp>
        <p:nvSpPr>
          <p:cNvPr id="7" name="Oválný popisek 6"/>
          <p:cNvSpPr/>
          <p:nvPr/>
        </p:nvSpPr>
        <p:spPr>
          <a:xfrm>
            <a:off x="354360" y="1475877"/>
            <a:ext cx="5441776" cy="570273"/>
          </a:xfrm>
          <a:prstGeom prst="wedgeEllipseCallout">
            <a:avLst>
              <a:gd name="adj1" fmla="val 30348"/>
              <a:gd name="adj2" fmla="val 204233"/>
            </a:avLst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VYSOKOHORSKÁ VEGETACE</a:t>
            </a:r>
            <a:endParaRPr lang="cs-CZ" sz="2000" b="1" dirty="0"/>
          </a:p>
        </p:txBody>
      </p:sp>
      <p:sp>
        <p:nvSpPr>
          <p:cNvPr id="9" name="Oválný popisek 8"/>
          <p:cNvSpPr/>
          <p:nvPr/>
        </p:nvSpPr>
        <p:spPr>
          <a:xfrm>
            <a:off x="150912" y="5890441"/>
            <a:ext cx="4781128" cy="587755"/>
          </a:xfrm>
          <a:prstGeom prst="wedgeEllipseCallout">
            <a:avLst>
              <a:gd name="adj1" fmla="val 39455"/>
              <a:gd name="adj2" fmla="val -335833"/>
            </a:avLst>
          </a:prstGeom>
          <a:solidFill>
            <a:schemeClr val="accent4">
              <a:lumMod val="60000"/>
              <a:lumOff val="40000"/>
            </a:schemeClr>
          </a:solidFill>
          <a:ln w="28575">
            <a:solidFill>
              <a:srgbClr val="00B05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LISTNATÉ A SMÍŠENÉ LESY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9552" y="832356"/>
            <a:ext cx="33421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VEGETAČNÍ  PÁSY 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9446889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27584" y="764704"/>
            <a:ext cx="19761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OTÁZKY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466498"/>
            <a:ext cx="67024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 Které podnebné pásy zasahují na území Evropy 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2562640"/>
            <a:ext cx="6532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 Jak ovlivňuje Golfský proud podnebí v Evropě 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010" y="3789040"/>
            <a:ext cx="72907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Jak ovlivňuje rostoucí nadmořská výška ráz podnebí 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99843" y="4250705"/>
            <a:ext cx="70054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Klesá průměrná teplota, zvyšuje se množství srážek,</a:t>
            </a:r>
          </a:p>
          <a:p>
            <a:r>
              <a:rPr lang="cs-CZ" sz="2400" b="1" dirty="0" smtClean="0"/>
              <a:t>mění se rostlinný pokryv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5157192"/>
            <a:ext cx="69252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 Která z přírodních oblastí má nejvíce nížin  a proč 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99843" y="5618857"/>
            <a:ext cx="74864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Východoevropská nížina vytvořená ledovcovou činností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1911281"/>
            <a:ext cx="56802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Subtropický, mírný, subarktický a arktický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99843" y="3140968"/>
            <a:ext cx="59186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Otepluje podnebí,  zvýšené množství srážek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090998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700808"/>
            <a:ext cx="646446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ZAKRESLI DO SLEPÉ MAPY EVROPY </a:t>
            </a:r>
          </a:p>
          <a:p>
            <a:r>
              <a:rPr lang="cs-CZ" sz="3200" b="1" dirty="0" smtClean="0"/>
              <a:t>JEDNOTLIVÉ VEGETAČNÍ PÁSY</a:t>
            </a:r>
          </a:p>
          <a:p>
            <a:r>
              <a:rPr lang="cs-CZ" sz="3200" b="1" dirty="0" smtClean="0"/>
              <a:t>A VYTVOŘ LEGENDU K MAPĚ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8441244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r>
              <a:rPr lang="cs-CZ" i="1" u="sng" dirty="0" smtClean="0"/>
              <a:t>Použitá literatura:</a:t>
            </a:r>
          </a:p>
          <a:p>
            <a:pPr marL="0" lvl="0" indent="0">
              <a:buNone/>
            </a:pPr>
            <a:r>
              <a:rPr lang="cs-CZ" dirty="0" smtClean="0"/>
              <a:t>     </a:t>
            </a:r>
            <a:r>
              <a:rPr lang="cs-CZ" b="1" dirty="0"/>
              <a:t>Zeměpis 8 pro ZŠ a VG UČ /nové vydání/ </a:t>
            </a:r>
            <a:r>
              <a:rPr lang="cs-CZ" dirty="0"/>
              <a:t>Jeřábek Milan, Anděl Jiří, Peštová Jana, Kastner Jiří</a:t>
            </a:r>
          </a:p>
          <a:p>
            <a:pPr marL="0" indent="0">
              <a:buNone/>
            </a:pPr>
            <a:endParaRPr lang="cs-CZ" dirty="0"/>
          </a:p>
          <a:p>
            <a:endParaRPr lang="cs-CZ" i="1" u="sng" dirty="0" smtClean="0"/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marL="0" indent="0">
              <a:buNone/>
            </a:pPr>
            <a:r>
              <a:rPr lang="cs-CZ" sz="2000" dirty="0"/>
              <a:t>Veškeré obrázky, fotografie, animace a podprogramy jsou dílem autora, nebo pochází z volně přístupných zdrojů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1155</TotalTime>
  <Words>258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Přemysl Kuba</cp:lastModifiedBy>
  <cp:revision>99</cp:revision>
  <dcterms:created xsi:type="dcterms:W3CDTF">2013-05-10T12:01:16Z</dcterms:created>
  <dcterms:modified xsi:type="dcterms:W3CDTF">2014-01-10T10:00:39Z</dcterms:modified>
</cp:coreProperties>
</file>