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89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0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9C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3" autoAdjust="0"/>
    <p:restoredTop sz="94660"/>
  </p:normalViewPr>
  <p:slideViewPr>
    <p:cSldViewPr>
      <p:cViewPr>
        <p:scale>
          <a:sx n="90" d="100"/>
          <a:sy n="90" d="100"/>
        </p:scale>
        <p:origin x="-2244" y="-5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22" y="-1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</a:t>
          </a:r>
          <a:r>
            <a:rPr lang="cs-CZ" sz="2000" b="1" dirty="0" smtClean="0"/>
            <a:t>         </a:t>
          </a:r>
          <a:r>
            <a:rPr lang="cs-CZ" sz="2000" b="1" dirty="0" smtClean="0"/>
            <a:t>EVROPA - REGIONY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</a:t>
          </a:r>
          <a:r>
            <a:rPr lang="cs-CZ" sz="2000" b="1" kern="1200" dirty="0" smtClean="0"/>
            <a:t>         </a:t>
          </a:r>
          <a:r>
            <a:rPr lang="cs-CZ" sz="2000" b="1" kern="1200" dirty="0" smtClean="0"/>
            <a:t>EVROPA - REGIONY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26091166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regiony Evropy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110" y="1413929"/>
            <a:ext cx="6477000" cy="4953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20823" y="469263"/>
            <a:ext cx="61206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regiony Evropy</a:t>
            </a:r>
            <a:endParaRPr lang="cs-CZ" sz="3600" dirty="0"/>
          </a:p>
        </p:txBody>
      </p:sp>
      <p:sp>
        <p:nvSpPr>
          <p:cNvPr id="31" name="Zaoblený obdélníkový popisek 30"/>
          <p:cNvSpPr/>
          <p:nvPr/>
        </p:nvSpPr>
        <p:spPr>
          <a:xfrm>
            <a:off x="1380551" y="1630082"/>
            <a:ext cx="2304256" cy="409660"/>
          </a:xfrm>
          <a:prstGeom prst="wedgeRoundRectCallout">
            <a:avLst>
              <a:gd name="adj1" fmla="val 76517"/>
              <a:gd name="adj2" fmla="val 252152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SEVERNÍ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6492788" y="5572606"/>
            <a:ext cx="1991072" cy="612648"/>
          </a:xfrm>
          <a:prstGeom prst="wedgeRoundRectCallout">
            <a:avLst>
              <a:gd name="adj1" fmla="val -119244"/>
              <a:gd name="adj2" fmla="val -111953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JIHOVÝCHODNÍ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6300192" y="4005064"/>
            <a:ext cx="2376264" cy="460684"/>
          </a:xfrm>
          <a:prstGeom prst="wedgeRoundRectCallout">
            <a:avLst>
              <a:gd name="adj1" fmla="val -132382"/>
              <a:gd name="adj2" fmla="val 91355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STŘEDNÍ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ový popisek 35"/>
          <p:cNvSpPr/>
          <p:nvPr/>
        </p:nvSpPr>
        <p:spPr>
          <a:xfrm>
            <a:off x="5796136" y="1430752"/>
            <a:ext cx="2448272" cy="396624"/>
          </a:xfrm>
          <a:prstGeom prst="wedgeRoundRectCallout">
            <a:avLst>
              <a:gd name="adj1" fmla="val -51485"/>
              <a:gd name="adj2" fmla="val 428943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620823" y="3289892"/>
            <a:ext cx="1235226" cy="612648"/>
          </a:xfrm>
          <a:prstGeom prst="wedgeRoundRectCallout">
            <a:avLst>
              <a:gd name="adj1" fmla="val 171020"/>
              <a:gd name="adj2" fmla="val 219768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ZÁPADNÍ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2500972" y="6181276"/>
            <a:ext cx="2138538" cy="371306"/>
          </a:xfrm>
          <a:prstGeom prst="wedgeRoundRectCallout">
            <a:avLst>
              <a:gd name="adj1" fmla="val -23609"/>
              <a:gd name="adj2" fmla="val -46241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JIŽNÍ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7549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  <p:bldP spid="35" grpId="0" animBg="1"/>
      <p:bldP spid="36" grpId="0" animBg="1"/>
      <p:bldP spid="32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26778"/>
            <a:ext cx="5184576" cy="5172065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5" name="Nadpis 3"/>
          <p:cNvSpPr txBox="1">
            <a:spLocks/>
          </p:cNvSpPr>
          <p:nvPr/>
        </p:nvSpPr>
        <p:spPr>
          <a:xfrm>
            <a:off x="207293" y="548680"/>
            <a:ext cx="6563072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altLang="cs-CZ" b="1" dirty="0" smtClean="0">
                <a:solidFill>
                  <a:schemeClr val="tx1"/>
                </a:solidFill>
              </a:rPr>
              <a:t>ZÁPADNÍ EVROPA</a:t>
            </a:r>
          </a:p>
        </p:txBody>
      </p:sp>
      <p:pic>
        <p:nvPicPr>
          <p:cNvPr id="7" name="Obrázek 9" descr="Western-Europe-map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840" y="1327988"/>
            <a:ext cx="2448272" cy="228944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899592" y="3493253"/>
            <a:ext cx="1346448" cy="435284"/>
          </a:xfrm>
          <a:prstGeom prst="wedgeEllipseCallout">
            <a:avLst>
              <a:gd name="adj1" fmla="val 209289"/>
              <a:gd name="adj2" fmla="val 195553"/>
            </a:avLst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PAŘÍŽ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971600" y="2037425"/>
            <a:ext cx="1475656" cy="435284"/>
          </a:xfrm>
          <a:prstGeom prst="wedgeEllipseCallout">
            <a:avLst>
              <a:gd name="adj1" fmla="val 166784"/>
              <a:gd name="adj2" fmla="val 374106"/>
            </a:avLst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LONDÝN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3347864" y="2635294"/>
            <a:ext cx="1516411" cy="435284"/>
          </a:xfrm>
          <a:prstGeom prst="wedgeEllipseCallout">
            <a:avLst>
              <a:gd name="adj1" fmla="val 71389"/>
              <a:gd name="adj2" fmla="val 283301"/>
            </a:avLst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BRUSEL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1475656" y="5085184"/>
            <a:ext cx="2404554" cy="435284"/>
          </a:xfrm>
          <a:prstGeom prst="wedgeEllipseCallout">
            <a:avLst>
              <a:gd name="adj1" fmla="val 112964"/>
              <a:gd name="adj2" fmla="val -183664"/>
            </a:avLst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LUCEMBURK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3880210" y="1628750"/>
            <a:ext cx="2304256" cy="435284"/>
          </a:xfrm>
          <a:prstGeom prst="wedgeEllipseCallout">
            <a:avLst>
              <a:gd name="adj1" fmla="val 18140"/>
              <a:gd name="adj2" fmla="val 425535"/>
            </a:avLst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AMSTERDAM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84466" y="3912810"/>
            <a:ext cx="2734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VELKÁ BRITÁNIE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84466" y="4349920"/>
            <a:ext cx="1526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FRANCIE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84466" y="4787030"/>
            <a:ext cx="1739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NIZOZEMÍ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84466" y="5224140"/>
            <a:ext cx="1274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BELGIE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84466" y="5661248"/>
            <a:ext cx="2605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LUCEMBURSKO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412351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4" grpId="0" animBg="1"/>
      <p:bldP spid="16" grpId="0" animBg="1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32129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17" descr="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86" y="1340768"/>
            <a:ext cx="5013302" cy="513940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404664"/>
            <a:ext cx="58326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SEVERNÍ EVROPA</a:t>
            </a:r>
            <a:endParaRPr lang="cs-CZ" sz="4400" dirty="0"/>
          </a:p>
        </p:txBody>
      </p:sp>
      <p:sp>
        <p:nvSpPr>
          <p:cNvPr id="6" name="Oválný popisek 5"/>
          <p:cNvSpPr/>
          <p:nvPr/>
        </p:nvSpPr>
        <p:spPr>
          <a:xfrm>
            <a:off x="2464179" y="5661248"/>
            <a:ext cx="1304382" cy="612648"/>
          </a:xfrm>
          <a:prstGeom prst="wedgeEllipseCallout">
            <a:avLst>
              <a:gd name="adj1" fmla="val -97259"/>
              <a:gd name="adj2" fmla="val 49134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KODAŇ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44824" y="21328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2072077" y="1844824"/>
            <a:ext cx="2283899" cy="472698"/>
          </a:xfrm>
          <a:prstGeom prst="wedgeEllipseCallout">
            <a:avLst>
              <a:gd name="adj1" fmla="val -4429"/>
              <a:gd name="adj2" fmla="val 621750"/>
            </a:avLst>
          </a:prstGeom>
          <a:solidFill>
            <a:schemeClr val="bg2"/>
          </a:solidFill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STOCKHOLM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9712" y="21328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4053685" y="5172733"/>
            <a:ext cx="1718014" cy="488515"/>
          </a:xfrm>
          <a:prstGeom prst="wedgeEllipseCallout">
            <a:avLst>
              <a:gd name="adj1" fmla="val -43309"/>
              <a:gd name="adj2" fmla="val -157273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HELSINKY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57437" y="29432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350786" y="3076469"/>
            <a:ext cx="1313415" cy="485138"/>
          </a:xfrm>
          <a:prstGeom prst="wedgeEllipseCallout">
            <a:avLst>
              <a:gd name="adj1" fmla="val 56230"/>
              <a:gd name="adj2" fmla="val 299547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OSLO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4" name="Obrázek 16" descr="680px-Northern-Europe-map.sv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701" y="1350799"/>
            <a:ext cx="3149278" cy="3040251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6501788" y="4463835"/>
            <a:ext cx="1539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NORSKO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01788" y="4850948"/>
            <a:ext cx="16321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ŠVÉDSKO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01788" y="5238061"/>
            <a:ext cx="13484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FINSKO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01788" y="5625174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DÁNSKO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01788" y="6012286"/>
            <a:ext cx="1342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ISLAND</a:t>
            </a:r>
            <a:endParaRPr lang="cs-CZ" sz="2800" b="1" dirty="0"/>
          </a:p>
        </p:txBody>
      </p:sp>
      <p:sp>
        <p:nvSpPr>
          <p:cNvPr id="19" name="Oválný popisek 18"/>
          <p:cNvSpPr/>
          <p:nvPr/>
        </p:nvSpPr>
        <p:spPr>
          <a:xfrm>
            <a:off x="448533" y="2407518"/>
            <a:ext cx="1747203" cy="463406"/>
          </a:xfrm>
          <a:prstGeom prst="wedgeEllipseCallout">
            <a:avLst>
              <a:gd name="adj1" fmla="val -71553"/>
              <a:gd name="adj2" fmla="val -93522"/>
            </a:avLst>
          </a:prstGeom>
          <a:solidFill>
            <a:schemeClr val="bg2"/>
          </a:soli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REJKJAVÍK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825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b="1" smtClean="0">
                <a:solidFill>
                  <a:schemeClr val="tx1"/>
                </a:solidFill>
              </a:rPr>
              <a:t>6</a:t>
            </a:fld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8390" y="483484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STŘEDNÍ EVROPA</a:t>
            </a:r>
            <a:endParaRPr lang="cs-CZ" sz="4400" dirty="0"/>
          </a:p>
        </p:txBody>
      </p:sp>
      <p:pic>
        <p:nvPicPr>
          <p:cNvPr id="5" name="Obrázek 14" descr="Central_Europe_(proposal_2)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4565" y="1431979"/>
            <a:ext cx="2428817" cy="250107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15" descr="SR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31979"/>
            <a:ext cx="5859478" cy="477138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4420518" y="3205021"/>
            <a:ext cx="1371600" cy="612648"/>
          </a:xfrm>
          <a:prstGeom prst="wedgeEllipseCallout">
            <a:avLst>
              <a:gd name="adj1" fmla="val -126836"/>
              <a:gd name="adj2" fmla="val 82144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PRAHA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1835696" y="6069238"/>
            <a:ext cx="2145028" cy="612648"/>
          </a:xfrm>
          <a:prstGeom prst="wedgeEllipseCallout">
            <a:avLst>
              <a:gd name="adj1" fmla="val 50600"/>
              <a:gd name="adj2" fmla="val -237192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BRATISLAVA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5229200"/>
            <a:ext cx="1847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800" b="1" dirty="0"/>
          </a:p>
        </p:txBody>
      </p:sp>
      <p:sp>
        <p:nvSpPr>
          <p:cNvPr id="12" name="Oválný popisek 11"/>
          <p:cNvSpPr/>
          <p:nvPr/>
        </p:nvSpPr>
        <p:spPr>
          <a:xfrm>
            <a:off x="4238789" y="6083672"/>
            <a:ext cx="1944217" cy="612648"/>
          </a:xfrm>
          <a:prstGeom prst="wedgeEllipseCallout">
            <a:avLst>
              <a:gd name="adj1" fmla="val -30788"/>
              <a:gd name="adj2" fmla="val -202332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BUDAPEŠŤ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1003658" y="4221088"/>
            <a:ext cx="1401826" cy="612648"/>
          </a:xfrm>
          <a:prstGeom prst="wedgeEllipseCallout">
            <a:avLst>
              <a:gd name="adj1" fmla="val 152829"/>
              <a:gd name="adj2" fmla="val 68286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VÍDEŇ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5381600"/>
            <a:ext cx="1847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5699906"/>
            <a:ext cx="1847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800" b="1" dirty="0"/>
          </a:p>
        </p:txBody>
      </p:sp>
      <p:sp>
        <p:nvSpPr>
          <p:cNvPr id="17" name="Oválný popisek 16"/>
          <p:cNvSpPr/>
          <p:nvPr/>
        </p:nvSpPr>
        <p:spPr>
          <a:xfrm>
            <a:off x="480435" y="6083672"/>
            <a:ext cx="1046446" cy="612648"/>
          </a:xfrm>
          <a:prstGeom prst="wedgeEllipseCallout">
            <a:avLst>
              <a:gd name="adj1" fmla="val -5674"/>
              <a:gd name="adj2" fmla="val -131134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BERN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4139952" y="1341482"/>
            <a:ext cx="1728192" cy="612648"/>
          </a:xfrm>
          <a:prstGeom prst="wedgeEllipseCallout">
            <a:avLst>
              <a:gd name="adj1" fmla="val 6100"/>
              <a:gd name="adj2" fmla="val 192081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VARŠAVA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5699906"/>
            <a:ext cx="1847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800" b="1" dirty="0"/>
          </a:p>
        </p:txBody>
      </p:sp>
      <p:sp>
        <p:nvSpPr>
          <p:cNvPr id="21" name="Oválný popisek 20"/>
          <p:cNvSpPr/>
          <p:nvPr/>
        </p:nvSpPr>
        <p:spPr>
          <a:xfrm>
            <a:off x="1601613" y="1450431"/>
            <a:ext cx="1547074" cy="612648"/>
          </a:xfrm>
          <a:prstGeom prst="wedgeEllipseCallout">
            <a:avLst>
              <a:gd name="adj1" fmla="val 39097"/>
              <a:gd name="adj2" fmla="val 182216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BERLÍN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72200" y="4149080"/>
            <a:ext cx="143340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NĚMECKO</a:t>
            </a:r>
            <a:endParaRPr lang="cs-CZ" sz="2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4491460"/>
            <a:ext cx="159210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RAKOUSKO</a:t>
            </a:r>
            <a:endParaRPr lang="cs-CZ" sz="2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72200" y="4833840"/>
            <a:ext cx="165942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ŠVÝCARSKO</a:t>
            </a:r>
            <a:endParaRPr lang="cs-CZ" sz="2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72200" y="5176220"/>
            <a:ext cx="118654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POLSKO</a:t>
            </a:r>
            <a:endParaRPr lang="cs-CZ" sz="2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372200" y="5518600"/>
            <a:ext cx="167545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SLOVENSKO</a:t>
            </a:r>
            <a:endParaRPr lang="cs-CZ" sz="2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72200" y="5860980"/>
            <a:ext cx="164660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MAĎARSKO</a:t>
            </a:r>
            <a:endParaRPr lang="cs-CZ" sz="2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72200" y="6203360"/>
            <a:ext cx="243047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ČESKÁ REPUBLIKA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15568576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3" grpId="0" animBg="1"/>
      <p:bldP spid="17" grpId="0" animBg="1"/>
      <p:bldP spid="19" grpId="0" animBg="1"/>
      <p:bldP spid="21" grpId="0" animBg="1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04664"/>
            <a:ext cx="37444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JIŽNÍ EVROPA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20608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5" name="Obrázek 27" descr="EV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57313"/>
            <a:ext cx="8208912" cy="297147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28" descr="Bez názvu.bmp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0" y="4572000"/>
            <a:ext cx="3604964" cy="20288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323528" y="3595252"/>
            <a:ext cx="1730367" cy="579642"/>
          </a:xfrm>
          <a:prstGeom prst="wedgeEllipseCallout">
            <a:avLst>
              <a:gd name="adj1" fmla="val -26897"/>
              <a:gd name="adj2" fmla="val -233657"/>
            </a:avLst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LISABON</a:t>
            </a:r>
          </a:p>
        </p:txBody>
      </p:sp>
      <p:sp>
        <p:nvSpPr>
          <p:cNvPr id="10" name="Oválný popisek 9"/>
          <p:cNvSpPr/>
          <p:nvPr/>
        </p:nvSpPr>
        <p:spPr>
          <a:xfrm>
            <a:off x="1832433" y="3015352"/>
            <a:ext cx="1730367" cy="579642"/>
          </a:xfrm>
          <a:prstGeom prst="wedgeEllipseCallout">
            <a:avLst>
              <a:gd name="adj1" fmla="val -49769"/>
              <a:gd name="adj2" fmla="val -152389"/>
            </a:avLst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MADRID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439908" y="3570510"/>
            <a:ext cx="1730367" cy="579642"/>
          </a:xfrm>
          <a:prstGeom prst="wedgeEllipseCallout">
            <a:avLst>
              <a:gd name="adj1" fmla="val 55540"/>
              <a:gd name="adj2" fmla="val -224988"/>
            </a:avLst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ŘÍM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5273909" y="3595985"/>
            <a:ext cx="1730367" cy="579642"/>
          </a:xfrm>
          <a:prstGeom prst="wedgeEllipseCallout">
            <a:avLst>
              <a:gd name="adj1" fmla="val 83063"/>
              <a:gd name="adj2" fmla="val -60535"/>
            </a:avLst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ATHENY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71600" y="4572000"/>
            <a:ext cx="2038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ŠPANĚLSKO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71600" y="5033248"/>
            <a:ext cx="2544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PORTUGALSKO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5494496"/>
            <a:ext cx="1155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ITÁLIE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5955744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ŘECKO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1076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87304" y="2458627"/>
            <a:ext cx="72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/>
          </a:p>
        </p:txBody>
      </p:sp>
      <p:pic>
        <p:nvPicPr>
          <p:cNvPr id="4" name="Obrázek 28" descr="FR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66" y="1306499"/>
            <a:ext cx="5548623" cy="43924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98511" y="1802412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dirty="0"/>
          </a:p>
        </p:txBody>
      </p:sp>
      <p:pic>
        <p:nvPicPr>
          <p:cNvPr id="6" name="Obrázek 27" descr="Suedosteuropa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450" y="1002642"/>
            <a:ext cx="1978709" cy="207849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7066" y="332656"/>
            <a:ext cx="64087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JIHOVÝCHODNÍ EVROPA</a:t>
            </a:r>
            <a:endParaRPr lang="cs-CZ" sz="4400" dirty="0"/>
          </a:p>
        </p:txBody>
      </p:sp>
      <p:sp>
        <p:nvSpPr>
          <p:cNvPr id="10" name="Oválný popisek 9"/>
          <p:cNvSpPr/>
          <p:nvPr/>
        </p:nvSpPr>
        <p:spPr>
          <a:xfrm>
            <a:off x="2021233" y="1613986"/>
            <a:ext cx="1944216" cy="612648"/>
          </a:xfrm>
          <a:prstGeom prst="wedgeEllipseCallout">
            <a:avLst>
              <a:gd name="adj1" fmla="val 12533"/>
              <a:gd name="adj2" fmla="val 225062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BĚLEHRAD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685529" y="4389449"/>
            <a:ext cx="1304806" cy="612648"/>
          </a:xfrm>
          <a:prstGeom prst="wedgeEllipseCallout">
            <a:avLst>
              <a:gd name="adj1" fmla="val -94590"/>
              <a:gd name="adj2" fmla="val -83163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SOFIE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4207684" y="1720255"/>
            <a:ext cx="2376263" cy="612648"/>
          </a:xfrm>
          <a:prstGeom prst="wedgeEllipseCallout">
            <a:avLst>
              <a:gd name="adj1" fmla="val -16820"/>
              <a:gd name="adj2" fmla="val 215775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BUKUREŠŤ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3667624" y="5564263"/>
            <a:ext cx="1728192" cy="612648"/>
          </a:xfrm>
          <a:prstGeom prst="wedgeEllipseCallout">
            <a:avLst>
              <a:gd name="adj1" fmla="val -54001"/>
              <a:gd name="adj2" fmla="val -200365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SKOPJE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596430" y="5507751"/>
            <a:ext cx="1897362" cy="612648"/>
          </a:xfrm>
          <a:prstGeom prst="wedgeEllipseCallout">
            <a:avLst>
              <a:gd name="adj1" fmla="val 80467"/>
              <a:gd name="adj2" fmla="val -153005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TIRANA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289165" y="4612657"/>
            <a:ext cx="2232249" cy="469072"/>
          </a:xfrm>
          <a:prstGeom prst="wedgeEllipseCallout">
            <a:avLst>
              <a:gd name="adj1" fmla="val 58730"/>
              <a:gd name="adj2" fmla="val -87765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PODGORICA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71645" y="3789040"/>
            <a:ext cx="1944216" cy="503832"/>
          </a:xfrm>
          <a:prstGeom prst="wedgeEllipseCallout">
            <a:avLst>
              <a:gd name="adj1" fmla="val 70687"/>
              <a:gd name="adj2" fmla="val -68386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SARAJEVO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66716" y="3093211"/>
            <a:ext cx="1584175" cy="612648"/>
          </a:xfrm>
          <a:prstGeom prst="wedgeEllipseCallout">
            <a:avLst>
              <a:gd name="adj1" fmla="val 51701"/>
              <a:gd name="adj2" fmla="val -95405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ZÁHŘEB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181704" y="1420919"/>
            <a:ext cx="1634479" cy="490158"/>
          </a:xfrm>
          <a:prstGeom prst="wedgeEllipseCallout">
            <a:avLst>
              <a:gd name="adj1" fmla="val 12989"/>
              <a:gd name="adj2" fmla="val 227461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LUBLAŇ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72559" y="3182374"/>
            <a:ext cx="187788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CHORVATSKO</a:t>
            </a:r>
            <a:endParaRPr lang="cs-CZ" sz="2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72559" y="3527741"/>
            <a:ext cx="160492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SLOVINSKO</a:t>
            </a:r>
            <a:endParaRPr lang="cs-CZ" sz="2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72559" y="3873108"/>
            <a:ext cx="28761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BOSNA A HERCEGOVINA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72559" y="4218475"/>
            <a:ext cx="181171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ČERNÁ HORA</a:t>
            </a:r>
            <a:endParaRPr lang="cs-CZ" sz="2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272559" y="4563842"/>
            <a:ext cx="118013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SRBSKO</a:t>
            </a:r>
            <a:endParaRPr lang="cs-CZ" sz="2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72559" y="4909209"/>
            <a:ext cx="166744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RUMUNSKO</a:t>
            </a:r>
            <a:endParaRPr lang="cs-CZ" sz="2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72559" y="5254576"/>
            <a:ext cx="171713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BULHARSKO</a:t>
            </a:r>
            <a:endParaRPr lang="cs-CZ" sz="2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72559" y="5599943"/>
            <a:ext cx="171989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MAKEDONIE</a:t>
            </a:r>
            <a:endParaRPr lang="cs-CZ" sz="2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272559" y="5945311"/>
            <a:ext cx="126028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ALBÁNIE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42235952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76256" y="19888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9" descr="560px-Eastern-Europe-map2.sv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96752"/>
            <a:ext cx="2840038" cy="24163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691680" y="3212976"/>
            <a:ext cx="72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/>
          </a:p>
        </p:txBody>
      </p:sp>
      <p:pic>
        <p:nvPicPr>
          <p:cNvPr id="6" name="Obrázek 40" descr="Europe_countries_map_cs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16" y="1229413"/>
            <a:ext cx="5437807" cy="50640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615316" y="1867182"/>
            <a:ext cx="1345340" cy="612648"/>
          </a:xfrm>
          <a:prstGeom prst="wedgeEllipseCallout">
            <a:avLst>
              <a:gd name="adj1" fmla="val -151697"/>
              <a:gd name="adj2" fmla="val 9036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RIGA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140223" y="2479830"/>
            <a:ext cx="1587923" cy="612648"/>
          </a:xfrm>
          <a:prstGeom prst="wedgeEllipseCallout">
            <a:avLst>
              <a:gd name="adj1" fmla="val -154051"/>
              <a:gd name="adj2" fmla="val 17947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VILNIUS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3960656" y="3148814"/>
            <a:ext cx="1525744" cy="612648"/>
          </a:xfrm>
          <a:prstGeom prst="wedgeEllipseCallout">
            <a:avLst>
              <a:gd name="adj1" fmla="val -182737"/>
              <a:gd name="adj2" fmla="val -31062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MINSK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790826" y="4941168"/>
            <a:ext cx="1471873" cy="612648"/>
          </a:xfrm>
          <a:prstGeom prst="wedgeEllipseCallout">
            <a:avLst>
              <a:gd name="adj1" fmla="val -107994"/>
              <a:gd name="adj2" fmla="val -169178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KIJEV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716016" y="1985792"/>
            <a:ext cx="1800200" cy="612648"/>
          </a:xfrm>
          <a:prstGeom prst="wedgeEllipseCallout">
            <a:avLst>
              <a:gd name="adj1" fmla="val -97404"/>
              <a:gd name="adj2" fmla="val -80071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MOSKVA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2286202" y="1196752"/>
            <a:ext cx="1493710" cy="612648"/>
          </a:xfrm>
          <a:prstGeom prst="wedgeEllipseCallout">
            <a:avLst>
              <a:gd name="adj1" fmla="val -129561"/>
              <a:gd name="adj2" fmla="val -15468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TALLIN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288" y="235299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VÝCHODNÍ EVROPA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1" y="4264676"/>
            <a:ext cx="18758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ESTONSKO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00191" y="4673376"/>
            <a:ext cx="1830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sz="2800" b="1" dirty="0" smtClean="0"/>
              <a:t>LOTYŠSKO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1" y="5082076"/>
            <a:ext cx="10735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LITVA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300191" y="5490776"/>
            <a:ext cx="21162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BĚLORUSKO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1" y="5899477"/>
            <a:ext cx="1794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UKRAJINA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00190" y="3855976"/>
            <a:ext cx="1293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RUSKO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6076198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499992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76672"/>
            <a:ext cx="7488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OTÁZKY A PROCVIČOVÁNÍ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233626"/>
            <a:ext cx="8269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b="1" dirty="0">
                <a:latin typeface="Arial" charset="0"/>
              </a:rPr>
              <a:t>Ukaž na mapě jednotlivé regiony Evropy a vyjmenuj státy, které do nich spadají. </a:t>
            </a:r>
            <a:r>
              <a:rPr lang="cs-CZ" altLang="cs-CZ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Jednotlivé regiony vybarvi odlišnými </a:t>
            </a:r>
            <a:r>
              <a:rPr lang="cs-CZ" alt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barvami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276872"/>
            <a:ext cx="235346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</a:rPr>
              <a:t>ZÁPADNÍ EVROPA</a:t>
            </a:r>
            <a:endParaRPr lang="cs-CZ" sz="2200" b="1" dirty="0">
              <a:solidFill>
                <a:srgbClr val="FFFF00"/>
              </a:soli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2842251"/>
            <a:ext cx="229338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7030A0"/>
                </a:solidFill>
              </a:rPr>
              <a:t>SEVERNÍ EVROPA</a:t>
            </a:r>
            <a:endParaRPr lang="cs-CZ" sz="22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3407630"/>
            <a:ext cx="230941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00B050"/>
                </a:solidFill>
              </a:rPr>
              <a:t>STŘEDNÍ EVROPA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3973009"/>
            <a:ext cx="185416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JIŽNÍ EVROPA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4538388"/>
            <a:ext cx="28565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JIHOVÝCHODNÍ EVROPA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103768"/>
            <a:ext cx="255467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D69C0C"/>
                </a:solidFill>
              </a:rPr>
              <a:t>VÝCHODNÍ EVROPA</a:t>
            </a:r>
            <a:endParaRPr lang="cs-CZ" sz="2200" b="1" dirty="0">
              <a:solidFill>
                <a:srgbClr val="D69C0C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5215" y="2020405"/>
            <a:ext cx="5136337" cy="464895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314871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40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OBRÁZKY</a:t>
            </a:r>
            <a:endParaRPr lang="cs-CZ" dirty="0"/>
          </a:p>
          <a:p>
            <a:r>
              <a:rPr lang="it-IT" altLang="cs-CZ" dirty="0"/>
              <a:t>SAN JOSE. </a:t>
            </a:r>
            <a:r>
              <a:rPr lang="it-IT" altLang="cs-CZ" i="1" dirty="0"/>
              <a:t>Wikipedie</a:t>
            </a:r>
            <a:r>
              <a:rPr lang="it-IT" altLang="cs-CZ" dirty="0"/>
              <a:t> [online]. [cit. </a:t>
            </a:r>
            <a:r>
              <a:rPr lang="it-IT" altLang="cs-CZ" dirty="0" smtClean="0"/>
              <a:t>20.</a:t>
            </a:r>
            <a:r>
              <a:rPr lang="cs-CZ" altLang="cs-CZ" dirty="0" smtClean="0"/>
              <a:t>8.2013</a:t>
            </a:r>
            <a:r>
              <a:rPr lang="it-IT" altLang="cs-CZ" dirty="0" smtClean="0"/>
              <a:t>]. </a:t>
            </a:r>
            <a:r>
              <a:rPr lang="it-IT" altLang="cs-CZ" dirty="0"/>
              <a:t>Dostupný na WWW: &lt;http://cs.wikipedia.org/wiki/Soubor:Europe_countries_map_cs.png&gt;. </a:t>
            </a:r>
            <a:endParaRPr lang="cs-CZ" altLang="cs-CZ" dirty="0"/>
          </a:p>
          <a:p>
            <a:r>
              <a:rPr lang="cs-CZ" altLang="cs-CZ" dirty="0"/>
              <a:t>RONLINE.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it-IT" altLang="cs-CZ" dirty="0"/>
              <a:t>20.</a:t>
            </a:r>
            <a:r>
              <a:rPr lang="cs-CZ" altLang="cs-CZ" dirty="0"/>
              <a:t>8.2013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Soubor:Western-Europe-map.png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CRAZYPHUNK.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it-IT" altLang="cs-CZ" dirty="0"/>
              <a:t>20.</a:t>
            </a:r>
            <a:r>
              <a:rPr lang="cs-CZ" altLang="cs-CZ" dirty="0"/>
              <a:t>8.2013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Soubor:Northern-Europe-map.svg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OWN WORK.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it-IT" altLang="cs-CZ" dirty="0"/>
              <a:t>20.</a:t>
            </a:r>
            <a:r>
              <a:rPr lang="cs-CZ" altLang="cs-CZ" dirty="0"/>
              <a:t>8.2013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&lt;http://cs.wikipedia.org/wiki/Soubor:Central_Europe_%28proposal_2%29.PNG&gt;.</a:t>
            </a:r>
          </a:p>
          <a:p>
            <a:r>
              <a:rPr lang="cs-CZ" altLang="cs-CZ" dirty="0"/>
              <a:t>NEZNÁMÝ. </a:t>
            </a:r>
            <a:r>
              <a:rPr lang="cs-CZ" altLang="cs-CZ" i="1" dirty="0"/>
              <a:t>Evropa - vše, co potřebujete do školy</a:t>
            </a:r>
            <a:r>
              <a:rPr lang="cs-CZ" altLang="cs-CZ" dirty="0"/>
              <a:t> [online]. [cit. </a:t>
            </a:r>
            <a:r>
              <a:rPr lang="it-IT" altLang="cs-CZ" dirty="0"/>
              <a:t>20.</a:t>
            </a:r>
            <a:r>
              <a:rPr lang="cs-CZ" altLang="cs-CZ" dirty="0"/>
              <a:t>8.2013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&lt;http://vsedoskoly.jex.cz/menu/</a:t>
            </a:r>
            <a:r>
              <a:rPr lang="cs-CZ" altLang="cs-CZ" dirty="0" err="1"/>
              <a:t>zemepis</a:t>
            </a:r>
            <a:r>
              <a:rPr lang="cs-CZ" altLang="cs-CZ" dirty="0"/>
              <a:t>/</a:t>
            </a:r>
            <a:r>
              <a:rPr lang="cs-CZ" altLang="cs-CZ" dirty="0" err="1"/>
              <a:t>evropa</a:t>
            </a:r>
            <a:r>
              <a:rPr lang="cs-CZ" altLang="cs-CZ" dirty="0"/>
              <a:t>&gt;.</a:t>
            </a:r>
          </a:p>
          <a:p>
            <a:r>
              <a:rPr lang="nl-NL" altLang="cs-CZ" dirty="0"/>
              <a:t>CAPTAIN BLOOD. </a:t>
            </a:r>
            <a:r>
              <a:rPr lang="nl-NL" altLang="cs-CZ" i="1" dirty="0"/>
              <a:t>Wikipedie</a:t>
            </a:r>
            <a:r>
              <a:rPr lang="nl-NL" altLang="cs-CZ" dirty="0"/>
              <a:t> [online]. [cit. </a:t>
            </a:r>
            <a:r>
              <a:rPr lang="it-IT" altLang="cs-CZ" dirty="0"/>
              <a:t>20.</a:t>
            </a:r>
            <a:r>
              <a:rPr lang="cs-CZ" altLang="cs-CZ" dirty="0"/>
              <a:t>8.2013</a:t>
            </a:r>
            <a:r>
              <a:rPr lang="nl-NL" altLang="cs-CZ" dirty="0" smtClean="0"/>
              <a:t>]. </a:t>
            </a:r>
            <a:r>
              <a:rPr lang="nl-NL" altLang="cs-CZ" dirty="0"/>
              <a:t>Dostupný na WWW: &lt;http://cs.wikipedia.org/wiki/Soubor:Suedosteuropa.png&gt;.</a:t>
            </a:r>
            <a:endParaRPr lang="cs-CZ" altLang="cs-CZ" dirty="0"/>
          </a:p>
          <a:p>
            <a:r>
              <a:rPr lang="cs-CZ" altLang="cs-CZ" dirty="0"/>
              <a:t>CRAZYPHUNK.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it-IT" altLang="cs-CZ" dirty="0"/>
              <a:t>20.</a:t>
            </a:r>
            <a:r>
              <a:rPr lang="cs-CZ" altLang="cs-CZ" dirty="0"/>
              <a:t>8.2013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&lt;http://en.wikipedia.org/wiki/File:Eastern-Europe-map2.svg</a:t>
            </a:r>
            <a:r>
              <a:rPr lang="cs-CZ" altLang="cs-CZ" dirty="0" smtClean="0"/>
              <a:t>&gt;.</a:t>
            </a:r>
          </a:p>
          <a:p>
            <a:r>
              <a:rPr lang="cs-CZ" dirty="0"/>
              <a:t>NEZNÁMÝ, </a:t>
            </a:r>
            <a:r>
              <a:rPr lang="cs-CZ" dirty="0" smtClean="0"/>
              <a:t> </a:t>
            </a:r>
            <a:r>
              <a:rPr lang="cs-CZ" i="1" dirty="0"/>
              <a:t>SLEPÉ MAPY</a:t>
            </a:r>
            <a:r>
              <a:rPr lang="cs-CZ" dirty="0"/>
              <a:t> [online]. [cit. </a:t>
            </a:r>
            <a:r>
              <a:rPr lang="cs-CZ" dirty="0" smtClean="0"/>
              <a:t>20.8.2013]. </a:t>
            </a:r>
            <a:r>
              <a:rPr lang="cs-CZ" dirty="0"/>
              <a:t>Dostupný na WWW: http://www.slepamapa.cz/slepa-mapa-evropy-hranice.html</a:t>
            </a:r>
            <a:endParaRPr lang="cs-CZ" altLang="cs-CZ" dirty="0"/>
          </a:p>
          <a:p>
            <a:pPr marL="0" indent="0">
              <a:buNone/>
            </a:pPr>
            <a:endParaRPr lang="cs-CZ" dirty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1686</TotalTime>
  <Words>425</Words>
  <Application>Microsoft Office PowerPoint</Application>
  <PresentationFormat>Předvádění na obrazovce (4:3)</PresentationFormat>
  <Paragraphs>127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131</cp:revision>
  <dcterms:created xsi:type="dcterms:W3CDTF">2013-05-10T12:01:16Z</dcterms:created>
  <dcterms:modified xsi:type="dcterms:W3CDTF">2014-01-17T11:18:13Z</dcterms:modified>
</cp:coreProperties>
</file>