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2" r:id="rId3"/>
    <p:sldId id="264" r:id="rId4"/>
    <p:sldId id="286" r:id="rId5"/>
    <p:sldId id="277" r:id="rId6"/>
    <p:sldId id="279" r:id="rId7"/>
    <p:sldId id="278" r:id="rId8"/>
    <p:sldId id="284" r:id="rId9"/>
    <p:sldId id="28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9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 autoAdjust="0"/>
    <p:restoredTop sz="94660"/>
  </p:normalViewPr>
  <p:slideViewPr>
    <p:cSldViewPr>
      <p:cViewPr>
        <p:scale>
          <a:sx n="130" d="100"/>
          <a:sy n="130" d="100"/>
        </p:scale>
        <p:origin x="576" y="5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89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 STŘEDNÍ EVROPA 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 STŘEDNÍ EVROPA 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5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png"/><Relationship Id="rId7" Type="http://schemas.openxmlformats.org/officeDocument/2006/relationships/image" Target="../media/image20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%C5%A0v%C3%BDcarsko&amp;oldid=866701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821020977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oblastmi Evropy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k využití pro práci s interaktivní </a:t>
            </a:r>
            <a:r>
              <a:rPr lang="cs-CZ" dirty="0" smtClean="0">
                <a:solidFill>
                  <a:schemeClr val="tx1"/>
                </a:solidFill>
              </a:rPr>
              <a:t>tabulí.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>
                <a:solidFill>
                  <a:schemeClr val="tx1"/>
                </a:solidFill>
              </a:rPr>
              <a:t>k probírání učiva Evropské státy  formou prezentace a k doplnění učiva o Evropě. Materiál obsahuje obrázky a hypertextové internetové odkazy k větší názornosti a zpestření </a:t>
            </a:r>
            <a:r>
              <a:rPr lang="cs-CZ" dirty="0" smtClean="0">
                <a:solidFill>
                  <a:schemeClr val="tx1"/>
                </a:solidFill>
              </a:rPr>
              <a:t>výuky.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může být využit jako zápis do sešitu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8110" y="1413929"/>
            <a:ext cx="6477000" cy="4953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20823" y="469263"/>
            <a:ext cx="61206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regiony Evropy</a:t>
            </a:r>
            <a:endParaRPr lang="cs-CZ" sz="3600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1380551" y="1630082"/>
            <a:ext cx="2304256" cy="409660"/>
          </a:xfrm>
          <a:prstGeom prst="wedgeRoundRectCallout">
            <a:avLst>
              <a:gd name="adj1" fmla="val 76517"/>
              <a:gd name="adj2" fmla="val 252152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SEVERNÍ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492788" y="5572606"/>
            <a:ext cx="1991072" cy="612648"/>
          </a:xfrm>
          <a:prstGeom prst="wedgeRoundRectCallout">
            <a:avLst>
              <a:gd name="adj1" fmla="val -119244"/>
              <a:gd name="adj2" fmla="val -111953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JIHOVÝCHODNÍ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5940152" y="1916832"/>
            <a:ext cx="2723139" cy="460684"/>
          </a:xfrm>
          <a:prstGeom prst="wedgeRoundRectCallout">
            <a:avLst>
              <a:gd name="adj1" fmla="val -54156"/>
              <a:gd name="adj2" fmla="val 286097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620823" y="3289892"/>
            <a:ext cx="1235226" cy="612648"/>
          </a:xfrm>
          <a:prstGeom prst="wedgeRoundRectCallout">
            <a:avLst>
              <a:gd name="adj1" fmla="val 171020"/>
              <a:gd name="adj2" fmla="val 219768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ZÁPADNÍ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2500972" y="6181276"/>
            <a:ext cx="2138538" cy="371306"/>
          </a:xfrm>
          <a:prstGeom prst="wedgeRoundRectCallout">
            <a:avLst>
              <a:gd name="adj1" fmla="val -23609"/>
              <a:gd name="adj2" fmla="val -46241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JIŽNÍ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152239" y="3645024"/>
            <a:ext cx="3960440" cy="1094762"/>
          </a:xfrm>
          <a:prstGeom prst="wedgeEllipseCallout">
            <a:avLst>
              <a:gd name="adj1" fmla="val -66356"/>
              <a:gd name="adj2" fmla="val 42012"/>
            </a:avLst>
          </a:prstGeom>
          <a:ln w="3810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STŘEDNÍ EVROPA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6598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5" grpId="0" animBg="1"/>
      <p:bldP spid="32" grpId="0" animBg="1"/>
      <p:bldP spid="3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b="1" smtClean="0">
                <a:solidFill>
                  <a:schemeClr val="tx1"/>
                </a:solidFill>
              </a:rPr>
              <a:pPr/>
              <a:t>4</a:t>
            </a:fld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8390" y="483483"/>
            <a:ext cx="82549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STŘEDNÍ </a:t>
            </a:r>
            <a:r>
              <a:rPr lang="cs-CZ" altLang="cs-CZ" sz="4400" b="1" dirty="0" smtClean="0"/>
              <a:t>EVROPA - </a:t>
            </a:r>
            <a:r>
              <a:rPr lang="cs-CZ" altLang="cs-CZ" sz="2800" b="1" dirty="0" smtClean="0"/>
              <a:t>NĚMECKY MLUVÍCÍ</a:t>
            </a:r>
            <a:endParaRPr lang="cs-CZ" sz="4400" dirty="0"/>
          </a:p>
        </p:txBody>
      </p:sp>
      <p:pic>
        <p:nvPicPr>
          <p:cNvPr id="5" name="Obrázek 14" descr="Central_Europe_(proposal_2)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4565" y="1431979"/>
            <a:ext cx="2428817" cy="250107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15" descr="SR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31979"/>
            <a:ext cx="5859478" cy="477138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4420518" y="3205021"/>
            <a:ext cx="1371600" cy="612648"/>
          </a:xfrm>
          <a:prstGeom prst="wedgeEllipseCallout">
            <a:avLst>
              <a:gd name="adj1" fmla="val -126836"/>
              <a:gd name="adj2" fmla="val 82144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PRAHA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1835696" y="6069238"/>
            <a:ext cx="2145028" cy="612648"/>
          </a:xfrm>
          <a:prstGeom prst="wedgeEllipseCallout">
            <a:avLst>
              <a:gd name="adj1" fmla="val 50600"/>
              <a:gd name="adj2" fmla="val -237192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BRATISLAVA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5229200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800" b="1" dirty="0"/>
          </a:p>
        </p:txBody>
      </p:sp>
      <p:sp>
        <p:nvSpPr>
          <p:cNvPr id="12" name="Oválný popisek 11"/>
          <p:cNvSpPr/>
          <p:nvPr/>
        </p:nvSpPr>
        <p:spPr>
          <a:xfrm>
            <a:off x="4238789" y="6083672"/>
            <a:ext cx="1944217" cy="612648"/>
          </a:xfrm>
          <a:prstGeom prst="wedgeEllipseCallout">
            <a:avLst>
              <a:gd name="adj1" fmla="val -30788"/>
              <a:gd name="adj2" fmla="val -202332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BUDAPEŠŤ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1003658" y="4221088"/>
            <a:ext cx="1401826" cy="612648"/>
          </a:xfrm>
          <a:prstGeom prst="wedgeEllipseCallout">
            <a:avLst>
              <a:gd name="adj1" fmla="val 152829"/>
              <a:gd name="adj2" fmla="val 68286"/>
            </a:avLst>
          </a:prstGeom>
          <a:solidFill>
            <a:srgbClr val="FF0000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VÍDEŇ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5381600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5699906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800" b="1" dirty="0"/>
          </a:p>
        </p:txBody>
      </p:sp>
      <p:sp>
        <p:nvSpPr>
          <p:cNvPr id="17" name="Oválný popisek 16"/>
          <p:cNvSpPr/>
          <p:nvPr/>
        </p:nvSpPr>
        <p:spPr>
          <a:xfrm>
            <a:off x="480435" y="6083672"/>
            <a:ext cx="1046446" cy="612648"/>
          </a:xfrm>
          <a:prstGeom prst="wedgeEllipseCallout">
            <a:avLst>
              <a:gd name="adj1" fmla="val -5674"/>
              <a:gd name="adj2" fmla="val -131134"/>
            </a:avLst>
          </a:prstGeom>
          <a:solidFill>
            <a:srgbClr val="FF0000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BERN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4139952" y="1341482"/>
            <a:ext cx="1728192" cy="612648"/>
          </a:xfrm>
          <a:prstGeom prst="wedgeEllipseCallout">
            <a:avLst>
              <a:gd name="adj1" fmla="val 6100"/>
              <a:gd name="adj2" fmla="val 192081"/>
            </a:avLst>
          </a:prstGeom>
          <a:solidFill>
            <a:schemeClr val="bg2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VARŠAVA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5699906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800" b="1" dirty="0"/>
          </a:p>
        </p:txBody>
      </p:sp>
      <p:sp>
        <p:nvSpPr>
          <p:cNvPr id="21" name="Oválný popisek 20"/>
          <p:cNvSpPr/>
          <p:nvPr/>
        </p:nvSpPr>
        <p:spPr>
          <a:xfrm>
            <a:off x="1601613" y="1450431"/>
            <a:ext cx="1547074" cy="612648"/>
          </a:xfrm>
          <a:prstGeom prst="wedgeEllipseCallout">
            <a:avLst>
              <a:gd name="adj1" fmla="val 39097"/>
              <a:gd name="adj2" fmla="val 182216"/>
            </a:avLst>
          </a:prstGeom>
          <a:solidFill>
            <a:srgbClr val="FF0000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BERLÍN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4149079"/>
            <a:ext cx="143340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NĚMECKO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4491460"/>
            <a:ext cx="159210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RAKOUSKO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72200" y="4833840"/>
            <a:ext cx="165942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ŠVÝCARSKO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72200" y="5176220"/>
            <a:ext cx="118654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POLSKO</a:t>
            </a:r>
            <a:endParaRPr lang="cs-CZ" sz="2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372200" y="5518600"/>
            <a:ext cx="167545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SLOVENSKO</a:t>
            </a:r>
            <a:endParaRPr lang="cs-CZ" sz="2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72200" y="5860980"/>
            <a:ext cx="164660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MAĎARSKO</a:t>
            </a:r>
            <a:endParaRPr lang="cs-CZ" sz="2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72200" y="6203360"/>
            <a:ext cx="243047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ČESKÁ REPUBLIKA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xmlns="" val="13336795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3" grpId="0" animBg="1"/>
      <p:bldP spid="17" grpId="0" animBg="1"/>
      <p:bldP spid="19" grpId="0" animBg="1"/>
      <p:bldP spid="21" grpId="0" animBg="1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25" descr="361px-Overview_Berli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01306"/>
            <a:ext cx="2952328" cy="4508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Obrázek 21" descr="NĚM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5063" y="2928938"/>
            <a:ext cx="2733675" cy="23241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Nadpis 3"/>
          <p:cNvSpPr>
            <a:spLocks noGrp="1"/>
          </p:cNvSpPr>
          <p:nvPr>
            <p:ph type="title"/>
          </p:nvPr>
        </p:nvSpPr>
        <p:spPr>
          <a:xfrm>
            <a:off x="-85725" y="104585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NĚMECKO</a:t>
            </a:r>
          </a:p>
        </p:txBody>
      </p:sp>
      <p:sp>
        <p:nvSpPr>
          <p:cNvPr id="5131" name="TextovéPole 28"/>
          <p:cNvSpPr txBox="1">
            <a:spLocks noChangeArrowheads="1"/>
          </p:cNvSpPr>
          <p:nvPr/>
        </p:nvSpPr>
        <p:spPr bwMode="auto">
          <a:xfrm>
            <a:off x="142875" y="1655194"/>
            <a:ext cx="3429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 smtClean="0"/>
              <a:t>           Oficiální </a:t>
            </a:r>
            <a:r>
              <a:rPr lang="cs-CZ" altLang="cs-CZ" dirty="0"/>
              <a:t>název: </a:t>
            </a:r>
          </a:p>
          <a:p>
            <a:pPr eaLnBrk="1" hangingPunct="1"/>
            <a:r>
              <a:rPr lang="cs-CZ" altLang="cs-CZ" b="1" dirty="0"/>
              <a:t>Spolková republika Německo</a:t>
            </a:r>
          </a:p>
        </p:txBody>
      </p:sp>
      <p:sp>
        <p:nvSpPr>
          <p:cNvPr id="5132" name="TextovéPole 53"/>
          <p:cNvSpPr txBox="1">
            <a:spLocks noChangeArrowheads="1"/>
          </p:cNvSpPr>
          <p:nvPr/>
        </p:nvSpPr>
        <p:spPr bwMode="auto">
          <a:xfrm>
            <a:off x="4283968" y="1098620"/>
            <a:ext cx="3143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EURO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5133" name="Obrázek 56" descr="800px-Flag_of_Europe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286750" y="3643313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ovací šipka 49"/>
          <p:cNvCxnSpPr/>
          <p:nvPr/>
        </p:nvCxnSpPr>
        <p:spPr>
          <a:xfrm rot="10800000" flipV="1">
            <a:off x="5929313" y="2000250"/>
            <a:ext cx="2214562" cy="9286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H="1">
            <a:off x="7500938" y="2714625"/>
            <a:ext cx="1571625" cy="1428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137" name="Obdélník 26"/>
          <p:cNvSpPr>
            <a:spLocks noChangeArrowheads="1"/>
          </p:cNvSpPr>
          <p:nvPr/>
        </p:nvSpPr>
        <p:spPr bwMode="auto">
          <a:xfrm>
            <a:off x="214313" y="5214938"/>
            <a:ext cx="300037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Německo je na světové špičce v automobilovém, elektrotechnickém, strojírenském a chemickém průmyslu.</a:t>
            </a:r>
          </a:p>
        </p:txBody>
      </p:sp>
      <p:pic>
        <p:nvPicPr>
          <p:cNvPr id="5138" name="Obrázek 27" descr="800px-VW_Wolfsburg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88" y="2643188"/>
            <a:ext cx="2286000" cy="1714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9" name="Obdélník 28"/>
          <p:cNvSpPr>
            <a:spLocks noChangeArrowheads="1"/>
          </p:cNvSpPr>
          <p:nvPr/>
        </p:nvSpPr>
        <p:spPr bwMode="auto">
          <a:xfrm>
            <a:off x="202452" y="4390576"/>
            <a:ext cx="30003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Automobilka Volkswagen ve Wolfsburgu.</a:t>
            </a:r>
          </a:p>
        </p:txBody>
      </p:sp>
      <p:cxnSp>
        <p:nvCxnSpPr>
          <p:cNvPr id="31" name="Přímá spojovací šipka 30"/>
          <p:cNvCxnSpPr/>
          <p:nvPr/>
        </p:nvCxnSpPr>
        <p:spPr>
          <a:xfrm rot="16200000" flipV="1">
            <a:off x="2178844" y="3536157"/>
            <a:ext cx="642937" cy="571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141" name="Obrázek 31" descr="800px-Flag_of_Germany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08946"/>
            <a:ext cx="1857375" cy="11144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 2"/>
          <p:cNvSpPr/>
          <p:nvPr/>
        </p:nvSpPr>
        <p:spPr>
          <a:xfrm>
            <a:off x="6372201" y="1643221"/>
            <a:ext cx="2412456" cy="6580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BERLÍN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41513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1" grpId="0"/>
      <p:bldP spid="5132" grpId="0"/>
      <p:bldP spid="19" grpId="0" animBg="1"/>
      <p:bldP spid="5137" grpId="0"/>
      <p:bldP spid="5139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22" descr="RAK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3000375"/>
            <a:ext cx="2114550" cy="8001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Nadpis 3"/>
          <p:cNvSpPr>
            <a:spLocks noGrp="1"/>
          </p:cNvSpPr>
          <p:nvPr>
            <p:ph type="title"/>
          </p:nvPr>
        </p:nvSpPr>
        <p:spPr>
          <a:xfrm>
            <a:off x="-468560" y="80937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RAKOUSKO</a:t>
            </a:r>
          </a:p>
        </p:txBody>
      </p:sp>
      <p:sp>
        <p:nvSpPr>
          <p:cNvPr id="6154" name="TextovéPole 28"/>
          <p:cNvSpPr txBox="1">
            <a:spLocks noChangeArrowheads="1"/>
          </p:cNvSpPr>
          <p:nvPr/>
        </p:nvSpPr>
        <p:spPr bwMode="auto">
          <a:xfrm>
            <a:off x="785813" y="1711326"/>
            <a:ext cx="27146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Republika Rakousko</a:t>
            </a:r>
            <a:endParaRPr lang="cs-CZ" altLang="cs-CZ" dirty="0"/>
          </a:p>
        </p:txBody>
      </p:sp>
      <p:sp>
        <p:nvSpPr>
          <p:cNvPr id="6155" name="TextovéPole 53"/>
          <p:cNvSpPr txBox="1">
            <a:spLocks noChangeArrowheads="1"/>
          </p:cNvSpPr>
          <p:nvPr/>
        </p:nvSpPr>
        <p:spPr bwMode="auto">
          <a:xfrm>
            <a:off x="3006732" y="1041805"/>
            <a:ext cx="3143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000" b="1" dirty="0">
                <a:solidFill>
                  <a:srgbClr val="FF0000"/>
                </a:solidFill>
              </a:rPr>
              <a:t>m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ěna -  EURO</a:t>
            </a:r>
            <a:r>
              <a:rPr lang="cs-CZ" altLang="cs-CZ" b="1" dirty="0" smtClean="0">
                <a:solidFill>
                  <a:srgbClr val="FFFF00"/>
                </a:solidFill>
              </a:rPr>
              <a:t> 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6156" name="Obrázek 56" descr="800px-Flag_of_Europe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572500" y="314325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16200000" flipH="1">
            <a:off x="7858125" y="2357438"/>
            <a:ext cx="1071563" cy="3571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6572250" y="2000250"/>
            <a:ext cx="1571625" cy="10715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6160" name="Obrázek 26" descr="800px-Flag_of_Austria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4560" y="250751"/>
            <a:ext cx="1750005" cy="116537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61" name="Obrázek 27" descr="600px-Collage_von_Wien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2278" y="1749692"/>
            <a:ext cx="3269972" cy="363034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2" name="TextovéPole 28"/>
          <p:cNvSpPr txBox="1">
            <a:spLocks noChangeArrowheads="1"/>
          </p:cNvSpPr>
          <p:nvPr/>
        </p:nvSpPr>
        <p:spPr bwMode="auto">
          <a:xfrm>
            <a:off x="6786563" y="4000500"/>
            <a:ext cx="2286000" cy="258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Světoznámý </a:t>
            </a:r>
            <a:r>
              <a:rPr lang="cs-CZ" altLang="cs-CZ" b="1" dirty="0" err="1"/>
              <a:t>Sacher</a:t>
            </a:r>
            <a:r>
              <a:rPr lang="cs-CZ" altLang="cs-CZ" b="1" dirty="0"/>
              <a:t> dort, pojmenovaný podle svého vynálezce, </a:t>
            </a:r>
            <a:r>
              <a:rPr lang="pl-PL" altLang="cs-CZ" b="1" dirty="0"/>
              <a:t>rakouského kuchaře, cukráře a podnikatele Franze Sachera.</a:t>
            </a:r>
            <a:endParaRPr lang="cs-CZ" altLang="cs-CZ" b="1" dirty="0"/>
          </a:p>
        </p:txBody>
      </p:sp>
      <p:cxnSp>
        <p:nvCxnSpPr>
          <p:cNvPr id="31" name="Přímá spojovací šipka 30"/>
          <p:cNvCxnSpPr/>
          <p:nvPr/>
        </p:nvCxnSpPr>
        <p:spPr>
          <a:xfrm rot="10800000">
            <a:off x="5214938" y="4357688"/>
            <a:ext cx="1571625" cy="1428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6164" name="Obrázek 31" descr="800px-Austria_Neusiedlersee_flyby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75" y="2428875"/>
            <a:ext cx="3000374" cy="12636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5" name="TextovéPole 36"/>
          <p:cNvSpPr txBox="1">
            <a:spLocks noChangeArrowheads="1"/>
          </p:cNvSpPr>
          <p:nvPr/>
        </p:nvSpPr>
        <p:spPr bwMode="auto">
          <a:xfrm>
            <a:off x="142875" y="3786188"/>
            <a:ext cx="320498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Neziderské jezero </a:t>
            </a:r>
            <a:r>
              <a:rPr lang="cs-CZ" altLang="cs-CZ" b="1" dirty="0" smtClean="0"/>
              <a:t>je největší </a:t>
            </a:r>
            <a:r>
              <a:rPr lang="cs-CZ" altLang="cs-CZ" b="1" dirty="0"/>
              <a:t>jezero </a:t>
            </a:r>
            <a:r>
              <a:rPr lang="cs-CZ" altLang="cs-CZ" b="1" dirty="0" smtClean="0"/>
              <a:t>v Rakousku</a:t>
            </a:r>
            <a:r>
              <a:rPr lang="cs-CZ" altLang="cs-CZ" b="1" dirty="0"/>
              <a:t>.</a:t>
            </a:r>
          </a:p>
        </p:txBody>
      </p:sp>
      <p:cxnSp>
        <p:nvCxnSpPr>
          <p:cNvPr id="41" name="Přímá spojovací šipka 40"/>
          <p:cNvCxnSpPr/>
          <p:nvPr/>
        </p:nvCxnSpPr>
        <p:spPr>
          <a:xfrm rot="10800000">
            <a:off x="1357313" y="3357563"/>
            <a:ext cx="500062" cy="4286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167" name="TextovéPole 41"/>
          <p:cNvSpPr txBox="1">
            <a:spLocks noChangeArrowheads="1"/>
          </p:cNvSpPr>
          <p:nvPr/>
        </p:nvSpPr>
        <p:spPr bwMode="auto">
          <a:xfrm>
            <a:off x="2501961" y="5380038"/>
            <a:ext cx="401533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Z Rakouska pochází mnoho světově uznávaných skladatelů klasické hudby. Nejznámější z nich je Wolfgang Amadeus Mozart.</a:t>
            </a:r>
          </a:p>
        </p:txBody>
      </p:sp>
      <p:pic>
        <p:nvPicPr>
          <p:cNvPr id="6168" name="Obrázek 42" descr="462px-Croce-Mozart-Detail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00564"/>
            <a:ext cx="1652588" cy="2143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>
            <a:off x="6517294" y="1569964"/>
            <a:ext cx="2426568" cy="787474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VÍDEŇ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205654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4" grpId="0"/>
      <p:bldP spid="6155" grpId="0"/>
      <p:bldP spid="19" grpId="0" animBg="1"/>
      <p:bldP spid="6162" grpId="0"/>
      <p:bldP spid="6165" grpId="0"/>
      <p:bldP spid="6167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25" descr="šv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1413" y="4000499"/>
            <a:ext cx="1295400" cy="7905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Obrázek 24" descr="Bern_luftaufnahme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3250" y="2357438"/>
            <a:ext cx="4000500" cy="2692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Nadpis 3"/>
          <p:cNvSpPr>
            <a:spLocks noGrp="1"/>
          </p:cNvSpPr>
          <p:nvPr>
            <p:ph type="title"/>
          </p:nvPr>
        </p:nvSpPr>
        <p:spPr>
          <a:xfrm>
            <a:off x="10513" y="104585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ŠVÝCARSKO</a:t>
            </a:r>
          </a:p>
        </p:txBody>
      </p:sp>
      <p:sp>
        <p:nvSpPr>
          <p:cNvPr id="7178" name="TextovéPole 28"/>
          <p:cNvSpPr txBox="1">
            <a:spLocks noChangeArrowheads="1"/>
          </p:cNvSpPr>
          <p:nvPr/>
        </p:nvSpPr>
        <p:spPr bwMode="auto">
          <a:xfrm>
            <a:off x="440693" y="1711326"/>
            <a:ext cx="28575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Švýcarská konfederace</a:t>
            </a:r>
            <a:endParaRPr lang="cs-CZ" altLang="cs-CZ" dirty="0"/>
          </a:p>
        </p:txBody>
      </p:sp>
      <p:sp>
        <p:nvSpPr>
          <p:cNvPr id="7179" name="TextovéPole 53"/>
          <p:cNvSpPr txBox="1">
            <a:spLocks noChangeArrowheads="1"/>
          </p:cNvSpPr>
          <p:nvPr/>
        </p:nvSpPr>
        <p:spPr bwMode="auto">
          <a:xfrm>
            <a:off x="3000375" y="1063793"/>
            <a:ext cx="40005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NENÍ </a:t>
            </a:r>
            <a:r>
              <a:rPr lang="cs-CZ" altLang="cs-CZ" sz="2000" b="1" dirty="0">
                <a:solidFill>
                  <a:srgbClr val="FF0000"/>
                </a:solidFill>
              </a:rPr>
              <a:t>členem EU, zachovává si svou politickou nestrannost,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měna  -  </a:t>
            </a:r>
            <a:r>
              <a:rPr lang="cs-CZ" altLang="cs-CZ" sz="2000" b="1" dirty="0">
                <a:solidFill>
                  <a:srgbClr val="FF0000"/>
                </a:solidFill>
              </a:rPr>
              <a:t>ŠVÝCARSKÝ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FRANK</a:t>
            </a:r>
            <a:r>
              <a:rPr lang="cs-CZ" altLang="cs-CZ" b="1" dirty="0" smtClean="0">
                <a:solidFill>
                  <a:srgbClr val="FFFF00"/>
                </a:solidFill>
              </a:rPr>
              <a:t> 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7180" name="Obrázek 56" descr="800px-Flag_of_Europe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059394" y="428633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072312" y="3071813"/>
            <a:ext cx="2214563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H="1">
            <a:off x="5652120" y="2340050"/>
            <a:ext cx="2277443" cy="76748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184" name="Obrázek 22" descr="320px-Flag_of_Switzerland_(Pantone)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1502" y="349877"/>
            <a:ext cx="1196182" cy="11961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5" name="TextovéPole 28"/>
          <p:cNvSpPr txBox="1">
            <a:spLocks noChangeArrowheads="1"/>
          </p:cNvSpPr>
          <p:nvPr/>
        </p:nvSpPr>
        <p:spPr bwMode="auto">
          <a:xfrm>
            <a:off x="5214938" y="5429250"/>
            <a:ext cx="35718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Švýcarsko je ve světě známé především produkcí kvalitních sýrů, čokolády a výrobou hodinek.</a:t>
            </a:r>
          </a:p>
        </p:txBody>
      </p:sp>
      <p:pic>
        <p:nvPicPr>
          <p:cNvPr id="7186" name="Obrázek 29" descr="688px-MontreGousset001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147" y="2739232"/>
            <a:ext cx="2214562" cy="19288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7" name="Obrázek 30" descr="770px-Chocolate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88" y="4857750"/>
            <a:ext cx="2235200" cy="17383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8" name="Obrázek 31" descr="800px-Cheese_platter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7500" y="5214938"/>
            <a:ext cx="2071688" cy="12430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7" name="Přímá spojovací šipka 36"/>
          <p:cNvCxnSpPr/>
          <p:nvPr/>
        </p:nvCxnSpPr>
        <p:spPr>
          <a:xfrm rot="10800000">
            <a:off x="2714625" y="4143375"/>
            <a:ext cx="2428875" cy="1428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10800000">
            <a:off x="4714875" y="5643563"/>
            <a:ext cx="428625" cy="714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10800000" flipV="1">
            <a:off x="2643188" y="6286500"/>
            <a:ext cx="2571750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V="1">
            <a:off x="285750" y="285750"/>
            <a:ext cx="1714500" cy="107156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85750" y="285750"/>
            <a:ext cx="1714500" cy="1143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732240" y="1644043"/>
            <a:ext cx="2294955" cy="713395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BERN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096778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8" grpId="0"/>
      <p:bldP spid="7179" grpId="0"/>
      <p:bldP spid="19" grpId="0" animBg="1"/>
      <p:bldP spid="7185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2291" name="TextovéPole 3"/>
          <p:cNvSpPr txBox="1">
            <a:spLocks noChangeArrowheads="1"/>
          </p:cNvSpPr>
          <p:nvPr/>
        </p:nvSpPr>
        <p:spPr bwMode="auto">
          <a:xfrm>
            <a:off x="395536" y="1214438"/>
            <a:ext cx="814387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/>
              <a:t>Pojmenujte státy regionu Střední Evropa podle vlajek </a:t>
            </a:r>
            <a:r>
              <a:rPr lang="cs-CZ" altLang="cs-CZ" sz="2400" b="1"/>
              <a:t>a </a:t>
            </a:r>
            <a:r>
              <a:rPr lang="cs-CZ" altLang="cs-CZ" sz="2400" b="1" smtClean="0"/>
              <a:t>určete, </a:t>
            </a:r>
            <a:r>
              <a:rPr lang="cs-CZ" altLang="cs-CZ" sz="2400" b="1" dirty="0"/>
              <a:t>které jsou členem EU.</a:t>
            </a:r>
          </a:p>
        </p:txBody>
      </p:sp>
      <p:pic>
        <p:nvPicPr>
          <p:cNvPr id="12292" name="Obrázek 3" descr="320px-Flag_of_Switzerland_(Pantone).sv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1469" y="3356992"/>
            <a:ext cx="1309687" cy="1309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Obrázek 5" descr="800px-Flag_of_Austria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9903" y="3499867"/>
            <a:ext cx="1501775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Obrázek 9" descr="800px-Flag_of_Germany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56992"/>
            <a:ext cx="1905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79963833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3315" name="TextovéPole 3"/>
          <p:cNvSpPr txBox="1">
            <a:spLocks noChangeArrowheads="1"/>
          </p:cNvSpPr>
          <p:nvPr/>
        </p:nvSpPr>
        <p:spPr bwMode="auto">
          <a:xfrm>
            <a:off x="285750" y="1214438"/>
            <a:ext cx="81438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/>
              <a:t>SPRÁVNÉ ŘEŠENÍ</a:t>
            </a:r>
          </a:p>
        </p:txBody>
      </p:sp>
      <p:pic>
        <p:nvPicPr>
          <p:cNvPr id="13316" name="Obrázek 3" descr="320px-Flag_of_Switzerland_(Pantone).sv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40893"/>
            <a:ext cx="1309687" cy="1309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Obrázek 5" descr="800px-Flag_of_Austria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95673"/>
            <a:ext cx="1501775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Obrázek 9" descr="800px-Flag_of_Germany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750" y="3399631"/>
            <a:ext cx="1905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7" name="TextovéPole 15"/>
          <p:cNvSpPr txBox="1">
            <a:spLocks noChangeArrowheads="1"/>
          </p:cNvSpPr>
          <p:nvPr/>
        </p:nvSpPr>
        <p:spPr bwMode="auto">
          <a:xfrm>
            <a:off x="738188" y="2971006"/>
            <a:ext cx="1785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NĚMECKO EU</a:t>
            </a:r>
          </a:p>
        </p:txBody>
      </p:sp>
      <p:sp>
        <p:nvSpPr>
          <p:cNvPr id="13328" name="TextovéPole 16"/>
          <p:cNvSpPr txBox="1">
            <a:spLocks noChangeArrowheads="1"/>
          </p:cNvSpPr>
          <p:nvPr/>
        </p:nvSpPr>
        <p:spPr bwMode="auto">
          <a:xfrm>
            <a:off x="3493021" y="2912268"/>
            <a:ext cx="20716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ŠVÝCARSKO EU</a:t>
            </a:r>
          </a:p>
        </p:txBody>
      </p:sp>
      <p:sp>
        <p:nvSpPr>
          <p:cNvPr id="13329" name="TextovéPole 17"/>
          <p:cNvSpPr txBox="1">
            <a:spLocks noChangeArrowheads="1"/>
          </p:cNvSpPr>
          <p:nvPr/>
        </p:nvSpPr>
        <p:spPr bwMode="auto">
          <a:xfrm>
            <a:off x="6300192" y="3067048"/>
            <a:ext cx="19288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RAKOUSKO EU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 flipV="1">
            <a:off x="5064646" y="2912268"/>
            <a:ext cx="357187" cy="2857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0897296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7408333" cy="4752528"/>
          </a:xfrm>
        </p:spPr>
        <p:txBody>
          <a:bodyPr>
            <a:normAutofit fontScale="3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/>
              <a:t>Wikipedie: Otevřená encyklopedie: Německo [online]. </a:t>
            </a:r>
            <a:r>
              <a:rPr lang="cs-CZ" dirty="0" smtClean="0"/>
              <a:t> </a:t>
            </a:r>
            <a:r>
              <a:rPr lang="cs-CZ" dirty="0"/>
              <a:t>[citováno 18.12.2013]. Dostupný z WWW: http://cs.wikipedia.org/w/index.php?title=N%C4%9Bmecko&amp;oldid=8744895</a:t>
            </a:r>
          </a:p>
          <a:p>
            <a:r>
              <a:rPr lang="cs-CZ" dirty="0"/>
              <a:t>Wikipedie: Otevřená encyklopedie: Rakousko [online]. </a:t>
            </a:r>
            <a:r>
              <a:rPr lang="cs-CZ" dirty="0" smtClean="0"/>
              <a:t> </a:t>
            </a:r>
            <a:r>
              <a:rPr lang="cs-CZ" dirty="0"/>
              <a:t>[citováno 18.12.2013]. Dostupný z WWW: http://cs.wikipedia.org/w/index.php?title=Rakousko&amp;oldid=8705098</a:t>
            </a:r>
          </a:p>
          <a:p>
            <a:r>
              <a:rPr lang="cs-CZ" dirty="0"/>
              <a:t>Wikipedie: Otevřená encyklopedie: </a:t>
            </a:r>
            <a:r>
              <a:rPr lang="cs-CZ" dirty="0" err="1"/>
              <a:t>Sacher</a:t>
            </a:r>
            <a:r>
              <a:rPr lang="cs-CZ" dirty="0"/>
              <a:t> [online]. </a:t>
            </a:r>
            <a:r>
              <a:rPr lang="cs-CZ" dirty="0" smtClean="0"/>
              <a:t> </a:t>
            </a:r>
            <a:r>
              <a:rPr lang="cs-CZ" dirty="0"/>
              <a:t>[citováno 18.12.2013]. Dostupný z WWW: http://cs.wikipedia.org/w/index.php?title=Sacher&amp;oldid=8762918</a:t>
            </a:r>
          </a:p>
          <a:p>
            <a:r>
              <a:rPr lang="cs-CZ" dirty="0"/>
              <a:t>Wikipedie: Otevřená encyklopedie: Švýcarsko [online]. </a:t>
            </a:r>
            <a:r>
              <a:rPr lang="cs-CZ" dirty="0" smtClean="0"/>
              <a:t> </a:t>
            </a:r>
            <a:r>
              <a:rPr lang="cs-CZ" dirty="0"/>
              <a:t>[citováno 18.12.2013]. Dostupný z WWW: </a:t>
            </a:r>
            <a:r>
              <a:rPr lang="cs-CZ" dirty="0">
                <a:hlinkClick r:id="rId2"/>
              </a:rPr>
              <a:t>http://cs.wikipedia.org/w/index.php?title=%</a:t>
            </a:r>
            <a:r>
              <a:rPr lang="cs-CZ" dirty="0" smtClean="0">
                <a:hlinkClick r:id="rId2"/>
              </a:rPr>
              <a:t>C5%A0v%C3%BDcarsko&amp;oldid=8667015</a:t>
            </a:r>
            <a:endParaRPr lang="cs-CZ" dirty="0" smtClean="0"/>
          </a:p>
          <a:p>
            <a:r>
              <a:rPr lang="it-IT" altLang="cs-CZ" dirty="0" smtClean="0"/>
              <a:t>SAN </a:t>
            </a:r>
            <a:r>
              <a:rPr lang="it-IT" altLang="cs-CZ" dirty="0"/>
              <a:t>JOSE. Wikipedie [online]. [cit. 18.12.2013]. Dostupný na WWW: &lt;http://cs.wikipedia.org/wiki/Soubor:Europe_countries_map_cs.png&gt;. </a:t>
            </a:r>
          </a:p>
          <a:p>
            <a:r>
              <a:rPr lang="it-IT" altLang="cs-CZ" dirty="0"/>
              <a:t>MADDEN. Wikipedie [online]. [cit. 18.12.2013]. Dostupný na WWW: &lt;http://cs.wikipedia.org/wiki/Soubor:Flag_of_Germany.svg&gt;.</a:t>
            </a:r>
          </a:p>
          <a:p>
            <a:r>
              <a:rPr lang="it-IT" altLang="cs-CZ" dirty="0"/>
              <a:t>BERLIN PARTNER/FTB-WERBEFOTOGRAFIE/MYSELF (MONTAGE). Wikipedie [online]. [cit. 18.12.2013]. Dostupný na WWW: &lt;http://cs.wikipedia.org/wiki/Soubor:Overview_Berlin.jpg&gt;.</a:t>
            </a:r>
          </a:p>
          <a:p>
            <a:r>
              <a:rPr lang="it-IT" altLang="cs-CZ" dirty="0"/>
              <a:t>HIGH CONTRAST.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&lt;http://cs.wikipedia.org/wiki/Soubor:VW_Wolfsburg.JPG&gt;.</a:t>
            </a:r>
          </a:p>
          <a:p>
            <a:r>
              <a:rPr lang="it-IT" altLang="cs-CZ" dirty="0"/>
              <a:t>DOMSER.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&lt;http://cs.wikipedia.org/wiki/Soubor:Collage_von_Wien.jpg&gt;.</a:t>
            </a:r>
          </a:p>
          <a:p>
            <a:r>
              <a:rPr lang="it-IT" altLang="cs-CZ" dirty="0"/>
              <a:t>SKOPP.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&lt;http://cs.wikipedia.org/wiki/Soubor:Flag_of_Austria.svg&gt;.</a:t>
            </a:r>
          </a:p>
          <a:p>
            <a:r>
              <a:rPr lang="it-IT" altLang="cs-CZ" dirty="0"/>
              <a:t>TSUI.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&lt;http://cs.wikipedia.org/wiki/Soubor:Austria_Neusiedlersee_flyby.jpg&gt;.</a:t>
            </a:r>
          </a:p>
          <a:p>
            <a:r>
              <a:rPr lang="it-IT" altLang="cs-CZ" dirty="0"/>
              <a:t>KASTA33.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&lt;http://cs.wikipedia.org/wiki/Soubor:Croce-Mozart-Detail.jpg&gt;.</a:t>
            </a:r>
          </a:p>
          <a:p>
            <a:r>
              <a:rPr lang="it-IT" altLang="cs-CZ" dirty="0"/>
              <a:t>MARC MONGENET.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&lt;hhttp://cs.wikipedia.org/wiki/Soubor:Flag_of_Switzerland_%28Pantone%29.svg&gt;.</a:t>
            </a:r>
          </a:p>
          <a:p>
            <a:r>
              <a:rPr lang="it-IT" altLang="cs-CZ" dirty="0"/>
              <a:t>REAAST.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&lt;http://cs.wikipedia.org/wiki/Soubor:Bern_luftaufnahme.png&gt;.</a:t>
            </a:r>
          </a:p>
          <a:p>
            <a:r>
              <a:rPr lang="it-IT" altLang="cs-CZ" dirty="0"/>
              <a:t>PUFFIN.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&lt;http://cs.wikipedia.org/wiki/Soubor:Cheese_platter.jpg&gt;.</a:t>
            </a:r>
          </a:p>
          <a:p>
            <a:r>
              <a:rPr lang="it-IT" altLang="cs-CZ" dirty="0"/>
              <a:t>KARWATH AKA, André.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&lt;http://cs.wikipedia.org/wiki/Soubor:Chocolate.jpg&gt;.</a:t>
            </a:r>
          </a:p>
          <a:p>
            <a:r>
              <a:rPr lang="it-IT" altLang="cs-CZ" dirty="0"/>
              <a:t>GROSJEAN, Isabelle. Wikipedie [online]. [cit. </a:t>
            </a:r>
            <a:r>
              <a:rPr lang="it-IT" altLang="cs-CZ" dirty="0" smtClean="0"/>
              <a:t>18.12.2013]. </a:t>
            </a:r>
            <a:r>
              <a:rPr lang="it-IT" altLang="cs-CZ" dirty="0"/>
              <a:t>Dostupný na WWW: &lt;http://cs.wikipedia.org/wiki/Soubor:MontreGousset001.jpg&gt;.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endParaRPr lang="cs-CZ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1424</TotalTime>
  <Words>710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NĚMECKO</vt:lpstr>
      <vt:lpstr>RAKOUSKO</vt:lpstr>
      <vt:lpstr>ŠVÝCARSKO</vt:lpstr>
      <vt:lpstr>OTÁZKY A PROCVIČOVÁNÍ</vt:lpstr>
      <vt:lpstr>OTÁZKY A 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127</cp:revision>
  <dcterms:created xsi:type="dcterms:W3CDTF">2013-05-10T12:01:16Z</dcterms:created>
  <dcterms:modified xsi:type="dcterms:W3CDTF">2014-01-21T07:55:27Z</dcterms:modified>
</cp:coreProperties>
</file>