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62" r:id="rId3"/>
    <p:sldId id="264" r:id="rId4"/>
    <p:sldId id="286" r:id="rId5"/>
    <p:sldId id="280" r:id="rId6"/>
    <p:sldId id="281" r:id="rId7"/>
    <p:sldId id="282" r:id="rId8"/>
    <p:sldId id="283" r:id="rId9"/>
    <p:sldId id="284" r:id="rId10"/>
    <p:sldId id="285" r:id="rId11"/>
    <p:sldId id="260" r:id="rId12"/>
    <p:sldId id="27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10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3" autoAdjust="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-89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ZEMĚPIS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 STŘEDNÍ EVROPA II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ZEMĚPIS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 STŘEDNÍ EVROPA II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6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8.png"/><Relationship Id="rId7" Type="http://schemas.openxmlformats.org/officeDocument/2006/relationships/image" Target="../media/image2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8.pn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4.jpeg"/><Relationship Id="rId7" Type="http://schemas.openxmlformats.org/officeDocument/2006/relationships/image" Target="../media/image27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jpeg"/><Relationship Id="rId5" Type="http://schemas.openxmlformats.org/officeDocument/2006/relationships/image" Target="../media/image25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4.png"/><Relationship Id="rId7" Type="http://schemas.openxmlformats.org/officeDocument/2006/relationships/image" Target="../media/image33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4.png"/><Relationship Id="rId7" Type="http://schemas.openxmlformats.org/officeDocument/2006/relationships/image" Target="../media/image33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870125350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oblastmi Evropy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určen k využití pro práci s interaktivní </a:t>
            </a:r>
            <a:r>
              <a:rPr lang="cs-CZ" dirty="0" smtClean="0">
                <a:solidFill>
                  <a:schemeClr val="tx1"/>
                </a:solidFill>
              </a:rPr>
              <a:t>tabulí.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Slouží </a:t>
            </a:r>
            <a:r>
              <a:rPr lang="cs-CZ" dirty="0">
                <a:solidFill>
                  <a:schemeClr val="tx1"/>
                </a:solidFill>
              </a:rPr>
              <a:t>k probírání učiva Evropské státy  formou prezentace a k doplnění učiva o Evropě. Materiál obsahuje obrázky a hypertextové internetové odkazy k větší názornosti a zpestření </a:t>
            </a:r>
            <a:r>
              <a:rPr lang="cs-CZ" dirty="0" smtClean="0">
                <a:solidFill>
                  <a:schemeClr val="tx1"/>
                </a:solidFill>
              </a:rPr>
              <a:t>výuky.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může být využit jako zápis do sešitu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</a:rPr>
              <a:t>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práci s mapou.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8110" y="1413929"/>
            <a:ext cx="6477000" cy="4953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620823" y="469263"/>
            <a:ext cx="61206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sz="3600" b="1" dirty="0"/>
              <a:t>EVROPA – regiony Evropy</a:t>
            </a:r>
            <a:endParaRPr lang="cs-CZ" sz="3600" dirty="0"/>
          </a:p>
        </p:txBody>
      </p:sp>
      <p:sp>
        <p:nvSpPr>
          <p:cNvPr id="31" name="Zaoblený obdélníkový popisek 30"/>
          <p:cNvSpPr/>
          <p:nvPr/>
        </p:nvSpPr>
        <p:spPr>
          <a:xfrm>
            <a:off x="1380551" y="1630082"/>
            <a:ext cx="2304256" cy="409660"/>
          </a:xfrm>
          <a:prstGeom prst="wedgeRoundRectCallout">
            <a:avLst>
              <a:gd name="adj1" fmla="val 76517"/>
              <a:gd name="adj2" fmla="val 252152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SEVERNÍ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ový popisek 33"/>
          <p:cNvSpPr/>
          <p:nvPr/>
        </p:nvSpPr>
        <p:spPr>
          <a:xfrm>
            <a:off x="6492788" y="5572606"/>
            <a:ext cx="1991072" cy="612648"/>
          </a:xfrm>
          <a:prstGeom prst="wedgeRoundRectCallout">
            <a:avLst>
              <a:gd name="adj1" fmla="val -119244"/>
              <a:gd name="adj2" fmla="val -111953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JIHOVÝCHODNÍ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5940152" y="1916832"/>
            <a:ext cx="2723139" cy="460684"/>
          </a:xfrm>
          <a:prstGeom prst="wedgeRoundRectCallout">
            <a:avLst>
              <a:gd name="adj1" fmla="val -54156"/>
              <a:gd name="adj2" fmla="val 286097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VÝCHODNÍ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ový popisek 31"/>
          <p:cNvSpPr/>
          <p:nvPr/>
        </p:nvSpPr>
        <p:spPr>
          <a:xfrm>
            <a:off x="620823" y="3289892"/>
            <a:ext cx="1235226" cy="612648"/>
          </a:xfrm>
          <a:prstGeom prst="wedgeRoundRectCallout">
            <a:avLst>
              <a:gd name="adj1" fmla="val 171020"/>
              <a:gd name="adj2" fmla="val 219768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ZÁPADNÍ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ový popisek 32"/>
          <p:cNvSpPr/>
          <p:nvPr/>
        </p:nvSpPr>
        <p:spPr>
          <a:xfrm>
            <a:off x="2500972" y="6181276"/>
            <a:ext cx="2138538" cy="371306"/>
          </a:xfrm>
          <a:prstGeom prst="wedgeRoundRectCallout">
            <a:avLst>
              <a:gd name="adj1" fmla="val -23609"/>
              <a:gd name="adj2" fmla="val -46241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JIŽNÍ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5152239" y="3645024"/>
            <a:ext cx="3960440" cy="1094762"/>
          </a:xfrm>
          <a:prstGeom prst="wedgeEllipseCallout">
            <a:avLst>
              <a:gd name="adj1" fmla="val -66356"/>
              <a:gd name="adj2" fmla="val 42012"/>
            </a:avLst>
          </a:prstGeom>
          <a:ln w="38100"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STŘEDNÍ EVROPA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6598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4" grpId="0" animBg="1"/>
      <p:bldP spid="35" grpId="0" animBg="1"/>
      <p:bldP spid="32" grpId="0" animBg="1"/>
      <p:bldP spid="3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38390" y="483483"/>
            <a:ext cx="82549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400" b="1" dirty="0"/>
              <a:t>STŘEDNÍ </a:t>
            </a:r>
            <a:r>
              <a:rPr lang="cs-CZ" altLang="cs-CZ" sz="4400" b="1" dirty="0" smtClean="0"/>
              <a:t>EVROPA - </a:t>
            </a:r>
            <a:r>
              <a:rPr lang="cs-CZ" altLang="cs-CZ" sz="2800" b="1" dirty="0" smtClean="0"/>
              <a:t>OSTATNÍ</a:t>
            </a:r>
            <a:endParaRPr lang="cs-CZ" sz="4400" dirty="0"/>
          </a:p>
        </p:txBody>
      </p:sp>
      <p:pic>
        <p:nvPicPr>
          <p:cNvPr id="5" name="Obrázek 14" descr="Central_Europe_(proposal_2)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4565" y="1419854"/>
            <a:ext cx="2428817" cy="250107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15" descr="SR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50431"/>
            <a:ext cx="5859478" cy="477138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4420518" y="3205021"/>
            <a:ext cx="1371600" cy="612648"/>
          </a:xfrm>
          <a:prstGeom prst="wedgeEllipseCallout">
            <a:avLst>
              <a:gd name="adj1" fmla="val -126836"/>
              <a:gd name="adj2" fmla="val 82144"/>
            </a:avLst>
          </a:prstGeom>
          <a:solidFill>
            <a:srgbClr val="FF0000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PRAHA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1835696" y="6069238"/>
            <a:ext cx="2145028" cy="612648"/>
          </a:xfrm>
          <a:prstGeom prst="wedgeEllipseCallout">
            <a:avLst>
              <a:gd name="adj1" fmla="val 50600"/>
              <a:gd name="adj2" fmla="val -237192"/>
            </a:avLst>
          </a:prstGeom>
          <a:solidFill>
            <a:srgbClr val="FF0000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BRATISLAVA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4238789" y="6083672"/>
            <a:ext cx="1944217" cy="612648"/>
          </a:xfrm>
          <a:prstGeom prst="wedgeEllipseCallout">
            <a:avLst>
              <a:gd name="adj1" fmla="val -30788"/>
              <a:gd name="adj2" fmla="val -202332"/>
            </a:avLst>
          </a:prstGeom>
          <a:solidFill>
            <a:srgbClr val="FF0000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BUDAPEŠŤ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1003658" y="4221088"/>
            <a:ext cx="1401826" cy="612648"/>
          </a:xfrm>
          <a:prstGeom prst="wedgeEllipseCallout">
            <a:avLst>
              <a:gd name="adj1" fmla="val 152829"/>
              <a:gd name="adj2" fmla="val 68286"/>
            </a:avLst>
          </a:prstGeom>
          <a:solidFill>
            <a:schemeClr val="bg2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VÍDEŇ</a:t>
            </a:r>
          </a:p>
        </p:txBody>
      </p:sp>
      <p:sp>
        <p:nvSpPr>
          <p:cNvPr id="17" name="Oválný popisek 16"/>
          <p:cNvSpPr/>
          <p:nvPr/>
        </p:nvSpPr>
        <p:spPr>
          <a:xfrm>
            <a:off x="480435" y="6083672"/>
            <a:ext cx="1046446" cy="612648"/>
          </a:xfrm>
          <a:prstGeom prst="wedgeEllipseCallout">
            <a:avLst>
              <a:gd name="adj1" fmla="val -5674"/>
              <a:gd name="adj2" fmla="val -131134"/>
            </a:avLst>
          </a:prstGeom>
          <a:solidFill>
            <a:schemeClr val="bg2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BERN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4139952" y="1341482"/>
            <a:ext cx="1728192" cy="612648"/>
          </a:xfrm>
          <a:prstGeom prst="wedgeEllipseCallout">
            <a:avLst>
              <a:gd name="adj1" fmla="val 6100"/>
              <a:gd name="adj2" fmla="val 192081"/>
            </a:avLst>
          </a:prstGeom>
          <a:solidFill>
            <a:srgbClr val="FF0000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VARŠAVA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Oválný popisek 20"/>
          <p:cNvSpPr/>
          <p:nvPr/>
        </p:nvSpPr>
        <p:spPr>
          <a:xfrm>
            <a:off x="1601613" y="1450431"/>
            <a:ext cx="1547074" cy="612648"/>
          </a:xfrm>
          <a:prstGeom prst="wedgeEllipseCallout">
            <a:avLst>
              <a:gd name="adj1" fmla="val 39097"/>
              <a:gd name="adj2" fmla="val 182216"/>
            </a:avLst>
          </a:prstGeom>
          <a:solidFill>
            <a:schemeClr val="bg2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BERLÍN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72200" y="4149079"/>
            <a:ext cx="143340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NĚMECKO</a:t>
            </a:r>
            <a:endParaRPr lang="cs-CZ" sz="2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72200" y="4491460"/>
            <a:ext cx="159210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RAKOUSKO</a:t>
            </a:r>
            <a:endParaRPr lang="cs-CZ" sz="2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72200" y="4833840"/>
            <a:ext cx="165942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ŠVÝCARSKO</a:t>
            </a:r>
            <a:endParaRPr lang="cs-CZ" sz="2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72200" y="5176220"/>
            <a:ext cx="118654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POLSKO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372200" y="5509911"/>
            <a:ext cx="167545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SLOVENSKO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72200" y="5860980"/>
            <a:ext cx="164660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MAĎARSKO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372200" y="6203360"/>
            <a:ext cx="243047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ČESKÁ REPUBLIKA</a:t>
            </a:r>
            <a:endParaRPr lang="cs-CZ" sz="2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36795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13" grpId="0" animBg="1"/>
      <p:bldP spid="17" grpId="0" animBg="1"/>
      <p:bldP spid="19" grpId="0" animBg="1"/>
      <p:bldP spid="21" grpId="0" animBg="1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27" descr="po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6563" y="3143250"/>
            <a:ext cx="2190750" cy="17811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Obrázek 25" descr="556px-Collage_of_views_of_Warsaw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88" y="1844824"/>
            <a:ext cx="3505200" cy="427181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6" name="Nadpis 3"/>
          <p:cNvSpPr>
            <a:spLocks noGrp="1"/>
          </p:cNvSpPr>
          <p:nvPr>
            <p:ph type="title"/>
          </p:nvPr>
        </p:nvSpPr>
        <p:spPr>
          <a:xfrm>
            <a:off x="-666666" y="-7009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POLSKO</a:t>
            </a:r>
          </a:p>
        </p:txBody>
      </p:sp>
      <p:sp>
        <p:nvSpPr>
          <p:cNvPr id="8203" name="TextovéPole 28"/>
          <p:cNvSpPr txBox="1">
            <a:spLocks noChangeArrowheads="1"/>
          </p:cNvSpPr>
          <p:nvPr/>
        </p:nvSpPr>
        <p:spPr bwMode="auto">
          <a:xfrm>
            <a:off x="750094" y="1639818"/>
            <a:ext cx="26431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Polská republika</a:t>
            </a:r>
            <a:endParaRPr lang="cs-CZ" altLang="cs-CZ" dirty="0"/>
          </a:p>
        </p:txBody>
      </p:sp>
      <p:sp>
        <p:nvSpPr>
          <p:cNvPr id="8204" name="TextovéPole 53"/>
          <p:cNvSpPr txBox="1">
            <a:spLocks noChangeArrowheads="1"/>
          </p:cNvSpPr>
          <p:nvPr/>
        </p:nvSpPr>
        <p:spPr bwMode="auto">
          <a:xfrm>
            <a:off x="2399999" y="931932"/>
            <a:ext cx="31432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EU</a:t>
            </a: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 </a:t>
            </a:r>
            <a:r>
              <a:rPr lang="cs-CZ" altLang="cs-CZ" sz="2000" b="1" dirty="0" err="1" smtClean="0">
                <a:solidFill>
                  <a:srgbClr val="FF0000"/>
                </a:solidFill>
              </a:rPr>
              <a:t>zloty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 </a:t>
            </a:r>
            <a:endParaRPr lang="cs-CZ" altLang="cs-CZ" sz="2000" b="1" dirty="0">
              <a:solidFill>
                <a:srgbClr val="FF0000"/>
              </a:solidFill>
            </a:endParaRPr>
          </a:p>
        </p:txBody>
      </p:sp>
      <p:pic>
        <p:nvPicPr>
          <p:cNvPr id="8205" name="Obrázek 56" descr="800px-Flag_of_Europe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8286750" y="3857625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16200000" flipH="1">
            <a:off x="7500938" y="2857500"/>
            <a:ext cx="1571625" cy="1428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0800000" flipV="1">
            <a:off x="6786563" y="2143125"/>
            <a:ext cx="1357312" cy="5715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8209" name="Obrázek 24" descr="800px-Flag_of_Poland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9304" y="332657"/>
            <a:ext cx="2249049" cy="140565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10" name="Obrázek 31" descr="761px-Kraków_-_Sukiennice_1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831" y="2285931"/>
            <a:ext cx="2286000" cy="17986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11" name="TextovéPole 36"/>
          <p:cNvSpPr txBox="1">
            <a:spLocks noChangeArrowheads="1"/>
          </p:cNvSpPr>
          <p:nvPr/>
        </p:nvSpPr>
        <p:spPr bwMode="auto">
          <a:xfrm>
            <a:off x="142875" y="4071938"/>
            <a:ext cx="300037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KRAKOV – druhé největší město podle počtu obyvatel.</a:t>
            </a:r>
          </a:p>
        </p:txBody>
      </p:sp>
      <p:pic>
        <p:nvPicPr>
          <p:cNvPr id="8212" name="Obrázek 39" descr="745px-Old_town_panorama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862" y="4995863"/>
            <a:ext cx="2039938" cy="164306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13" name="TextovéPole 40"/>
          <p:cNvSpPr txBox="1">
            <a:spLocks noChangeArrowheads="1"/>
          </p:cNvSpPr>
          <p:nvPr/>
        </p:nvSpPr>
        <p:spPr bwMode="auto">
          <a:xfrm>
            <a:off x="2786063" y="6215063"/>
            <a:ext cx="42862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GDAŇSK – jedno z nejstarších měst v Polsku.</a:t>
            </a:r>
          </a:p>
        </p:txBody>
      </p:sp>
      <p:cxnSp>
        <p:nvCxnSpPr>
          <p:cNvPr id="47" name="Přímá spojovací šipka 46"/>
          <p:cNvCxnSpPr/>
          <p:nvPr/>
        </p:nvCxnSpPr>
        <p:spPr>
          <a:xfrm rot="10800000">
            <a:off x="2714625" y="5857875"/>
            <a:ext cx="428625" cy="3571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519061" y="1810242"/>
            <a:ext cx="2426568" cy="6657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VARŠAVA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3309489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8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8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3" grpId="0"/>
      <p:bldP spid="8204" grpId="0"/>
      <p:bldP spid="19" grpId="0" animBg="1"/>
      <p:bldP spid="8211" grpId="0"/>
      <p:bldP spid="8213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26" descr="SL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3750" y="3429000"/>
            <a:ext cx="1771650" cy="9048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Obrázek 25" descr="424px-Bratislava_Montag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640878"/>
            <a:ext cx="2827583" cy="390822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Nadpis 3"/>
          <p:cNvSpPr>
            <a:spLocks noGrp="1"/>
          </p:cNvSpPr>
          <p:nvPr>
            <p:ph type="title"/>
          </p:nvPr>
        </p:nvSpPr>
        <p:spPr>
          <a:xfrm>
            <a:off x="-219299" y="46191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SLOVENSKO</a:t>
            </a:r>
          </a:p>
        </p:txBody>
      </p:sp>
      <p:sp>
        <p:nvSpPr>
          <p:cNvPr id="9227" name="TextovéPole 28"/>
          <p:cNvSpPr txBox="1">
            <a:spLocks noChangeArrowheads="1"/>
          </p:cNvSpPr>
          <p:nvPr/>
        </p:nvSpPr>
        <p:spPr bwMode="auto">
          <a:xfrm>
            <a:off x="819679" y="1651930"/>
            <a:ext cx="26431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Slovenská republika</a:t>
            </a:r>
            <a:endParaRPr lang="cs-CZ" altLang="cs-CZ" dirty="0"/>
          </a:p>
        </p:txBody>
      </p:sp>
      <p:sp>
        <p:nvSpPr>
          <p:cNvPr id="9228" name="TextovéPole 53"/>
          <p:cNvSpPr txBox="1">
            <a:spLocks noChangeArrowheads="1"/>
          </p:cNvSpPr>
          <p:nvPr/>
        </p:nvSpPr>
        <p:spPr bwMode="auto">
          <a:xfrm>
            <a:off x="2339752" y="932991"/>
            <a:ext cx="31432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EU </a:t>
            </a:r>
            <a:endParaRPr lang="cs-CZ" altLang="cs-CZ" sz="2000" b="1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EURO</a:t>
            </a:r>
            <a:r>
              <a:rPr lang="cs-CZ" altLang="cs-CZ" b="1" dirty="0" smtClean="0">
                <a:solidFill>
                  <a:srgbClr val="FFFF00"/>
                </a:solidFill>
              </a:rPr>
              <a:t> </a:t>
            </a:r>
            <a:endParaRPr lang="cs-CZ" altLang="cs-CZ" b="1" dirty="0">
              <a:solidFill>
                <a:srgbClr val="FFFF00"/>
              </a:solidFill>
            </a:endParaRPr>
          </a:p>
        </p:txBody>
      </p:sp>
      <p:pic>
        <p:nvPicPr>
          <p:cNvPr id="9229" name="Obrázek 56" descr="800px-Flag_of_Europe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429500" y="4000500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5400000">
            <a:off x="7000875" y="2714625"/>
            <a:ext cx="1785938" cy="6429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0800000" flipV="1">
            <a:off x="6572250" y="2143125"/>
            <a:ext cx="1571625" cy="10715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9233" name="Obrázek 24" descr="450px-Flag_of_Slovakia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6500" y="142875"/>
            <a:ext cx="2500313" cy="16668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34" name="TextovéPole 28"/>
          <p:cNvSpPr txBox="1">
            <a:spLocks noChangeArrowheads="1"/>
          </p:cNvSpPr>
          <p:nvPr/>
        </p:nvSpPr>
        <p:spPr bwMode="auto">
          <a:xfrm>
            <a:off x="142875" y="2357438"/>
            <a:ext cx="39290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Do roku 1992 bylo Slovensko součástí ČESKOSLOVENSKA.</a:t>
            </a:r>
          </a:p>
        </p:txBody>
      </p:sp>
      <p:pic>
        <p:nvPicPr>
          <p:cNvPr id="9235" name="Obrázek 29" descr="Strbske_Pleso_Tatry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3" y="3000375"/>
            <a:ext cx="2952750" cy="221456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36" name="TextovéPole 30"/>
          <p:cNvSpPr txBox="1">
            <a:spLocks noChangeArrowheads="1"/>
          </p:cNvSpPr>
          <p:nvPr/>
        </p:nvSpPr>
        <p:spPr bwMode="auto">
          <a:xfrm>
            <a:off x="214313" y="5429250"/>
            <a:ext cx="321468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Jezero ŠTRBSKÉ PLESO je ozdobou Vysokých Tater a také velmi oblíbenou turistickou destinací.</a:t>
            </a:r>
          </a:p>
        </p:txBody>
      </p:sp>
      <p:pic>
        <p:nvPicPr>
          <p:cNvPr id="9237" name="Obrázek 31" descr="799px-Gerlach1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1481" y="5643563"/>
            <a:ext cx="3643313" cy="10572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7" name="Přímá spojovací šipka 36"/>
          <p:cNvCxnSpPr/>
          <p:nvPr/>
        </p:nvCxnSpPr>
        <p:spPr>
          <a:xfrm rot="5400000" flipH="1" flipV="1">
            <a:off x="678657" y="5036344"/>
            <a:ext cx="500062" cy="2857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239" name="TextovéPole 41"/>
          <p:cNvSpPr txBox="1">
            <a:spLocks noChangeArrowheads="1"/>
          </p:cNvSpPr>
          <p:nvPr/>
        </p:nvSpPr>
        <p:spPr bwMode="auto">
          <a:xfrm>
            <a:off x="6786563" y="4714875"/>
            <a:ext cx="21431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 err="1"/>
              <a:t>Gerlachovský</a:t>
            </a:r>
            <a:r>
              <a:rPr lang="cs-CZ" altLang="cs-CZ" b="1" dirty="0"/>
              <a:t> štít je nejvyšší hora Vysokých Tater.</a:t>
            </a:r>
          </a:p>
        </p:txBody>
      </p:sp>
      <p:cxnSp>
        <p:nvCxnSpPr>
          <p:cNvPr id="44" name="Přímá spojovací šipka 43"/>
          <p:cNvCxnSpPr/>
          <p:nvPr/>
        </p:nvCxnSpPr>
        <p:spPr>
          <a:xfrm rot="10800000" flipV="1">
            <a:off x="6215063" y="5357813"/>
            <a:ext cx="571500" cy="4286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500812" y="2002247"/>
            <a:ext cx="2483768" cy="710381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BRATISLAVA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596753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2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9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9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9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9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9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7" grpId="0"/>
      <p:bldP spid="9228" grpId="0"/>
      <p:bldP spid="19" grpId="0" animBg="1"/>
      <p:bldP spid="9234" grpId="0"/>
      <p:bldP spid="9236" grpId="0"/>
      <p:bldP spid="9239" grpId="0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43" descr="800px-Széchenyi_Gyógyfürdő_thermal_spa_in_Budapest_01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3" y="3786188"/>
            <a:ext cx="2643187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Obrázek 26" descr="ma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3225" y="3357563"/>
            <a:ext cx="2390775" cy="112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Obrázek 25" descr="670px-Budapestmontage2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1813" y="1712794"/>
            <a:ext cx="3286125" cy="3660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Nadpis 3"/>
          <p:cNvSpPr>
            <a:spLocks noGrp="1"/>
          </p:cNvSpPr>
          <p:nvPr>
            <p:ph type="title"/>
          </p:nvPr>
        </p:nvSpPr>
        <p:spPr>
          <a:xfrm>
            <a:off x="-347439" y="-30832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MAĎARSKO</a:t>
            </a:r>
          </a:p>
        </p:txBody>
      </p:sp>
      <p:sp>
        <p:nvSpPr>
          <p:cNvPr id="10252" name="TextovéPole 53"/>
          <p:cNvSpPr txBox="1">
            <a:spLocks noChangeArrowheads="1"/>
          </p:cNvSpPr>
          <p:nvPr/>
        </p:nvSpPr>
        <p:spPr bwMode="auto">
          <a:xfrm>
            <a:off x="2500312" y="843124"/>
            <a:ext cx="31432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EU</a:t>
            </a: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forint </a:t>
            </a:r>
            <a:endParaRPr lang="cs-CZ" altLang="cs-CZ" sz="2000" b="1" dirty="0">
              <a:solidFill>
                <a:srgbClr val="FF0000"/>
              </a:solidFill>
            </a:endParaRPr>
          </a:p>
        </p:txBody>
      </p:sp>
      <p:pic>
        <p:nvPicPr>
          <p:cNvPr id="10253" name="Obrázek 56" descr="800px-Flag_of_Europe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3130" y="223999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786688" y="3786188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5400000">
            <a:off x="7286625" y="2786063"/>
            <a:ext cx="1571625" cy="2857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0800000" flipV="1">
            <a:off x="6643688" y="2143125"/>
            <a:ext cx="1500187" cy="5715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257" name="Obrázek 24" descr="800px-Flag_of_Hungary.svg.p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6906" y="309985"/>
            <a:ext cx="2285157" cy="114257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8" name="TextovéPole 28"/>
          <p:cNvSpPr txBox="1">
            <a:spLocks noChangeArrowheads="1"/>
          </p:cNvSpPr>
          <p:nvPr/>
        </p:nvSpPr>
        <p:spPr bwMode="auto">
          <a:xfrm>
            <a:off x="714374" y="1655842"/>
            <a:ext cx="27146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dirty="0"/>
              <a:t>Oficiální název:</a:t>
            </a:r>
          </a:p>
          <a:p>
            <a:pPr eaLnBrk="1" hangingPunct="1"/>
            <a:r>
              <a:rPr lang="cs-CZ" altLang="cs-CZ" b="1" dirty="0"/>
              <a:t>Maďarská republika</a:t>
            </a:r>
            <a:endParaRPr lang="cs-CZ" altLang="cs-CZ" dirty="0"/>
          </a:p>
          <a:p>
            <a:pPr eaLnBrk="1" hangingPunct="1"/>
            <a:r>
              <a:rPr lang="cs-CZ" altLang="cs-CZ" dirty="0"/>
              <a:t> </a:t>
            </a:r>
          </a:p>
        </p:txBody>
      </p:sp>
      <p:sp>
        <p:nvSpPr>
          <p:cNvPr id="10259" name="Obdélník 31"/>
          <p:cNvSpPr>
            <a:spLocks noChangeArrowheads="1"/>
          </p:cNvSpPr>
          <p:nvPr/>
        </p:nvSpPr>
        <p:spPr bwMode="auto">
          <a:xfrm>
            <a:off x="214313" y="2571750"/>
            <a:ext cx="235743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Maďarsko je zemí lázní, vína a dobrých jídel.</a:t>
            </a:r>
          </a:p>
        </p:txBody>
      </p:sp>
      <p:pic>
        <p:nvPicPr>
          <p:cNvPr id="10260" name="Obrázek 34" descr="450px-Bílé_víno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4938" y="5429251"/>
            <a:ext cx="1214437" cy="1262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61" name="TextovéPole 36"/>
          <p:cNvSpPr txBox="1">
            <a:spLocks noChangeArrowheads="1"/>
          </p:cNvSpPr>
          <p:nvPr/>
        </p:nvSpPr>
        <p:spPr bwMode="auto">
          <a:xfrm>
            <a:off x="3000375" y="6215063"/>
            <a:ext cx="2143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TOKAJSKÉ VÍNO</a:t>
            </a:r>
          </a:p>
        </p:txBody>
      </p:sp>
      <p:cxnSp>
        <p:nvCxnSpPr>
          <p:cNvPr id="41" name="Přímá spojovací šipka 40"/>
          <p:cNvCxnSpPr/>
          <p:nvPr/>
        </p:nvCxnSpPr>
        <p:spPr>
          <a:xfrm rot="5400000" flipH="1" flipV="1">
            <a:off x="1108075" y="5321301"/>
            <a:ext cx="428625" cy="2159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263" name="Obrázek 41" descr="Langos2.jp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6563" y="4643438"/>
            <a:ext cx="2143125" cy="160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64" name="TextovéPole 42"/>
          <p:cNvSpPr txBox="1">
            <a:spLocks noChangeArrowheads="1"/>
          </p:cNvSpPr>
          <p:nvPr/>
        </p:nvSpPr>
        <p:spPr bwMode="auto">
          <a:xfrm>
            <a:off x="6858000" y="6357938"/>
            <a:ext cx="22860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Maďarský langoš</a:t>
            </a:r>
          </a:p>
        </p:txBody>
      </p:sp>
      <p:cxnSp>
        <p:nvCxnSpPr>
          <p:cNvPr id="47" name="Přímá spojovací šipka 46"/>
          <p:cNvCxnSpPr/>
          <p:nvPr/>
        </p:nvCxnSpPr>
        <p:spPr>
          <a:xfrm rot="5400000" flipH="1" flipV="1">
            <a:off x="7108031" y="6107907"/>
            <a:ext cx="428625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266" name="Obdélník 47"/>
          <p:cNvSpPr>
            <a:spLocks noChangeArrowheads="1"/>
          </p:cNvSpPr>
          <p:nvPr/>
        </p:nvSpPr>
        <p:spPr bwMode="auto">
          <a:xfrm>
            <a:off x="142875" y="5643563"/>
            <a:ext cx="28575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hu-HU" altLang="cs-CZ" b="1"/>
              <a:t>Széchenyi Gyógyfürdő je slavný lázeňský komplex v Budapešti.</a:t>
            </a:r>
            <a:endParaRPr lang="cs-CZ" altLang="cs-CZ" b="1"/>
          </a:p>
        </p:txBody>
      </p:sp>
      <p:cxnSp>
        <p:nvCxnSpPr>
          <p:cNvPr id="52" name="Přímá spojovací šipka 51"/>
          <p:cNvCxnSpPr/>
          <p:nvPr/>
        </p:nvCxnSpPr>
        <p:spPr>
          <a:xfrm flipV="1">
            <a:off x="4357688" y="5786438"/>
            <a:ext cx="857250" cy="2857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394330" y="1712795"/>
            <a:ext cx="2634828" cy="5829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BUDAPEŠŤ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1387441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0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0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2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02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0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0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0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0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02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02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0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0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0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10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2" grpId="0"/>
      <p:bldP spid="19" grpId="0" animBg="1"/>
      <p:bldP spid="10258" grpId="0"/>
      <p:bldP spid="10259" grpId="0"/>
      <p:bldP spid="10261" grpId="0"/>
      <p:bldP spid="10264" grpId="0"/>
      <p:bldP spid="10266" grpId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27" descr="ČE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3688" y="3286125"/>
            <a:ext cx="2209800" cy="11334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Obrázek 26" descr="Prague_Montag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4026" y="1772816"/>
            <a:ext cx="3539662" cy="44390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Nadpis 3"/>
          <p:cNvSpPr>
            <a:spLocks noGrp="1"/>
          </p:cNvSpPr>
          <p:nvPr>
            <p:ph type="title"/>
          </p:nvPr>
        </p:nvSpPr>
        <p:spPr>
          <a:xfrm>
            <a:off x="242888" y="116632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ČESKÁ REPUBLIKA</a:t>
            </a:r>
          </a:p>
        </p:txBody>
      </p:sp>
      <p:sp>
        <p:nvSpPr>
          <p:cNvPr id="11275" name="TextovéPole 53"/>
          <p:cNvSpPr txBox="1">
            <a:spLocks noChangeArrowheads="1"/>
          </p:cNvSpPr>
          <p:nvPr/>
        </p:nvSpPr>
        <p:spPr bwMode="auto">
          <a:xfrm>
            <a:off x="2799228" y="980728"/>
            <a:ext cx="31432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EU</a:t>
            </a: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 česká koruna </a:t>
            </a:r>
            <a:endParaRPr lang="cs-CZ" altLang="cs-CZ" sz="2000" b="1" dirty="0">
              <a:solidFill>
                <a:srgbClr val="FF0000"/>
              </a:solidFill>
            </a:endParaRPr>
          </a:p>
        </p:txBody>
      </p:sp>
      <p:pic>
        <p:nvPicPr>
          <p:cNvPr id="11276" name="Obrázek 56" descr="800px-Flag_of_Europe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429500" y="3643313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5400000">
            <a:off x="7179469" y="2536031"/>
            <a:ext cx="1428750" cy="6429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0800000" flipV="1">
            <a:off x="6572250" y="2143125"/>
            <a:ext cx="1571625" cy="10715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280" name="TextovéPole 24"/>
          <p:cNvSpPr txBox="1">
            <a:spLocks noChangeArrowheads="1"/>
          </p:cNvSpPr>
          <p:nvPr/>
        </p:nvSpPr>
        <p:spPr bwMode="auto">
          <a:xfrm>
            <a:off x="142874" y="1514475"/>
            <a:ext cx="30003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Česká republika se díky své poloze ve středu Evropy nazývá SRDCEM EVROPY.</a:t>
            </a:r>
          </a:p>
        </p:txBody>
      </p:sp>
      <p:pic>
        <p:nvPicPr>
          <p:cNvPr id="11281" name="Obrázek 25" descr="800px-Flag_of_the_Czech_Republic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2619" y="289061"/>
            <a:ext cx="1822450" cy="12144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82" name="Obrázek 29" descr="Melnik_-_soutok1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5125" y="4786313"/>
            <a:ext cx="2286000" cy="15367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83" name="TextovéPole 30"/>
          <p:cNvSpPr txBox="1">
            <a:spLocks noChangeArrowheads="1"/>
          </p:cNvSpPr>
          <p:nvPr/>
        </p:nvSpPr>
        <p:spPr bwMode="auto">
          <a:xfrm>
            <a:off x="3071813" y="6211888"/>
            <a:ext cx="37147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Město MĚLNÍK – soutok nejdelší řeky Vltavy a největší řeky Labe. </a:t>
            </a:r>
          </a:p>
        </p:txBody>
      </p:sp>
      <p:cxnSp>
        <p:nvCxnSpPr>
          <p:cNvPr id="35" name="Přímá spojovací šipka 34"/>
          <p:cNvCxnSpPr/>
          <p:nvPr/>
        </p:nvCxnSpPr>
        <p:spPr>
          <a:xfrm flipV="1">
            <a:off x="6715125" y="5929313"/>
            <a:ext cx="857250" cy="5000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1285" name="Obrázek 36" descr="Czech_crown_jewels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875" y="2714625"/>
            <a:ext cx="2500313" cy="19129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86" name="TextovéPole 39"/>
          <p:cNvSpPr txBox="1">
            <a:spLocks noChangeArrowheads="1"/>
          </p:cNvSpPr>
          <p:nvPr/>
        </p:nvSpPr>
        <p:spPr bwMode="auto">
          <a:xfrm>
            <a:off x="0" y="4627563"/>
            <a:ext cx="32861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České Korunovační klenoty</a:t>
            </a:r>
          </a:p>
        </p:txBody>
      </p:sp>
      <p:cxnSp>
        <p:nvCxnSpPr>
          <p:cNvPr id="42" name="Přímá spojovací šipka 41"/>
          <p:cNvCxnSpPr/>
          <p:nvPr/>
        </p:nvCxnSpPr>
        <p:spPr>
          <a:xfrm rot="10800000">
            <a:off x="2286000" y="4429125"/>
            <a:ext cx="714375" cy="2857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1288" name="Obrázek 42" descr="410px-Charles_IV-John_Ocko_votive_picture-fragment.jp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75" y="5143500"/>
            <a:ext cx="1071563" cy="15652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89" name="TextovéPole 44"/>
          <p:cNvSpPr txBox="1">
            <a:spLocks noChangeArrowheads="1"/>
          </p:cNvSpPr>
          <p:nvPr/>
        </p:nvSpPr>
        <p:spPr bwMode="auto">
          <a:xfrm>
            <a:off x="0" y="5103813"/>
            <a:ext cx="1785938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Karel IV. – jedna z nejvýznamnějších osobností českých dějin.</a:t>
            </a:r>
          </a:p>
        </p:txBody>
      </p:sp>
      <p:cxnSp>
        <p:nvCxnSpPr>
          <p:cNvPr id="48" name="Přímá spojovací šipka 47"/>
          <p:cNvCxnSpPr/>
          <p:nvPr/>
        </p:nvCxnSpPr>
        <p:spPr>
          <a:xfrm>
            <a:off x="1285875" y="5429250"/>
            <a:ext cx="571500" cy="1428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450881" y="1635909"/>
            <a:ext cx="2402607" cy="685145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PRAHA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8545490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1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1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12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12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1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12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12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11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1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1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5" grpId="0"/>
      <p:bldP spid="19" grpId="0" animBg="1"/>
      <p:bldP spid="11280" grpId="0"/>
      <p:bldP spid="11283" grpId="0"/>
      <p:bldP spid="11286" grpId="0"/>
      <p:bldP spid="11289" grpId="0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5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altLang="cs-CZ" b="1" smtClean="0"/>
              <a:t>OTÁZKY A PROCVIČOVÁNÍ</a:t>
            </a:r>
          </a:p>
        </p:txBody>
      </p:sp>
      <p:sp>
        <p:nvSpPr>
          <p:cNvPr id="12291" name="TextovéPole 3"/>
          <p:cNvSpPr txBox="1">
            <a:spLocks noChangeArrowheads="1"/>
          </p:cNvSpPr>
          <p:nvPr/>
        </p:nvSpPr>
        <p:spPr bwMode="auto">
          <a:xfrm>
            <a:off x="285750" y="1214438"/>
            <a:ext cx="81438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Pojmenujte státy regionu Střední Evropa podle vlajek a </a:t>
            </a:r>
            <a:r>
              <a:rPr lang="cs-CZ" altLang="cs-CZ" b="1" dirty="0" smtClean="0"/>
              <a:t>určete, </a:t>
            </a:r>
            <a:r>
              <a:rPr lang="cs-CZ" altLang="cs-CZ" b="1" dirty="0"/>
              <a:t>které jsou členem EU.</a:t>
            </a:r>
          </a:p>
        </p:txBody>
      </p:sp>
      <p:pic>
        <p:nvPicPr>
          <p:cNvPr id="12292" name="Obrázek 3" descr="320px-Flag_of_Switzerland_(Pantone).sv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6313" y="4071938"/>
            <a:ext cx="1309687" cy="13096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Obrázek 4" descr="450px-Flag_of_Slovakia.svg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3250" y="2643188"/>
            <a:ext cx="1643063" cy="10953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Obrázek 5" descr="800px-Flag_of_Austria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3688" y="4786313"/>
            <a:ext cx="1501775" cy="10001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6" descr="800px-Flag_of_Poland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5813" y="2571750"/>
            <a:ext cx="1571625" cy="98266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Obrázek 8" descr="800px-Flag_of_Hungary.svg.p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7875" y="2857500"/>
            <a:ext cx="1714500" cy="857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7" name="Obrázek 9" descr="800px-Flag_of_Germany.svg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71750" y="4643438"/>
            <a:ext cx="1905000" cy="1143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8" name="Obrázek 10" descr="800px-Flag_of_the_Czech_Republic.svg.pn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500" y="4357688"/>
            <a:ext cx="1608138" cy="10715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79963833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5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altLang="cs-CZ" b="1" smtClean="0"/>
              <a:t>OTÁZKY A PROCVIČOVÁNÍ</a:t>
            </a:r>
          </a:p>
        </p:txBody>
      </p:sp>
      <p:sp>
        <p:nvSpPr>
          <p:cNvPr id="13315" name="TextovéPole 3"/>
          <p:cNvSpPr txBox="1">
            <a:spLocks noChangeArrowheads="1"/>
          </p:cNvSpPr>
          <p:nvPr/>
        </p:nvSpPr>
        <p:spPr bwMode="auto">
          <a:xfrm>
            <a:off x="285750" y="1214438"/>
            <a:ext cx="81438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/>
              <a:t>SPRÁVNÉ ŘEŠENÍ</a:t>
            </a:r>
          </a:p>
        </p:txBody>
      </p:sp>
      <p:pic>
        <p:nvPicPr>
          <p:cNvPr id="13316" name="Obrázek 3" descr="320px-Flag_of_Switzerland_(Pantone).sv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6313" y="4357688"/>
            <a:ext cx="1309687" cy="13096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Obrázek 4" descr="450px-Flag_of_Slovakia.svg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3250" y="2643188"/>
            <a:ext cx="1643063" cy="10953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8" name="Obrázek 5" descr="800px-Flag_of_Austria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3688" y="4786313"/>
            <a:ext cx="1501775" cy="10001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6" descr="800px-Flag_of_Poland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5813" y="2571750"/>
            <a:ext cx="1571625" cy="98266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0" name="Obrázek 8" descr="800px-Flag_of_Hungary.svg.p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7875" y="2857500"/>
            <a:ext cx="1714500" cy="857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1" name="Obrázek 9" descr="800px-Flag_of_Germany.svg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71750" y="4643438"/>
            <a:ext cx="1905000" cy="1143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2" name="Obrázek 10" descr="800px-Flag_of_the_Czech_Republic.svg.pn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500" y="4357688"/>
            <a:ext cx="1608138" cy="10715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3" name="TextovéPole 11"/>
          <p:cNvSpPr txBox="1">
            <a:spLocks noChangeArrowheads="1"/>
          </p:cNvSpPr>
          <p:nvPr/>
        </p:nvSpPr>
        <p:spPr bwMode="auto">
          <a:xfrm>
            <a:off x="857250" y="2143125"/>
            <a:ext cx="16430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POLSKO EU</a:t>
            </a:r>
          </a:p>
        </p:txBody>
      </p:sp>
      <p:sp>
        <p:nvSpPr>
          <p:cNvPr id="13324" name="TextovéPole 12"/>
          <p:cNvSpPr txBox="1">
            <a:spLocks noChangeArrowheads="1"/>
          </p:cNvSpPr>
          <p:nvPr/>
        </p:nvSpPr>
        <p:spPr bwMode="auto">
          <a:xfrm>
            <a:off x="3071813" y="2143125"/>
            <a:ext cx="20716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SLOVENSKO EU</a:t>
            </a:r>
          </a:p>
        </p:txBody>
      </p:sp>
      <p:sp>
        <p:nvSpPr>
          <p:cNvPr id="13325" name="TextovéPole 13"/>
          <p:cNvSpPr txBox="1">
            <a:spLocks noChangeArrowheads="1"/>
          </p:cNvSpPr>
          <p:nvPr/>
        </p:nvSpPr>
        <p:spPr bwMode="auto">
          <a:xfrm>
            <a:off x="5857875" y="2428875"/>
            <a:ext cx="19288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MAĎARSKO EU</a:t>
            </a:r>
          </a:p>
        </p:txBody>
      </p:sp>
      <p:sp>
        <p:nvSpPr>
          <p:cNvPr id="13326" name="TextovéPole 14"/>
          <p:cNvSpPr txBox="1">
            <a:spLocks noChangeArrowheads="1"/>
          </p:cNvSpPr>
          <p:nvPr/>
        </p:nvSpPr>
        <p:spPr bwMode="auto">
          <a:xfrm>
            <a:off x="500063" y="3786188"/>
            <a:ext cx="207168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ČESKÁ REPUBLIKA EU</a:t>
            </a:r>
          </a:p>
        </p:txBody>
      </p:sp>
      <p:sp>
        <p:nvSpPr>
          <p:cNvPr id="13327" name="TextovéPole 15"/>
          <p:cNvSpPr txBox="1">
            <a:spLocks noChangeArrowheads="1"/>
          </p:cNvSpPr>
          <p:nvPr/>
        </p:nvSpPr>
        <p:spPr bwMode="auto">
          <a:xfrm>
            <a:off x="2643188" y="4214813"/>
            <a:ext cx="17859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NĚMECKO EU</a:t>
            </a:r>
          </a:p>
        </p:txBody>
      </p:sp>
      <p:sp>
        <p:nvSpPr>
          <p:cNvPr id="13328" name="TextovéPole 16"/>
          <p:cNvSpPr txBox="1">
            <a:spLocks noChangeArrowheads="1"/>
          </p:cNvSpPr>
          <p:nvPr/>
        </p:nvSpPr>
        <p:spPr bwMode="auto">
          <a:xfrm>
            <a:off x="4643438" y="3929063"/>
            <a:ext cx="20716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ŠVÝCARSKO EU</a:t>
            </a:r>
          </a:p>
        </p:txBody>
      </p:sp>
      <p:sp>
        <p:nvSpPr>
          <p:cNvPr id="13329" name="TextovéPole 17"/>
          <p:cNvSpPr txBox="1">
            <a:spLocks noChangeArrowheads="1"/>
          </p:cNvSpPr>
          <p:nvPr/>
        </p:nvSpPr>
        <p:spPr bwMode="auto">
          <a:xfrm>
            <a:off x="6643688" y="4357688"/>
            <a:ext cx="19288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RAKOUSKO EU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 flipV="1">
            <a:off x="6215063" y="3929063"/>
            <a:ext cx="357187" cy="2857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0897296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556792"/>
            <a:ext cx="7408333" cy="4458808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0" indent="0">
              <a:buNone/>
            </a:pPr>
            <a:r>
              <a:rPr lang="cs-CZ" dirty="0" smtClean="0"/>
              <a:t>     </a:t>
            </a:r>
            <a:r>
              <a:rPr lang="cs-CZ" b="1" dirty="0"/>
              <a:t>Zeměpis 8 pro ZŠ a VG UČ /nové vydání/ </a:t>
            </a:r>
            <a:r>
              <a:rPr lang="cs-CZ" dirty="0"/>
              <a:t>Jeřábek Milan, Anděl Jiří, Peštová Jana, Kastner </a:t>
            </a:r>
            <a:r>
              <a:rPr lang="cs-CZ" dirty="0" smtClean="0"/>
              <a:t>Jiří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dirty="0" smtClean="0"/>
              <a:t>Wikipedie</a:t>
            </a:r>
            <a:r>
              <a:rPr lang="cs-CZ" dirty="0"/>
              <a:t>: Otevřená encyklopedie: Polsko [online]. </a:t>
            </a:r>
            <a:r>
              <a:rPr lang="cs-CZ" dirty="0" smtClean="0"/>
              <a:t> </a:t>
            </a:r>
            <a:r>
              <a:rPr lang="cs-CZ" dirty="0"/>
              <a:t>[citováno </a:t>
            </a:r>
            <a:r>
              <a:rPr lang="cs-CZ" dirty="0" smtClean="0"/>
              <a:t>27.12.2013]. </a:t>
            </a:r>
            <a:r>
              <a:rPr lang="cs-CZ" dirty="0"/>
              <a:t>Dostupný z WWW: http://cs.wikipedia.org/w/index.php?title=Polsko&amp;oldid=8773559</a:t>
            </a:r>
          </a:p>
          <a:p>
            <a:r>
              <a:rPr lang="cs-CZ" dirty="0"/>
              <a:t>Wikipedie: Otevřená encyklopedie: Krakov [online]. </a:t>
            </a:r>
            <a:r>
              <a:rPr lang="cs-CZ" dirty="0" smtClean="0"/>
              <a:t> </a:t>
            </a:r>
            <a:r>
              <a:rPr lang="cs-CZ" dirty="0"/>
              <a:t>[citováno </a:t>
            </a:r>
            <a:r>
              <a:rPr lang="cs-CZ" dirty="0" smtClean="0"/>
              <a:t>27.12.2013]. </a:t>
            </a:r>
            <a:r>
              <a:rPr lang="cs-CZ" dirty="0"/>
              <a:t>Dostupný z WWW: http://cs.wikipedia.org/w/index.php?title=Krakov&amp;oldid=8684380</a:t>
            </a:r>
          </a:p>
          <a:p>
            <a:r>
              <a:rPr lang="cs-CZ" dirty="0"/>
              <a:t>Wikipedie: Otevřená encyklopedie: Gdaňsk [online]. </a:t>
            </a:r>
            <a:r>
              <a:rPr lang="cs-CZ" dirty="0" smtClean="0"/>
              <a:t> </a:t>
            </a:r>
            <a:r>
              <a:rPr lang="cs-CZ" dirty="0"/>
              <a:t>[citováno </a:t>
            </a:r>
            <a:r>
              <a:rPr lang="cs-CZ" dirty="0" smtClean="0"/>
              <a:t>27.12.2013]. </a:t>
            </a:r>
            <a:r>
              <a:rPr lang="cs-CZ" dirty="0"/>
              <a:t>Dostupný z WWW: http://cs.wikipedia.org/w/index.php?title=Gda%C5%88sk&amp;oldid=8738098</a:t>
            </a:r>
          </a:p>
          <a:p>
            <a:r>
              <a:rPr lang="cs-CZ" dirty="0"/>
              <a:t>Wikipedie: Otevřená encyklopedie: Slovensko [online]. </a:t>
            </a:r>
            <a:r>
              <a:rPr lang="cs-CZ" dirty="0" smtClean="0"/>
              <a:t> </a:t>
            </a:r>
            <a:r>
              <a:rPr lang="cs-CZ" dirty="0"/>
              <a:t>[citováno </a:t>
            </a:r>
            <a:r>
              <a:rPr lang="cs-CZ" dirty="0" smtClean="0"/>
              <a:t>27.12.2013]. </a:t>
            </a:r>
            <a:r>
              <a:rPr lang="cs-CZ" dirty="0"/>
              <a:t>Dostupný z WWW: http://cs.wikipedia.org/w/index.php?title=Slovensko&amp;oldid=8762127</a:t>
            </a:r>
          </a:p>
          <a:p>
            <a:r>
              <a:rPr lang="cs-CZ" dirty="0"/>
              <a:t>Wikipedie: Otevřená encyklopedie: Maďarsko [online]. </a:t>
            </a:r>
            <a:r>
              <a:rPr lang="cs-CZ" dirty="0" smtClean="0"/>
              <a:t> </a:t>
            </a:r>
            <a:r>
              <a:rPr lang="cs-CZ" dirty="0"/>
              <a:t>[citováno </a:t>
            </a:r>
            <a:r>
              <a:rPr lang="cs-CZ" dirty="0" smtClean="0"/>
              <a:t>27.12.2013]. </a:t>
            </a:r>
            <a:r>
              <a:rPr lang="cs-CZ" dirty="0"/>
              <a:t>Dostupný z WWW: http://cs.wikipedia.org/w/index.php?title=Ma%C4%8Farsko&amp;oldid=8765341</a:t>
            </a:r>
          </a:p>
          <a:p>
            <a:r>
              <a:rPr lang="cs-CZ" dirty="0"/>
              <a:t>Wikipedie: Otevřená encyklopedie: Česko [online]. </a:t>
            </a:r>
            <a:r>
              <a:rPr lang="cs-CZ" dirty="0" smtClean="0"/>
              <a:t> </a:t>
            </a:r>
            <a:r>
              <a:rPr lang="cs-CZ" dirty="0"/>
              <a:t>[citováno </a:t>
            </a:r>
            <a:r>
              <a:rPr lang="cs-CZ" dirty="0" smtClean="0"/>
              <a:t>27.12.2013]. </a:t>
            </a:r>
            <a:r>
              <a:rPr lang="cs-CZ" dirty="0"/>
              <a:t>Dostupný z WWW: &lt;http://cs.wikipedia.org/w/index.php?title=%C4%8Cesko&amp;oldid=8768610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132856"/>
            <a:ext cx="8352928" cy="3960440"/>
          </a:xfrm>
        </p:spPr>
        <p:txBody>
          <a:bodyPr>
            <a:normAutofit fontScale="40000" lnSpcReduction="20000"/>
          </a:bodyPr>
          <a:lstStyle/>
          <a:p>
            <a:r>
              <a:rPr lang="it-IT" altLang="cs-CZ" dirty="0"/>
              <a:t>SAN JOSE.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&lt;http://cs.wikipedia.org/wiki/Soubor:Europe_countries_map_cs.png&gt;. </a:t>
            </a:r>
          </a:p>
          <a:p>
            <a:r>
              <a:rPr lang="it-IT" altLang="cs-CZ" dirty="0" smtClean="0"/>
              <a:t>MAREKLUG</a:t>
            </a:r>
            <a:r>
              <a:rPr lang="it-IT" altLang="cs-CZ" dirty="0"/>
              <a:t>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&lt;http://cs.wikipedia.org/wiki/Soubor:Flag_of_Poland.svg&gt;.</a:t>
            </a:r>
          </a:p>
          <a:p>
            <a:r>
              <a:rPr lang="it-IT" altLang="cs-CZ" dirty="0"/>
              <a:t>MARTIMAR.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&lt;http://cs.wikipedia.org/wiki/Soubor:Collage_of_views_of_Warsaw.PNG&gt;.</a:t>
            </a:r>
          </a:p>
          <a:p>
            <a:r>
              <a:rPr lang="it-IT" altLang="cs-CZ" dirty="0"/>
              <a:t>BROSEN.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&lt;http://cs.wikipedia.org/wiki/Soubor:Old_town_panorama.jpg&gt;.</a:t>
            </a:r>
          </a:p>
          <a:p>
            <a:r>
              <a:rPr lang="it-IT" altLang="cs-CZ" dirty="0"/>
              <a:t>WARXBOT.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&lt;http://cs.wikipedia.org/wiki/Soubor:Krak%C3%B3w_-_Sukiennice_1.jpg&gt;.</a:t>
            </a:r>
          </a:p>
          <a:p>
            <a:r>
              <a:rPr lang="it-IT" altLang="cs-CZ" dirty="0"/>
              <a:t>SKOPP.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&lt;http://cs.wikipedia.org/wiki/Soubor:Flag_of_Slovakia.svg&gt;.</a:t>
            </a:r>
          </a:p>
          <a:p>
            <a:r>
              <a:rPr lang="it-IT" altLang="cs-CZ" dirty="0"/>
              <a:t>TADEÁŠ.DOHŇANSKÝ.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&lt;http://cs.wikipedia.org/wiki/Soubor:Bratislava_Montage.jpg&gt;.</a:t>
            </a:r>
          </a:p>
          <a:p>
            <a:r>
              <a:rPr lang="it-IT" altLang="cs-CZ" dirty="0"/>
              <a:t>JOZEF KOTULIČ SLOVAKIA.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&lt;http://cs.wikipedia.org/wiki/Soubor:Strbske_Pleso_Tatry.jpg&gt;.</a:t>
            </a:r>
          </a:p>
          <a:p>
            <a:r>
              <a:rPr lang="it-IT" altLang="cs-CZ" dirty="0"/>
              <a:t>VAVŘÍK, Martin.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&lt;http://cs.wikipedia.org/wiki/Soubor:Gerlach1.JPG&gt;.</a:t>
            </a:r>
          </a:p>
          <a:p>
            <a:r>
              <a:rPr lang="it-IT" altLang="cs-CZ" dirty="0"/>
              <a:t>SKOPP.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&lt;http://cs.wikipedia.org/wiki/Soubor:Flag_of_Hungary.svg&gt;.</a:t>
            </a:r>
          </a:p>
          <a:p>
            <a:r>
              <a:rPr lang="it-IT" altLang="cs-CZ" dirty="0"/>
              <a:t>OWN WORK.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&lt;http://cs.wikipedia.org/wiki/Soubor:Budapestmontage2.JPG&gt;.</a:t>
            </a:r>
          </a:p>
          <a:p>
            <a:r>
              <a:rPr lang="it-IT" altLang="cs-CZ" dirty="0"/>
              <a:t>KELLER, Frieder.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&lt;http://cs.wikipedia.org/wiki/Soubor:Langos2.jpg&gt;. </a:t>
            </a:r>
          </a:p>
          <a:p>
            <a:r>
              <a:rPr lang="it-IT" altLang="cs-CZ" dirty="0"/>
              <a:t>DEZIDOR.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&lt;http://cs.wikipedia.org/wiki/Soubor:B%C3%ADl%C3%A9_v%C3%ADno.jpg&gt;. </a:t>
            </a:r>
          </a:p>
          <a:p>
            <a:r>
              <a:rPr lang="it-IT" altLang="cs-CZ" dirty="0"/>
              <a:t>ME.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&lt;http://cs.wikipedia.org/wiki/Soubor:Sz%C3%A9chenyi_Gy%C3%B3gyf%C3%BCrd%C5%91_thermal_spa_in_Budapest_011.JPG&gt;.</a:t>
            </a:r>
          </a:p>
          <a:p>
            <a:r>
              <a:rPr lang="it-IT" altLang="cs-CZ" dirty="0"/>
              <a:t>ZIRLAND.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&lt;http://cs.wikipedia.org/wiki/Soubor:Flag_of_the_Czech_Republic.svg&gt;.  </a:t>
            </a:r>
          </a:p>
          <a:p>
            <a:r>
              <a:rPr lang="it-IT" altLang="cs-CZ" dirty="0"/>
              <a:t>TADEÁŠ.DOHŇANSKÝ.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&lt;http://cs.wikipedia.org/wiki/Soubor:Prague_Montage.jpg&gt;. </a:t>
            </a:r>
          </a:p>
          <a:p>
            <a:r>
              <a:rPr lang="it-IT" altLang="cs-CZ" dirty="0"/>
              <a:t>MGR. ŠPAČKOVÁ, Renata.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&lt;http://cs.wikipedia.org/wiki/Soubor:Melnik_-_soutok1.jpg&gt;. </a:t>
            </a:r>
          </a:p>
          <a:p>
            <a:r>
              <a:rPr lang="it-IT" altLang="cs-CZ" dirty="0"/>
              <a:t>LAMPRUS.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&lt;http://cs.wikipedia.org/wiki/Soubor:Czech_crown_jewels.jpg&gt;. </a:t>
            </a:r>
          </a:p>
          <a:p>
            <a:r>
              <a:rPr lang="it-IT" altLang="cs-CZ" dirty="0"/>
              <a:t>MEISTER THEODERICH VON PRAG. Wikipedie [online]. [cit. </a:t>
            </a:r>
            <a:r>
              <a:rPr lang="it-IT" altLang="cs-CZ" dirty="0" smtClean="0"/>
              <a:t>27.12.2013]. </a:t>
            </a:r>
            <a:r>
              <a:rPr lang="it-IT" altLang="cs-CZ" dirty="0"/>
              <a:t>Dostupný na WWW: &lt;http://cs.wikipedia.org/wiki/Soubor:Charles_IV-John_Ocko_votive_picture-fragment.jpg&gt;.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i="1" u="sng" dirty="0" smtClean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7160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1468</TotalTime>
  <Words>922</Words>
  <Application>Microsoft Office PowerPoint</Application>
  <PresentationFormat>Předvádění na obrazovce (4:3)</PresentationFormat>
  <Paragraphs>120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POLSKO</vt:lpstr>
      <vt:lpstr>SLOVENSKO</vt:lpstr>
      <vt:lpstr>MAĎARSKO</vt:lpstr>
      <vt:lpstr>ČESKÁ REPUBLIKA</vt:lpstr>
      <vt:lpstr>OTÁZKY A PROCVIČOVÁNÍ</vt:lpstr>
      <vt:lpstr>OTÁZKY A PROCVIČOVÁNÍ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131</cp:revision>
  <dcterms:created xsi:type="dcterms:W3CDTF">2013-05-10T12:01:16Z</dcterms:created>
  <dcterms:modified xsi:type="dcterms:W3CDTF">2014-01-21T07:57:51Z</dcterms:modified>
</cp:coreProperties>
</file>