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64" r:id="rId4"/>
    <p:sldId id="283" r:id="rId5"/>
    <p:sldId id="281" r:id="rId6"/>
    <p:sldId id="280" r:id="rId7"/>
    <p:sldId id="279" r:id="rId8"/>
    <p:sldId id="278" r:id="rId9"/>
    <p:sldId id="282" r:id="rId10"/>
    <p:sldId id="284" r:id="rId11"/>
    <p:sldId id="260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9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3" autoAdjust="0"/>
    <p:restoredTop sz="94660"/>
  </p:normalViewPr>
  <p:slideViewPr>
    <p:cSldViewPr>
      <p:cViewPr>
        <p:scale>
          <a:sx n="80" d="100"/>
          <a:sy n="80" d="100"/>
        </p:scale>
        <p:origin x="-2514" y="-7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-89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SEVERNÍ EVROPA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507CD672-83C5-4E1C-B8F6-E9E564035F79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BFAD00-3889-4A54-B4E4-CA64B21B4253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179EF0F0-0129-4CDA-A8DF-CB6F350D5E67}" type="presOf" srcId="{E392F34A-E55D-43D5-AEDD-49027298B816}" destId="{507CD672-83C5-4E1C-B8F6-E9E564035F79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230C0FFD-BBC5-4AC4-BB6B-2048A03DC1A0}" type="presParOf" srcId="{96773A7D-3367-4F53-A2D2-EA5770AFFDB3}" destId="{507CD672-83C5-4E1C-B8F6-E9E564035F79}" srcOrd="7" destOrd="0" presId="urn:microsoft.com/office/officeart/2008/layout/VerticalCurvedList"/>
    <dgm:cxn modelId="{38E50079-CBFB-4984-B073-3C3EAF672CE4}" type="presParOf" srcId="{96773A7D-3367-4F53-A2D2-EA5770AFFDB3}" destId="{B5BFAD00-3889-4A54-B4E4-CA64B21B4253}" srcOrd="8" destOrd="0" presId="urn:microsoft.com/office/officeart/2008/layout/VerticalCurvedList"/>
    <dgm:cxn modelId="{F83CACCB-4BCB-46DA-9661-40751D8A808F}" type="presParOf" srcId="{B5BFAD00-3889-4A54-B4E4-CA64B21B4253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SEVERNÍ EVROPA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7CD672-83C5-4E1C-B8F6-E9E564035F79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114972480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oblastmi Evropy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k využití pro práci s interaktivní </a:t>
            </a:r>
            <a:r>
              <a:rPr lang="cs-CZ" dirty="0" smtClean="0">
                <a:solidFill>
                  <a:schemeClr val="tx1"/>
                </a:solidFill>
              </a:rPr>
              <a:t>tabulí.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Slouží </a:t>
            </a:r>
            <a:r>
              <a:rPr lang="cs-CZ" dirty="0">
                <a:solidFill>
                  <a:schemeClr val="tx1"/>
                </a:solidFill>
              </a:rPr>
              <a:t>k probírání učiva Evropské státy  formou prezentace a k doplnění učiva o Evropě. Materiál obsahuje obrázky a hypertextové internetové odkazy k větší názornosti a zpestření </a:t>
            </a:r>
            <a:r>
              <a:rPr lang="cs-CZ" dirty="0" smtClean="0">
                <a:solidFill>
                  <a:schemeClr val="tx1"/>
                </a:solidFill>
              </a:rPr>
              <a:t>výuky.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může být využit jako zápis do sešitu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110" y="1413929"/>
            <a:ext cx="6477000" cy="4953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20823" y="469263"/>
            <a:ext cx="61206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sz="3600" b="1" dirty="0"/>
              <a:t>EVROPA – regiony Evropy</a:t>
            </a:r>
            <a:endParaRPr lang="cs-CZ" sz="3600" dirty="0"/>
          </a:p>
        </p:txBody>
      </p:sp>
      <p:sp>
        <p:nvSpPr>
          <p:cNvPr id="31" name="Zaoblený obdélníkový popisek 30"/>
          <p:cNvSpPr/>
          <p:nvPr/>
        </p:nvSpPr>
        <p:spPr>
          <a:xfrm>
            <a:off x="5308304" y="1248414"/>
            <a:ext cx="2720080" cy="409660"/>
          </a:xfrm>
          <a:prstGeom prst="wedgeRoundRectCallout">
            <a:avLst>
              <a:gd name="adj1" fmla="val -28384"/>
              <a:gd name="adj2" fmla="val 492830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6492788" y="5572606"/>
            <a:ext cx="1991072" cy="612648"/>
          </a:xfrm>
          <a:prstGeom prst="wedgeRoundRectCallout">
            <a:avLst>
              <a:gd name="adj1" fmla="val -119244"/>
              <a:gd name="adj2" fmla="val -111953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JIHOVÝCHODNÍ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6300192" y="4005064"/>
            <a:ext cx="2376264" cy="460684"/>
          </a:xfrm>
          <a:prstGeom prst="wedgeRoundRectCallout">
            <a:avLst>
              <a:gd name="adj1" fmla="val -132382"/>
              <a:gd name="adj2" fmla="val 91355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STŘEDNÍ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620823" y="3289892"/>
            <a:ext cx="1235226" cy="612648"/>
          </a:xfrm>
          <a:prstGeom prst="wedgeRoundRectCallout">
            <a:avLst>
              <a:gd name="adj1" fmla="val 171020"/>
              <a:gd name="adj2" fmla="val 219768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ZÁPADNÍ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2500972" y="6181276"/>
            <a:ext cx="2138538" cy="371306"/>
          </a:xfrm>
          <a:prstGeom prst="wedgeRoundRectCallout">
            <a:avLst>
              <a:gd name="adj1" fmla="val -23609"/>
              <a:gd name="adj2" fmla="val -46241"/>
              <a:gd name="adj3" fmla="val 16667"/>
            </a:avLst>
          </a:prstGeom>
          <a:solidFill>
            <a:schemeClr val="bg2">
              <a:lumMod val="90000"/>
            </a:schemeClr>
          </a:solidFill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JIŽNÍ EVROPA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251520" y="1248413"/>
            <a:ext cx="4824536" cy="929049"/>
          </a:xfrm>
          <a:prstGeom prst="wedgeEllipseCallout">
            <a:avLst>
              <a:gd name="adj1" fmla="val 29901"/>
              <a:gd name="adj2" fmla="val 171569"/>
            </a:avLst>
          </a:prstGeom>
          <a:ln w="38100"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SEVERNÍ EVROPA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598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4" grpId="0" animBg="1"/>
      <p:bldP spid="35" grpId="0" animBg="1"/>
      <p:bldP spid="32" grpId="0" animBg="1"/>
      <p:bldP spid="3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32129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17" descr="S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86" y="1340768"/>
            <a:ext cx="5013302" cy="513940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404664"/>
            <a:ext cx="58326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400" b="1" dirty="0"/>
              <a:t>SEVERNÍ EVROPA</a:t>
            </a:r>
            <a:endParaRPr lang="cs-CZ" sz="4400" dirty="0"/>
          </a:p>
        </p:txBody>
      </p:sp>
      <p:sp>
        <p:nvSpPr>
          <p:cNvPr id="6" name="Oválný popisek 5"/>
          <p:cNvSpPr/>
          <p:nvPr/>
        </p:nvSpPr>
        <p:spPr>
          <a:xfrm>
            <a:off x="2464179" y="5661248"/>
            <a:ext cx="1304382" cy="612648"/>
          </a:xfrm>
          <a:prstGeom prst="wedgeEllipseCallout">
            <a:avLst>
              <a:gd name="adj1" fmla="val -97259"/>
              <a:gd name="adj2" fmla="val 49134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KODAŇ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44824" y="21328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2072077" y="1844824"/>
            <a:ext cx="2283899" cy="472698"/>
          </a:xfrm>
          <a:prstGeom prst="wedgeEllipseCallout">
            <a:avLst>
              <a:gd name="adj1" fmla="val -4429"/>
              <a:gd name="adj2" fmla="val 621750"/>
            </a:avLst>
          </a:prstGeom>
          <a:solidFill>
            <a:schemeClr val="bg2"/>
          </a:solidFill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STOCKHOLM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9712" y="21328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4053685" y="5172733"/>
            <a:ext cx="1718014" cy="488515"/>
          </a:xfrm>
          <a:prstGeom prst="wedgeEllipseCallout">
            <a:avLst>
              <a:gd name="adj1" fmla="val -43309"/>
              <a:gd name="adj2" fmla="val -157273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HELSINKY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57437" y="29432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Oválný popisek 11"/>
          <p:cNvSpPr/>
          <p:nvPr/>
        </p:nvSpPr>
        <p:spPr>
          <a:xfrm>
            <a:off x="350786" y="3076469"/>
            <a:ext cx="1313415" cy="485138"/>
          </a:xfrm>
          <a:prstGeom prst="wedgeEllipseCallout">
            <a:avLst>
              <a:gd name="adj1" fmla="val 56230"/>
              <a:gd name="adj2" fmla="val 299547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OSLO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4" name="Obrázek 16" descr="680px-Northern-Europe-map.sv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701" y="1350799"/>
            <a:ext cx="3149278" cy="3040251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6501788" y="4463835"/>
            <a:ext cx="1539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NORSKO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01788" y="4850948"/>
            <a:ext cx="16321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ŠVÉDSKO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01788" y="5238061"/>
            <a:ext cx="13484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FINSKO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01788" y="5625174"/>
            <a:ext cx="1524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DÁNSKO</a:t>
            </a:r>
            <a:endParaRPr lang="cs-CZ" sz="2800" b="1" dirty="0"/>
          </a:p>
        </p:txBody>
      </p:sp>
      <p:sp>
        <p:nvSpPr>
          <p:cNvPr id="19" name="Oválný popisek 18"/>
          <p:cNvSpPr/>
          <p:nvPr/>
        </p:nvSpPr>
        <p:spPr>
          <a:xfrm>
            <a:off x="596125" y="2195864"/>
            <a:ext cx="1868054" cy="612648"/>
          </a:xfrm>
          <a:prstGeom prst="wedgeEllipseCallout">
            <a:avLst>
              <a:gd name="adj1" fmla="val -73597"/>
              <a:gd name="adj2" fmla="val 45055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REJKJAVÍK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01788" y="6012286"/>
            <a:ext cx="13420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ISLAND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524748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5" grpId="0"/>
      <p:bldP spid="16" grpId="0"/>
      <p:bldP spid="17" grpId="0"/>
      <p:bldP spid="18" grpId="0"/>
      <p:bldP spid="19" grpId="0" animBg="1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28" descr="800px-Vor_Frelsers_Kirke-view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125" y="2714625"/>
            <a:ext cx="3357563" cy="251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Obrázek 26" descr="d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9563" y="3429000"/>
            <a:ext cx="895350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Nadpis 3"/>
          <p:cNvSpPr>
            <a:spLocks noGrp="1"/>
          </p:cNvSpPr>
          <p:nvPr>
            <p:ph type="title"/>
          </p:nvPr>
        </p:nvSpPr>
        <p:spPr>
          <a:xfrm>
            <a:off x="-114300" y="58778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DÁNSKO</a:t>
            </a:r>
          </a:p>
        </p:txBody>
      </p:sp>
      <p:sp>
        <p:nvSpPr>
          <p:cNvPr id="8203" name="TextovéPole 28"/>
          <p:cNvSpPr txBox="1">
            <a:spLocks noChangeArrowheads="1"/>
          </p:cNvSpPr>
          <p:nvPr/>
        </p:nvSpPr>
        <p:spPr bwMode="auto">
          <a:xfrm>
            <a:off x="467544" y="1711325"/>
            <a:ext cx="26431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Dánské království</a:t>
            </a:r>
            <a:endParaRPr lang="cs-CZ" altLang="cs-CZ" dirty="0"/>
          </a:p>
        </p:txBody>
      </p:sp>
      <p:sp>
        <p:nvSpPr>
          <p:cNvPr id="8204" name="TextovéPole 53"/>
          <p:cNvSpPr txBox="1">
            <a:spLocks noChangeArrowheads="1"/>
          </p:cNvSpPr>
          <p:nvPr/>
        </p:nvSpPr>
        <p:spPr bwMode="auto">
          <a:xfrm>
            <a:off x="2987824" y="1195144"/>
            <a:ext cx="373578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400" b="1" dirty="0">
                <a:solidFill>
                  <a:srgbClr val="FF0000"/>
                </a:solidFill>
              </a:rPr>
              <a:t>členem </a:t>
            </a:r>
            <a:r>
              <a:rPr lang="cs-CZ" altLang="cs-CZ" sz="2400" b="1" dirty="0" smtClean="0">
                <a:solidFill>
                  <a:srgbClr val="FF0000"/>
                </a:solidFill>
              </a:rPr>
              <a:t>EU  </a:t>
            </a:r>
          </a:p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měna - dánská koruna </a:t>
            </a:r>
            <a:endParaRPr lang="cs-CZ" altLang="cs-CZ" sz="2400" b="1" dirty="0">
              <a:solidFill>
                <a:srgbClr val="FF0000"/>
              </a:solidFill>
            </a:endParaRPr>
          </a:p>
        </p:txBody>
      </p:sp>
      <p:pic>
        <p:nvPicPr>
          <p:cNvPr id="8205" name="Obrázek 56" descr="800px-Flag_of_Europe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429625" y="3643313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rot="16200000" flipH="1">
            <a:off x="7608094" y="2750344"/>
            <a:ext cx="1428750" cy="2143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208" name="TextovéPole 53"/>
          <p:cNvSpPr txBox="1">
            <a:spLocks noChangeArrowheads="1"/>
          </p:cNvSpPr>
          <p:nvPr/>
        </p:nvSpPr>
        <p:spPr bwMode="auto">
          <a:xfrm>
            <a:off x="214313" y="2357438"/>
            <a:ext cx="378618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Dánsko se rozkládá na Jutském poloostrově.</a:t>
            </a:r>
          </a:p>
        </p:txBody>
      </p:sp>
      <p:cxnSp>
        <p:nvCxnSpPr>
          <p:cNvPr id="50" name="Přímá spojovací šipka 49"/>
          <p:cNvCxnSpPr/>
          <p:nvPr/>
        </p:nvCxnSpPr>
        <p:spPr>
          <a:xfrm flipH="1">
            <a:off x="6572251" y="2357438"/>
            <a:ext cx="450651" cy="85725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8210" name="Obrázek 25" descr="370px-Flag_of_Denmark.svg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902" y="335438"/>
            <a:ext cx="1813321" cy="137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11" name="Obrázek 29" descr="Lego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3571875"/>
            <a:ext cx="1955800" cy="242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2" name="TextovéPole 30"/>
          <p:cNvSpPr txBox="1">
            <a:spLocks noChangeArrowheads="1"/>
          </p:cNvSpPr>
          <p:nvPr/>
        </p:nvSpPr>
        <p:spPr bwMode="auto">
          <a:xfrm>
            <a:off x="142875" y="6000750"/>
            <a:ext cx="22860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Z Dánska pochází stavebnice LEGO.</a:t>
            </a:r>
          </a:p>
        </p:txBody>
      </p:sp>
      <p:sp>
        <p:nvSpPr>
          <p:cNvPr id="8213" name="TextovéPole 41"/>
          <p:cNvSpPr txBox="1">
            <a:spLocks noChangeArrowheads="1"/>
          </p:cNvSpPr>
          <p:nvPr/>
        </p:nvSpPr>
        <p:spPr bwMode="auto">
          <a:xfrm>
            <a:off x="4429125" y="5500688"/>
            <a:ext cx="38576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2. nejdelší visutý most na světě </a:t>
            </a:r>
            <a:r>
              <a:rPr lang="cs-CZ" altLang="cs-CZ" b="1" dirty="0"/>
              <a:t>Most přes Velký </a:t>
            </a:r>
            <a:r>
              <a:rPr lang="cs-CZ" altLang="cs-CZ" b="1" dirty="0" err="1"/>
              <a:t>Belt</a:t>
            </a:r>
            <a:r>
              <a:rPr lang="cs-CZ" altLang="cs-CZ" b="1" dirty="0"/>
              <a:t> </a:t>
            </a:r>
            <a:r>
              <a:rPr lang="cs-CZ" altLang="cs-CZ" dirty="0"/>
              <a:t>spojuje dva největší dánské ostrovy.</a:t>
            </a:r>
            <a:endParaRPr lang="cs-CZ" altLang="cs-CZ" b="1" dirty="0"/>
          </a:p>
          <a:p>
            <a:pPr eaLnBrk="1" hangingPunct="1"/>
            <a:endParaRPr lang="cs-CZ" altLang="cs-CZ" dirty="0"/>
          </a:p>
        </p:txBody>
      </p:sp>
      <p:pic>
        <p:nvPicPr>
          <p:cNvPr id="8214" name="Obrázek 43" descr="399px-Great_Belt_Bridge_JvdC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313" y="3929063"/>
            <a:ext cx="1855787" cy="278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6" name="Přímá spojovací šipka 45"/>
          <p:cNvCxnSpPr/>
          <p:nvPr/>
        </p:nvCxnSpPr>
        <p:spPr>
          <a:xfrm rot="10800000">
            <a:off x="3643313" y="6072188"/>
            <a:ext cx="1357312" cy="5000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069799" y="1820069"/>
            <a:ext cx="2963073" cy="646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KODAŇ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22610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3" grpId="0"/>
      <p:bldP spid="8204" grpId="0"/>
      <p:bldP spid="19" grpId="0" animBg="1"/>
      <p:bldP spid="8208" grpId="0"/>
      <p:bldP spid="8212" grpId="0"/>
      <p:bldP spid="8213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31" descr="424px-HelsinkiMontage_NoEffect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1938" y="2565596"/>
            <a:ext cx="2781300" cy="3929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Obrázek 22" descr="a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0" y="3143250"/>
            <a:ext cx="87630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Nadpis 3"/>
          <p:cNvSpPr>
            <a:spLocks noGrp="1"/>
          </p:cNvSpPr>
          <p:nvPr>
            <p:ph type="title"/>
          </p:nvPr>
        </p:nvSpPr>
        <p:spPr>
          <a:xfrm>
            <a:off x="-252536" y="142875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FINSKO</a:t>
            </a:r>
          </a:p>
        </p:txBody>
      </p:sp>
      <p:sp>
        <p:nvSpPr>
          <p:cNvPr id="7179" name="TextovéPole 28"/>
          <p:cNvSpPr txBox="1">
            <a:spLocks noChangeArrowheads="1"/>
          </p:cNvSpPr>
          <p:nvPr/>
        </p:nvSpPr>
        <p:spPr bwMode="auto">
          <a:xfrm>
            <a:off x="683569" y="1770013"/>
            <a:ext cx="2736304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Finská republika</a:t>
            </a:r>
            <a:endParaRPr lang="cs-CZ" altLang="cs-CZ" dirty="0"/>
          </a:p>
        </p:txBody>
      </p:sp>
      <p:sp>
        <p:nvSpPr>
          <p:cNvPr id="7180" name="TextovéPole 53"/>
          <p:cNvSpPr txBox="1">
            <a:spLocks noChangeArrowheads="1"/>
          </p:cNvSpPr>
          <p:nvPr/>
        </p:nvSpPr>
        <p:spPr bwMode="auto">
          <a:xfrm>
            <a:off x="2863013" y="1227564"/>
            <a:ext cx="31432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400" b="1" dirty="0">
                <a:solidFill>
                  <a:srgbClr val="FF0000"/>
                </a:solidFill>
              </a:rPr>
              <a:t>členem EU </a:t>
            </a:r>
            <a:endParaRPr lang="cs-CZ" altLang="cs-CZ" sz="2400" b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měna -  </a:t>
            </a:r>
            <a:r>
              <a:rPr lang="cs-CZ" altLang="cs-CZ" sz="2400" b="1" dirty="0">
                <a:solidFill>
                  <a:srgbClr val="FF0000"/>
                </a:solidFill>
              </a:rPr>
              <a:t>euro. </a:t>
            </a:r>
          </a:p>
        </p:txBody>
      </p:sp>
      <p:pic>
        <p:nvPicPr>
          <p:cNvPr id="7181" name="Obrázek 56" descr="800px-Flag_of_Europe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143875" y="4214813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7812360" y="2428875"/>
            <a:ext cx="402953" cy="16430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184" name="TextovéPole 53"/>
          <p:cNvSpPr txBox="1">
            <a:spLocks noChangeArrowheads="1"/>
          </p:cNvSpPr>
          <p:nvPr/>
        </p:nvSpPr>
        <p:spPr bwMode="auto">
          <a:xfrm>
            <a:off x="274188" y="2416125"/>
            <a:ext cx="378618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Finsko se také rozkládá na Skandinávském poloostrově.</a:t>
            </a:r>
          </a:p>
        </p:txBody>
      </p:sp>
      <p:cxnSp>
        <p:nvCxnSpPr>
          <p:cNvPr id="50" name="Přímá spojovací šipka 49"/>
          <p:cNvCxnSpPr/>
          <p:nvPr/>
        </p:nvCxnSpPr>
        <p:spPr>
          <a:xfrm flipH="1">
            <a:off x="6628607" y="2536031"/>
            <a:ext cx="679697" cy="82096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186" name="Obdélník 36"/>
          <p:cNvSpPr>
            <a:spLocks noChangeArrowheads="1"/>
          </p:cNvSpPr>
          <p:nvPr/>
        </p:nvSpPr>
        <p:spPr bwMode="auto">
          <a:xfrm>
            <a:off x="255544" y="3243324"/>
            <a:ext cx="4179094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Finsko je zemí tisíců jezer a ostrovů, necelých 10 % jeho plochy pokrývají jezera.</a:t>
            </a:r>
          </a:p>
        </p:txBody>
      </p:sp>
      <p:pic>
        <p:nvPicPr>
          <p:cNvPr id="7187" name="Obrázek 39" descr="Saimaa_picture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4857749"/>
            <a:ext cx="3143250" cy="173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88" name="TextovéPole 40"/>
          <p:cNvSpPr txBox="1">
            <a:spLocks noChangeArrowheads="1"/>
          </p:cNvSpPr>
          <p:nvPr/>
        </p:nvSpPr>
        <p:spPr bwMode="auto">
          <a:xfrm>
            <a:off x="285750" y="4214813"/>
            <a:ext cx="3286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Největším z jezer je Saimaa</a:t>
            </a:r>
          </a:p>
        </p:txBody>
      </p:sp>
      <p:cxnSp>
        <p:nvCxnSpPr>
          <p:cNvPr id="43" name="Přímá spojovací šipka 42"/>
          <p:cNvCxnSpPr/>
          <p:nvPr/>
        </p:nvCxnSpPr>
        <p:spPr>
          <a:xfrm flipH="1">
            <a:off x="2203437" y="4643440"/>
            <a:ext cx="439751" cy="4417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190" name="Obrázek 43" descr="800px-Flag_of_Finland.svg.pn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606" y="314325"/>
            <a:ext cx="2173288" cy="1328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ál 3"/>
          <p:cNvSpPr/>
          <p:nvPr/>
        </p:nvSpPr>
        <p:spPr>
          <a:xfrm>
            <a:off x="6143625" y="1785938"/>
            <a:ext cx="2700337" cy="7500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HELSINKY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71282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71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9" grpId="0"/>
      <p:bldP spid="7180" grpId="0"/>
      <p:bldP spid="19" grpId="0" animBg="1"/>
      <p:bldP spid="7184" grpId="0"/>
      <p:bldP spid="7186" grpId="0"/>
      <p:bldP spid="7188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25" descr="š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813" y="2928938"/>
            <a:ext cx="88582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Nadpis 3"/>
          <p:cNvSpPr>
            <a:spLocks noGrp="1"/>
          </p:cNvSpPr>
          <p:nvPr>
            <p:ph type="title"/>
          </p:nvPr>
        </p:nvSpPr>
        <p:spPr>
          <a:xfrm>
            <a:off x="27833" y="159449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ŠVÉDSKO</a:t>
            </a:r>
          </a:p>
        </p:txBody>
      </p:sp>
      <p:sp>
        <p:nvSpPr>
          <p:cNvPr id="6154" name="TextovéPole 28"/>
          <p:cNvSpPr txBox="1">
            <a:spLocks noChangeArrowheads="1"/>
          </p:cNvSpPr>
          <p:nvPr/>
        </p:nvSpPr>
        <p:spPr bwMode="auto">
          <a:xfrm>
            <a:off x="587474" y="1983077"/>
            <a:ext cx="2412901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Švédské království</a:t>
            </a:r>
            <a:endParaRPr lang="cs-CZ" altLang="cs-CZ" dirty="0"/>
          </a:p>
        </p:txBody>
      </p:sp>
      <p:sp>
        <p:nvSpPr>
          <p:cNvPr id="6155" name="TextovéPole 53"/>
          <p:cNvSpPr txBox="1">
            <a:spLocks noChangeArrowheads="1"/>
          </p:cNvSpPr>
          <p:nvPr/>
        </p:nvSpPr>
        <p:spPr bwMode="auto">
          <a:xfrm>
            <a:off x="2130147" y="1107943"/>
            <a:ext cx="388358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je </a:t>
            </a:r>
            <a:r>
              <a:rPr lang="cs-CZ" altLang="cs-CZ" sz="2400" b="1" dirty="0">
                <a:solidFill>
                  <a:srgbClr val="FF0000"/>
                </a:solidFill>
              </a:rPr>
              <a:t>členem </a:t>
            </a:r>
            <a:r>
              <a:rPr lang="cs-CZ" altLang="cs-CZ" sz="24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měna  - </a:t>
            </a:r>
            <a:r>
              <a:rPr lang="cs-CZ" altLang="cs-CZ" sz="2400" b="1" dirty="0">
                <a:solidFill>
                  <a:srgbClr val="FF0000"/>
                </a:solidFill>
              </a:rPr>
              <a:t>švédská koruna.</a:t>
            </a:r>
          </a:p>
        </p:txBody>
      </p:sp>
      <p:pic>
        <p:nvPicPr>
          <p:cNvPr id="6156" name="Obrázek 56" descr="800px-Flag_of_Europe.sv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143875" y="4000500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7862666" y="2311679"/>
            <a:ext cx="281209" cy="14887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159" name="TextovéPole 53"/>
          <p:cNvSpPr txBox="1">
            <a:spLocks noChangeArrowheads="1"/>
          </p:cNvSpPr>
          <p:nvPr/>
        </p:nvSpPr>
        <p:spPr bwMode="auto">
          <a:xfrm>
            <a:off x="142875" y="2786063"/>
            <a:ext cx="378618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Švédsko se také rozkládá na Skandinávském poloostrově.</a:t>
            </a:r>
          </a:p>
        </p:txBody>
      </p:sp>
      <p:pic>
        <p:nvPicPr>
          <p:cNvPr id="6160" name="Obrázek 24" descr="800px-Flag_of_Sweden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09563"/>
            <a:ext cx="1828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61" name="Obrázek 27" descr="514px-Stockholm_lead_image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257" y="2273011"/>
            <a:ext cx="2795587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0" name="Přímá spojovací šipka 49"/>
          <p:cNvCxnSpPr/>
          <p:nvPr/>
        </p:nvCxnSpPr>
        <p:spPr>
          <a:xfrm rot="10800000" flipV="1">
            <a:off x="6572250" y="2000250"/>
            <a:ext cx="1571625" cy="10715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163" name="TextovéPole 28"/>
          <p:cNvSpPr txBox="1">
            <a:spLocks noChangeArrowheads="1"/>
          </p:cNvSpPr>
          <p:nvPr/>
        </p:nvSpPr>
        <p:spPr bwMode="auto">
          <a:xfrm>
            <a:off x="4286250" y="5657850"/>
            <a:ext cx="48577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Švédsko se dělí na tři hlavní oblasti: </a:t>
            </a:r>
          </a:p>
          <a:p>
            <a:pPr eaLnBrk="1" hangingPunct="1"/>
            <a:r>
              <a:rPr lang="cs-CZ" altLang="cs-CZ" b="1" dirty="0" err="1"/>
              <a:t>Norrland</a:t>
            </a:r>
            <a:r>
              <a:rPr lang="cs-CZ" altLang="cs-CZ" dirty="0"/>
              <a:t> na severu, </a:t>
            </a:r>
            <a:r>
              <a:rPr lang="cs-CZ" altLang="cs-CZ" b="1" dirty="0" err="1"/>
              <a:t>Svealand</a:t>
            </a:r>
            <a:r>
              <a:rPr lang="cs-CZ" altLang="cs-CZ" dirty="0"/>
              <a:t> je pokryt ledovcovými jezery a </a:t>
            </a:r>
            <a:r>
              <a:rPr lang="cs-CZ" altLang="cs-CZ" b="1" dirty="0" err="1"/>
              <a:t>Götaland</a:t>
            </a:r>
            <a:r>
              <a:rPr lang="cs-CZ" altLang="cs-CZ" b="1" dirty="0"/>
              <a:t> </a:t>
            </a:r>
            <a:r>
              <a:rPr lang="cs-CZ" altLang="cs-CZ" dirty="0"/>
              <a:t>má kamenité vrchoviny.</a:t>
            </a:r>
          </a:p>
        </p:txBody>
      </p:sp>
      <p:pic>
        <p:nvPicPr>
          <p:cNvPr id="6164" name="Obrázek 29" descr="Hjortens_Udde,_lake_Vänern_Sweden,_2003-04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3571875"/>
            <a:ext cx="2698750" cy="2024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65" name="TextovéPole 30"/>
          <p:cNvSpPr txBox="1">
            <a:spLocks noChangeArrowheads="1"/>
          </p:cNvSpPr>
          <p:nvPr/>
        </p:nvSpPr>
        <p:spPr bwMode="auto">
          <a:xfrm>
            <a:off x="142875" y="5786438"/>
            <a:ext cx="37147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/>
              <a:t>Ve Švédsku je více než 90 tisíc jezer, největším z nich je </a:t>
            </a:r>
            <a:r>
              <a:rPr lang="cs-CZ" altLang="cs-CZ" b="1"/>
              <a:t>Vänern</a:t>
            </a:r>
            <a:r>
              <a:rPr lang="cs-CZ" altLang="cs-CZ"/>
              <a:t>.</a:t>
            </a:r>
          </a:p>
        </p:txBody>
      </p:sp>
      <p:cxnSp>
        <p:nvCxnSpPr>
          <p:cNvPr id="35" name="Přímá spojovací šipka 34"/>
          <p:cNvCxnSpPr/>
          <p:nvPr/>
        </p:nvCxnSpPr>
        <p:spPr>
          <a:xfrm rot="16200000" flipV="1">
            <a:off x="2643188" y="5143500"/>
            <a:ext cx="1143000" cy="7143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6013728" y="1654477"/>
            <a:ext cx="2956553" cy="657200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STOCKHOLM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39094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4" grpId="0"/>
      <p:bldP spid="6155" grpId="0"/>
      <p:bldP spid="19" grpId="0" animBg="1"/>
      <p:bldP spid="6159" grpId="0"/>
      <p:bldP spid="6163" grpId="0"/>
      <p:bldP spid="6165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-228600" y="49291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NORSKO</a:t>
            </a:r>
          </a:p>
        </p:txBody>
      </p:sp>
      <p:sp>
        <p:nvSpPr>
          <p:cNvPr id="5129" name="TextovéPole 28"/>
          <p:cNvSpPr txBox="1">
            <a:spLocks noChangeArrowheads="1"/>
          </p:cNvSpPr>
          <p:nvPr/>
        </p:nvSpPr>
        <p:spPr bwMode="auto">
          <a:xfrm>
            <a:off x="571500" y="1693699"/>
            <a:ext cx="24288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Oficiální název: </a:t>
            </a:r>
          </a:p>
          <a:p>
            <a:pPr eaLnBrk="1" hangingPunct="1"/>
            <a:r>
              <a:rPr lang="cs-CZ" altLang="cs-CZ" b="1" dirty="0"/>
              <a:t>Norské království</a:t>
            </a:r>
            <a:endParaRPr lang="cs-CZ" altLang="cs-CZ" dirty="0"/>
          </a:p>
        </p:txBody>
      </p:sp>
      <p:sp>
        <p:nvSpPr>
          <p:cNvPr id="5130" name="TextovéPole 53"/>
          <p:cNvSpPr txBox="1">
            <a:spLocks noChangeArrowheads="1"/>
          </p:cNvSpPr>
          <p:nvPr/>
        </p:nvSpPr>
        <p:spPr bwMode="auto">
          <a:xfrm>
            <a:off x="2643188" y="1046740"/>
            <a:ext cx="345638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není </a:t>
            </a:r>
            <a:r>
              <a:rPr lang="cs-CZ" altLang="cs-CZ" sz="2400" b="1" dirty="0">
                <a:solidFill>
                  <a:srgbClr val="FF0000"/>
                </a:solidFill>
              </a:rPr>
              <a:t>členem </a:t>
            </a:r>
            <a:r>
              <a:rPr lang="cs-CZ" altLang="cs-CZ" sz="2400" b="1" dirty="0" smtClean="0">
                <a:solidFill>
                  <a:srgbClr val="FF0000"/>
                </a:solidFill>
              </a:rPr>
              <a:t>EU</a:t>
            </a:r>
          </a:p>
          <a:p>
            <a:pPr eaLnBrk="1" hangingPunct="1"/>
            <a:r>
              <a:rPr lang="cs-CZ" altLang="cs-CZ" sz="2400" b="1" dirty="0" smtClean="0">
                <a:solidFill>
                  <a:srgbClr val="FF0000"/>
                </a:solidFill>
              </a:rPr>
              <a:t>měna – norská koruna</a:t>
            </a:r>
            <a:endParaRPr lang="cs-CZ" altLang="cs-CZ" sz="2400" b="1" dirty="0">
              <a:solidFill>
                <a:srgbClr val="FF0000"/>
              </a:solidFill>
            </a:endParaRPr>
          </a:p>
        </p:txBody>
      </p:sp>
      <p:pic>
        <p:nvPicPr>
          <p:cNvPr id="5131" name="Obrázek 56" descr="800px-Flag_of_Europe.sv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214313"/>
            <a:ext cx="185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2" name="Přímá spojovací čára 41"/>
          <p:cNvCxnSpPr/>
          <p:nvPr/>
        </p:nvCxnSpPr>
        <p:spPr>
          <a:xfrm>
            <a:off x="285750" y="214313"/>
            <a:ext cx="1643063" cy="1071562"/>
          </a:xfrm>
          <a:prstGeom prst="line">
            <a:avLst/>
          </a:prstGeom>
          <a:ln>
            <a:solidFill>
              <a:srgbClr val="FF33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flipV="1">
            <a:off x="285750" y="357188"/>
            <a:ext cx="1571625" cy="928687"/>
          </a:xfrm>
          <a:prstGeom prst="line">
            <a:avLst/>
          </a:prstGeom>
          <a:ln>
            <a:solidFill>
              <a:srgbClr val="FF33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5134" name="Obrázek 44" descr="800px-Flag_of_Norway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793" y="294481"/>
            <a:ext cx="17145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5" name="Obrázek 45" descr="680px-Northern-Europe-map.sv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6651" y="2728913"/>
            <a:ext cx="1457325" cy="18002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Elipsa 18"/>
          <p:cNvSpPr/>
          <p:nvPr/>
        </p:nvSpPr>
        <p:spPr>
          <a:xfrm>
            <a:off x="8105280" y="4149080"/>
            <a:ext cx="142875" cy="14287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5137" name="Obrázek 47" descr="PanoHardangerfjorden1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" y="5143500"/>
            <a:ext cx="6715125" cy="15684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8" name="Obdélník 48"/>
          <p:cNvSpPr>
            <a:spLocks noChangeArrowheads="1"/>
          </p:cNvSpPr>
          <p:nvPr/>
        </p:nvSpPr>
        <p:spPr bwMode="auto">
          <a:xfrm>
            <a:off x="6929438" y="5500688"/>
            <a:ext cx="22145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2. největší fjord v Norsku </a:t>
            </a:r>
          </a:p>
          <a:p>
            <a:pPr eaLnBrk="1" hangingPunct="1"/>
            <a:r>
              <a:rPr lang="cs-CZ" altLang="cs-CZ" b="1"/>
              <a:t>Hardangerfjord</a:t>
            </a:r>
          </a:p>
        </p:txBody>
      </p:sp>
      <p:sp>
        <p:nvSpPr>
          <p:cNvPr id="5139" name="TextovéPole 50"/>
          <p:cNvSpPr txBox="1">
            <a:spLocks noChangeArrowheads="1"/>
          </p:cNvSpPr>
          <p:nvPr/>
        </p:nvSpPr>
        <p:spPr bwMode="auto">
          <a:xfrm>
            <a:off x="285750" y="3835400"/>
            <a:ext cx="278606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V norském hospodářství je  rozvinutý především rybolov.</a:t>
            </a:r>
          </a:p>
        </p:txBody>
      </p:sp>
      <p:pic>
        <p:nvPicPr>
          <p:cNvPr id="5140" name="Obrázek 51" descr="800px-OSLO-NO-02_05_ubt.jpe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88" y="2106206"/>
            <a:ext cx="4039280" cy="269094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0" name="Přímá spojovací šipka 49"/>
          <p:cNvCxnSpPr/>
          <p:nvPr/>
        </p:nvCxnSpPr>
        <p:spPr>
          <a:xfrm flipH="1">
            <a:off x="6572251" y="2357438"/>
            <a:ext cx="1096093" cy="7143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>
            <a:off x="8179594" y="2000250"/>
            <a:ext cx="35721" cy="20048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143" name="TextovéPole 53"/>
          <p:cNvSpPr txBox="1">
            <a:spLocks noChangeArrowheads="1"/>
          </p:cNvSpPr>
          <p:nvPr/>
        </p:nvSpPr>
        <p:spPr bwMode="auto">
          <a:xfrm>
            <a:off x="214313" y="2357438"/>
            <a:ext cx="2428875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Norsko patří mezi skandinávské země, rozkládá se na Skandinávském poloostrově.</a:t>
            </a:r>
          </a:p>
        </p:txBody>
      </p:sp>
      <p:sp>
        <p:nvSpPr>
          <p:cNvPr id="2" name="Ovál 1"/>
          <p:cNvSpPr/>
          <p:nvPr/>
        </p:nvSpPr>
        <p:spPr>
          <a:xfrm>
            <a:off x="6657347" y="1693699"/>
            <a:ext cx="2320690" cy="825016"/>
          </a:xfrm>
          <a:prstGeom prst="ellipse">
            <a:avLst/>
          </a:prstGeom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2000" b="1" dirty="0">
                <a:solidFill>
                  <a:schemeClr val="tx1"/>
                </a:solidFill>
              </a:rPr>
              <a:t>Hlavní město: </a:t>
            </a:r>
            <a:r>
              <a:rPr lang="cs-CZ" altLang="cs-CZ" sz="2000" b="1" dirty="0" smtClean="0">
                <a:solidFill>
                  <a:schemeClr val="tx1"/>
                </a:solidFill>
              </a:rPr>
              <a:t>OSLO</a:t>
            </a:r>
            <a:endParaRPr lang="cs-CZ" alt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28053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1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9" grpId="0"/>
      <p:bldP spid="5130" grpId="0"/>
      <p:bldP spid="19" grpId="0" animBg="1"/>
      <p:bldP spid="5138" grpId="0"/>
      <p:bldP spid="5139" grpId="0"/>
      <p:bldP spid="5143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323528" y="1029494"/>
            <a:ext cx="835292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/>
              <a:t>Pojmenujte státy regionu Severní Evropa podle vlajek</a:t>
            </a:r>
            <a:r>
              <a:rPr lang="cs-CZ" altLang="cs-CZ" b="1" dirty="0"/>
              <a:t>.</a:t>
            </a:r>
          </a:p>
        </p:txBody>
      </p:sp>
      <p:pic>
        <p:nvPicPr>
          <p:cNvPr id="9220" name="Obrázek 8" descr="370px-Flag_of_Denmark.sv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41389"/>
            <a:ext cx="2762250" cy="20907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Obrázek 9" descr="800px-Flag_of_Finland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43375"/>
            <a:ext cx="2954412" cy="180585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Obrázek 10" descr="800px-Flag_of_Sweden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4143375"/>
            <a:ext cx="2850083" cy="17813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11" descr="800px-Flag_of_Norway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057" y="1773140"/>
            <a:ext cx="2786063" cy="20272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639921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323528" y="1029494"/>
            <a:ext cx="835292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b="1" dirty="0" smtClean="0"/>
              <a:t>ŘEŠENÍ :</a:t>
            </a:r>
            <a:endParaRPr lang="cs-CZ" altLang="cs-CZ" b="1" dirty="0"/>
          </a:p>
        </p:txBody>
      </p:sp>
      <p:pic>
        <p:nvPicPr>
          <p:cNvPr id="9220" name="Obrázek 8" descr="370px-Flag_of_Denmark.sv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41389"/>
            <a:ext cx="2520280" cy="168761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Obrázek 9" descr="800px-Flag_of_Finland.svg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38844"/>
            <a:ext cx="2220800" cy="14858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Obrázek 10" descr="800px-Flag_of_Sweden.svg.pn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579" y="4365103"/>
            <a:ext cx="2495317" cy="155957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11" descr="800px-Flag_of_Norway.svg.pn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219" y="1761479"/>
            <a:ext cx="2291700" cy="166752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55250" y="3573016"/>
            <a:ext cx="1343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NORSKO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58030" y="6021288"/>
            <a:ext cx="1435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ŠVÉDSKO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35400" y="6026986"/>
            <a:ext cx="1183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FINSKO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8667" y="3570087"/>
            <a:ext cx="13388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DÁNSKO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4633388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altLang="cs-CZ" i="1" dirty="0"/>
              <a:t>Wikipedie: Otevřená encyklopedie: Severní Evropa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=Severn%C3%AD_Evropa&amp;oldid=8701178&gt; </a:t>
            </a:r>
          </a:p>
          <a:p>
            <a:r>
              <a:rPr lang="cs-CZ" altLang="cs-CZ" i="1" dirty="0"/>
              <a:t>Wikipedie: Otevřená encyklopedie: Norsko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Norsko&amp;oldid</a:t>
            </a:r>
            <a:r>
              <a:rPr lang="cs-CZ" altLang="cs-CZ" dirty="0"/>
              <a:t>=8708144&gt; </a:t>
            </a:r>
          </a:p>
          <a:p>
            <a:r>
              <a:rPr lang="cs-CZ" altLang="cs-CZ" i="1" dirty="0"/>
              <a:t>Wikipedie: Otevřená encyklopedie: Švédsko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=%C5%A0v%C3%A9dsko&amp;oldid=8662779&gt; </a:t>
            </a:r>
          </a:p>
          <a:p>
            <a:r>
              <a:rPr lang="cs-CZ" altLang="cs-CZ" i="1" dirty="0"/>
              <a:t>Wikipedie: Otevřená encyklopedie: Finsko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</a:t>
            </a:r>
            <a:r>
              <a:rPr lang="cs-CZ" altLang="cs-CZ" dirty="0" err="1"/>
              <a:t>index.php?title</a:t>
            </a:r>
            <a:r>
              <a:rPr lang="cs-CZ" altLang="cs-CZ" dirty="0"/>
              <a:t>=</a:t>
            </a:r>
            <a:r>
              <a:rPr lang="cs-CZ" altLang="cs-CZ" dirty="0" err="1"/>
              <a:t>Finsko&amp;oldid</a:t>
            </a:r>
            <a:r>
              <a:rPr lang="cs-CZ" altLang="cs-CZ" dirty="0"/>
              <a:t>=8347109&gt; </a:t>
            </a:r>
          </a:p>
          <a:p>
            <a:r>
              <a:rPr lang="cs-CZ" altLang="cs-CZ" i="1" dirty="0"/>
              <a:t>Wikipedie: Otevřená encyklopedie: Dánsko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z WWW: &lt;http://cs.wikipedia.org/w/index.php?title=D%C3%A1nsko&amp;oldid=8670269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916832"/>
            <a:ext cx="7408333" cy="4248472"/>
          </a:xfrm>
        </p:spPr>
        <p:txBody>
          <a:bodyPr>
            <a:normAutofit fontScale="40000" lnSpcReduction="20000"/>
          </a:bodyPr>
          <a:lstStyle/>
          <a:p>
            <a:r>
              <a:rPr lang="cs-CZ" altLang="cs-CZ" dirty="0"/>
              <a:t>CRAZYPHUNK.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</a:t>
            </a:r>
            <a:r>
              <a:rPr lang="cs-CZ" altLang="cs-CZ" dirty="0" smtClean="0"/>
              <a:t>12.12.2013].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Soubor:Northern-Europe-map.svg</a:t>
            </a:r>
            <a:r>
              <a:rPr lang="cs-CZ" altLang="cs-CZ" dirty="0"/>
              <a:t>&gt;. </a:t>
            </a:r>
          </a:p>
          <a:p>
            <a:r>
              <a:rPr lang="it-IT" altLang="cs-CZ" dirty="0"/>
              <a:t>SAN JOSE. </a:t>
            </a:r>
            <a:r>
              <a:rPr lang="it-IT" altLang="cs-CZ" i="1" dirty="0"/>
              <a:t>Wikipedie</a:t>
            </a:r>
            <a:r>
              <a:rPr lang="it-IT" altLang="cs-CZ" dirty="0"/>
              <a:t> [online]. [cit. </a:t>
            </a:r>
            <a:r>
              <a:rPr lang="cs-CZ" altLang="cs-CZ" dirty="0" smtClean="0"/>
              <a:t> </a:t>
            </a:r>
            <a:r>
              <a:rPr lang="cs-CZ" altLang="cs-CZ" dirty="0"/>
              <a:t>12.12.2013</a:t>
            </a:r>
            <a:r>
              <a:rPr lang="cs-CZ" altLang="cs-CZ" dirty="0" smtClean="0"/>
              <a:t> </a:t>
            </a:r>
            <a:r>
              <a:rPr lang="it-IT" altLang="cs-CZ" dirty="0" smtClean="0"/>
              <a:t>]. </a:t>
            </a:r>
            <a:r>
              <a:rPr lang="it-IT" altLang="cs-CZ" dirty="0"/>
              <a:t>Dostupný na WWW: &lt;http://cs.wikipedia.org/wiki/Soubor:Europe_countries_map_cs.png&gt;.</a:t>
            </a:r>
            <a:endParaRPr lang="cs-CZ" altLang="cs-CZ" dirty="0"/>
          </a:p>
          <a:p>
            <a:r>
              <a:rPr lang="cs-CZ" altLang="cs-CZ" dirty="0"/>
              <a:t>DBENBENN.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Soubor:Flag_of_Norway.svg</a:t>
            </a:r>
            <a:r>
              <a:rPr lang="cs-CZ" altLang="cs-CZ" dirty="0"/>
              <a:t>&gt;. </a:t>
            </a:r>
            <a:r>
              <a:rPr lang="it-IT" altLang="cs-CZ" dirty="0"/>
              <a:t> </a:t>
            </a:r>
            <a:endParaRPr lang="cs-CZ" altLang="cs-CZ" dirty="0"/>
          </a:p>
          <a:p>
            <a:r>
              <a:rPr lang="cs-CZ" altLang="cs-CZ" dirty="0"/>
              <a:t>AQWIS.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&lt;http://cs.wikipedia.org/wiki/Soubor:PanoHardangerfjorden1.jpg&gt;. </a:t>
            </a:r>
          </a:p>
          <a:p>
            <a:r>
              <a:rPr lang="cs-CZ" altLang="cs-CZ" dirty="0"/>
              <a:t>SIENICKI, Tomasz.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&lt;http://cs.wikipedia.org/wiki/Soubor:OSLO-NO-02_05_ubt.jpeg&gt;. </a:t>
            </a:r>
          </a:p>
          <a:p>
            <a:r>
              <a:rPr lang="cs-CZ" altLang="cs-CZ" dirty="0"/>
              <a:t>ZSCOUT370.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Soubor:Flag_of_Sweden.svg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NEZNÁMÝ.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Soubor:Stockholm_lead_image.jpg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FRED J.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&lt;http://cs.wikipedia.org/wiki/Soubor:Hjortens_Udde,_lake_V%C3%A4nern_Sweden,_2003-04.jpg&gt;. </a:t>
            </a:r>
          </a:p>
          <a:p>
            <a:r>
              <a:rPr lang="cs-CZ" altLang="cs-CZ" dirty="0"/>
              <a:t>USER:THE EMIRR, USER:DOLPHIN JEDI, USER:ACDX. </a:t>
            </a:r>
            <a:r>
              <a:rPr lang="cs-CZ" altLang="cs-CZ" i="1" dirty="0"/>
              <a:t>Wikipedie</a:t>
            </a:r>
            <a:r>
              <a:rPr lang="cs-CZ" altLang="cs-CZ" dirty="0"/>
              <a:t> [online]. [</a:t>
            </a:r>
            <a:r>
              <a:rPr lang="cs-CZ" altLang="cs-CZ" dirty="0" smtClean="0"/>
              <a:t>cit</a:t>
            </a:r>
            <a:r>
              <a:rPr lang="cs-CZ" altLang="cs-CZ" dirty="0"/>
              <a:t>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Soubor:HelsinkiMontage_NoEffects.jpg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MIAOW </a:t>
            </a:r>
            <a:r>
              <a:rPr lang="cs-CZ" altLang="cs-CZ" dirty="0" err="1"/>
              <a:t>MIAOW</a:t>
            </a:r>
            <a:r>
              <a:rPr lang="cs-CZ" altLang="cs-CZ" dirty="0"/>
              <a:t>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Soubor:Saimaa_picture.jpg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SKOPP.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Soubor:Flag_of_Finland.svg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MADDEN. </a:t>
            </a:r>
            <a:r>
              <a:rPr lang="cs-CZ" altLang="cs-CZ" i="1" dirty="0"/>
              <a:t>Wikipedie</a:t>
            </a:r>
            <a:r>
              <a:rPr lang="cs-CZ" altLang="cs-CZ" dirty="0"/>
              <a:t> [online]. [</a:t>
            </a:r>
            <a:r>
              <a:rPr lang="cs-CZ" altLang="cs-CZ" dirty="0" smtClean="0"/>
              <a:t>cit</a:t>
            </a:r>
            <a:r>
              <a:rPr lang="cs-CZ" altLang="cs-CZ" dirty="0"/>
              <a:t>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Soubor:Flag_of_Denmark.svg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THUE.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&lt;http://cs.wikipedia.org/wiki/Soubor:Vor_Frelsers_Kirke-view9.jpg&gt;. </a:t>
            </a:r>
          </a:p>
          <a:p>
            <a:r>
              <a:rPr lang="cs-CZ" altLang="cs-CZ" dirty="0"/>
              <a:t>PASTORIUS.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Soubor:Lego.jpg</a:t>
            </a:r>
            <a:r>
              <a:rPr lang="cs-CZ" altLang="cs-CZ" dirty="0"/>
              <a:t>&gt;. </a:t>
            </a:r>
          </a:p>
          <a:p>
            <a:r>
              <a:rPr lang="cs-CZ" altLang="cs-CZ" dirty="0"/>
              <a:t>JVDC.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. 12.12.2013</a:t>
            </a:r>
            <a:r>
              <a:rPr lang="cs-CZ" altLang="cs-CZ" dirty="0" smtClean="0"/>
              <a:t>]. </a:t>
            </a:r>
            <a:r>
              <a:rPr lang="cs-CZ" altLang="cs-CZ" dirty="0"/>
              <a:t>Dostupný na WWW: &lt;http://cs.wikipedia.org/wiki/</a:t>
            </a:r>
            <a:r>
              <a:rPr lang="cs-CZ" altLang="cs-CZ" dirty="0" err="1"/>
              <a:t>Soubor:Great_Belt_Bridge_JvdC.jpg</a:t>
            </a:r>
            <a:r>
              <a:rPr lang="cs-CZ" altLang="cs-CZ" dirty="0"/>
              <a:t>&gt;.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716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1657</TotalTime>
  <Words>841</Words>
  <Application>Microsoft Office PowerPoint</Application>
  <PresentationFormat>Předvádění na obrazovce (4:3)</PresentationFormat>
  <Paragraphs>110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DÁNSKO</vt:lpstr>
      <vt:lpstr>FINSKO</vt:lpstr>
      <vt:lpstr>ŠVÉDSKO</vt:lpstr>
      <vt:lpstr>NORSKO</vt:lpstr>
      <vt:lpstr>OTÁZKY A PROCVIČOVÁNÍ</vt:lpstr>
      <vt:lpstr>OTÁZKY A PROCVIČOVÁNÍ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127</cp:revision>
  <dcterms:created xsi:type="dcterms:W3CDTF">2013-05-10T12:01:16Z</dcterms:created>
  <dcterms:modified xsi:type="dcterms:W3CDTF">2014-01-17T11:14:00Z</dcterms:modified>
</cp:coreProperties>
</file>