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62" r:id="rId3"/>
    <p:sldId id="264" r:id="rId4"/>
    <p:sldId id="278" r:id="rId5"/>
    <p:sldId id="285" r:id="rId6"/>
    <p:sldId id="284" r:id="rId7"/>
    <p:sldId id="283" r:id="rId8"/>
    <p:sldId id="282" r:id="rId9"/>
    <p:sldId id="281" r:id="rId10"/>
    <p:sldId id="280" r:id="rId11"/>
    <p:sldId id="260" r:id="rId12"/>
    <p:sldId id="27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10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3" autoAdjust="0"/>
    <p:restoredTop sz="94660"/>
  </p:normalViewPr>
  <p:slideViewPr>
    <p:cSldViewPr>
      <p:cViewPr>
        <p:scale>
          <a:sx n="130" d="100"/>
          <a:sy n="130" d="100"/>
        </p:scale>
        <p:origin x="-1074" y="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-89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ZEMĚPIS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ZÁPADNÍ EVROPA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ZEMĚPIS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ZÁPADNÍ EVROPA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94B7010-7811-4163-A1D3-AA3DD33E6EF8}" type="slidenum">
              <a:rPr lang="cs-CZ" altLang="cs-CZ" smtClean="0"/>
              <a:pPr eaLnBrk="1" hangingPunct="1"/>
              <a:t>6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3C9F384-9FA9-403E-86B8-8B79DA1AFC17}" type="slidenum">
              <a:rPr lang="cs-CZ" altLang="cs-CZ" smtClean="0"/>
              <a:pPr eaLnBrk="1" hangingPunct="1"/>
              <a:t>7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0521F28-0D7D-45CC-B68A-22DD5ADB42AA}" type="slidenum">
              <a:rPr lang="cs-CZ" altLang="cs-CZ" smtClean="0"/>
              <a:pPr eaLnBrk="1" hangingPunct="1"/>
              <a:t>8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0182BF18-5510-4CE5-8FE1-049D6606EFBC}" type="slidenum">
              <a:rPr lang="cs-CZ" altLang="cs-CZ" smtClean="0"/>
              <a:pPr eaLnBrk="1" hangingPunct="1"/>
              <a:t>9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2.pn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7.jpe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5" Type="http://schemas.openxmlformats.org/officeDocument/2006/relationships/image" Target="../media/image10.png"/><Relationship Id="rId4" Type="http://schemas.openxmlformats.org/officeDocument/2006/relationships/image" Target="../media/image18.png"/><Relationship Id="rId9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38969126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oblastmi Evropy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určen k využití pro práci s interaktivní </a:t>
            </a:r>
            <a:r>
              <a:rPr lang="cs-CZ" dirty="0" smtClean="0">
                <a:solidFill>
                  <a:schemeClr val="tx1"/>
                </a:solidFill>
              </a:rPr>
              <a:t>tabulí.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Slouží </a:t>
            </a:r>
            <a:r>
              <a:rPr lang="cs-CZ" dirty="0">
                <a:solidFill>
                  <a:schemeClr val="tx1"/>
                </a:solidFill>
              </a:rPr>
              <a:t>k probírání učiva Evropské státy  formou prezentace a k doplnění učiva o Evropě. Materiál obsahuje obrázky a hypertextové internetové odkazy k větší názornosti a zpestření </a:t>
            </a:r>
            <a:r>
              <a:rPr lang="cs-CZ" dirty="0" smtClean="0">
                <a:solidFill>
                  <a:schemeClr val="tx1"/>
                </a:solidFill>
              </a:rPr>
              <a:t>výuky.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může být využit jako zápis do sešitu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</a:rPr>
              <a:t>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práci s mapou.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110" y="1413929"/>
            <a:ext cx="6477000" cy="4953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620823" y="469263"/>
            <a:ext cx="61206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sz="3600" b="1" dirty="0"/>
              <a:t>EVROPA – regiony Evropy</a:t>
            </a:r>
            <a:endParaRPr lang="cs-CZ" sz="3600" dirty="0"/>
          </a:p>
        </p:txBody>
      </p:sp>
      <p:sp>
        <p:nvSpPr>
          <p:cNvPr id="31" name="Zaoblený obdélníkový popisek 30"/>
          <p:cNvSpPr/>
          <p:nvPr/>
        </p:nvSpPr>
        <p:spPr>
          <a:xfrm>
            <a:off x="1380551" y="1630082"/>
            <a:ext cx="2304256" cy="409660"/>
          </a:xfrm>
          <a:prstGeom prst="wedgeRoundRectCallout">
            <a:avLst>
              <a:gd name="adj1" fmla="val 76517"/>
              <a:gd name="adj2" fmla="val 252152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SEVERNÍ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ový popisek 33"/>
          <p:cNvSpPr/>
          <p:nvPr/>
        </p:nvSpPr>
        <p:spPr>
          <a:xfrm>
            <a:off x="6492788" y="5572606"/>
            <a:ext cx="1991072" cy="612648"/>
          </a:xfrm>
          <a:prstGeom prst="wedgeRoundRectCallout">
            <a:avLst>
              <a:gd name="adj1" fmla="val -119244"/>
              <a:gd name="adj2" fmla="val -111953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JIHOVÝCHODNÍ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6300192" y="4005064"/>
            <a:ext cx="2376264" cy="460684"/>
          </a:xfrm>
          <a:prstGeom prst="wedgeRoundRectCallout">
            <a:avLst>
              <a:gd name="adj1" fmla="val -132382"/>
              <a:gd name="adj2" fmla="val 91355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STŘEDNÍ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ový popisek 31"/>
          <p:cNvSpPr/>
          <p:nvPr/>
        </p:nvSpPr>
        <p:spPr>
          <a:xfrm>
            <a:off x="5743657" y="1988840"/>
            <a:ext cx="2736304" cy="612648"/>
          </a:xfrm>
          <a:prstGeom prst="wedgeRoundRectCallout">
            <a:avLst>
              <a:gd name="adj1" fmla="val -49661"/>
              <a:gd name="adj2" fmla="val 184567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VÝCHODNÍ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ový popisek 32"/>
          <p:cNvSpPr/>
          <p:nvPr/>
        </p:nvSpPr>
        <p:spPr>
          <a:xfrm>
            <a:off x="2500972" y="6181276"/>
            <a:ext cx="2138538" cy="371306"/>
          </a:xfrm>
          <a:prstGeom prst="wedgeRoundRectCallout">
            <a:avLst>
              <a:gd name="adj1" fmla="val -23609"/>
              <a:gd name="adj2" fmla="val -46241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JIŽNÍ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218644" y="4005064"/>
            <a:ext cx="2503991" cy="1265359"/>
          </a:xfrm>
          <a:prstGeom prst="wedgeEllipseCallout">
            <a:avLst>
              <a:gd name="adj1" fmla="val 78615"/>
              <a:gd name="adj2" fmla="val 34317"/>
            </a:avLst>
          </a:prstGeom>
          <a:ln w="38100"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ZÁPADNÍ EVROPA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6598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4" grpId="0" animBg="1"/>
      <p:bldP spid="35" grpId="0" animBg="1"/>
      <p:bldP spid="32" grpId="0" animBg="1"/>
      <p:bldP spid="3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326778"/>
            <a:ext cx="5184576" cy="5172065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5" name="Nadpis 3"/>
          <p:cNvSpPr txBox="1">
            <a:spLocks/>
          </p:cNvSpPr>
          <p:nvPr/>
        </p:nvSpPr>
        <p:spPr>
          <a:xfrm>
            <a:off x="207293" y="548680"/>
            <a:ext cx="6563072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altLang="cs-CZ" b="1" dirty="0" smtClean="0">
                <a:solidFill>
                  <a:schemeClr val="tx1"/>
                </a:solidFill>
              </a:rPr>
              <a:t>ZÁPADNÍ EVROPA</a:t>
            </a:r>
          </a:p>
        </p:txBody>
      </p:sp>
      <p:pic>
        <p:nvPicPr>
          <p:cNvPr id="7" name="Obrázek 9" descr="Western-Europe-map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840" y="1327988"/>
            <a:ext cx="2448272" cy="228944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899592" y="3493253"/>
            <a:ext cx="1346448" cy="435284"/>
          </a:xfrm>
          <a:prstGeom prst="wedgeEllipseCallout">
            <a:avLst>
              <a:gd name="adj1" fmla="val 209289"/>
              <a:gd name="adj2" fmla="val 195553"/>
            </a:avLst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PAŘÍŽ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2160240" y="1642505"/>
            <a:ext cx="1475656" cy="435284"/>
          </a:xfrm>
          <a:prstGeom prst="wedgeEllipseCallout">
            <a:avLst>
              <a:gd name="adj1" fmla="val 84358"/>
              <a:gd name="adj2" fmla="val 461305"/>
            </a:avLst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LONDÝN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3635896" y="2472709"/>
            <a:ext cx="1516411" cy="435284"/>
          </a:xfrm>
          <a:prstGeom prst="wedgeEllipseCallout">
            <a:avLst>
              <a:gd name="adj1" fmla="val 32706"/>
              <a:gd name="adj2" fmla="val 315010"/>
            </a:avLst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BRUSEL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1475656" y="5085184"/>
            <a:ext cx="2404554" cy="435284"/>
          </a:xfrm>
          <a:prstGeom prst="wedgeEllipseCallout">
            <a:avLst>
              <a:gd name="adj1" fmla="val 112964"/>
              <a:gd name="adj2" fmla="val -183664"/>
            </a:avLst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LUCEMBURK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válný popisek 15"/>
          <p:cNvSpPr/>
          <p:nvPr/>
        </p:nvSpPr>
        <p:spPr>
          <a:xfrm>
            <a:off x="3880210" y="1628750"/>
            <a:ext cx="2304256" cy="435284"/>
          </a:xfrm>
          <a:prstGeom prst="wedgeEllipseCallout">
            <a:avLst>
              <a:gd name="adj1" fmla="val 18140"/>
              <a:gd name="adj2" fmla="val 425535"/>
            </a:avLst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AMSTERDAM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84466" y="3928537"/>
            <a:ext cx="2734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VELKÁ BRITÁNIE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84466" y="4376634"/>
            <a:ext cx="15263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FRANCIE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84466" y="4824731"/>
            <a:ext cx="1739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NIZOZEMÍ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84466" y="5272828"/>
            <a:ext cx="12747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BELGIE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84466" y="5720925"/>
            <a:ext cx="26052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LUCEMBURSKO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84466" y="6169022"/>
            <a:ext cx="11480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IRSKO</a:t>
            </a:r>
            <a:endParaRPr lang="cs-CZ" sz="2800" b="1" dirty="0"/>
          </a:p>
        </p:txBody>
      </p:sp>
      <p:sp>
        <p:nvSpPr>
          <p:cNvPr id="11" name="Oválný popisek 10"/>
          <p:cNvSpPr/>
          <p:nvPr/>
        </p:nvSpPr>
        <p:spPr>
          <a:xfrm>
            <a:off x="755576" y="1863178"/>
            <a:ext cx="1490464" cy="413694"/>
          </a:xfrm>
          <a:prstGeom prst="wedgeEllipseCallout">
            <a:avLst>
              <a:gd name="adj1" fmla="val 93764"/>
              <a:gd name="adj2" fmla="val 200124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DUBLIN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1759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  <p:bldP spid="14" grpId="0" animBg="1"/>
      <p:bldP spid="16" grpId="0" animBg="1"/>
      <p:bldP spid="17" grpId="0"/>
      <p:bldP spid="18" grpId="0"/>
      <p:bldP spid="19" grpId="0"/>
      <p:bldP spid="20" grpId="0"/>
      <p:bldP spid="21" grpId="0"/>
      <p:bldP spid="4" grpId="0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173569" y="14018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VELKÁ BRITÁNIE</a:t>
            </a:r>
          </a:p>
        </p:txBody>
      </p:sp>
      <p:pic>
        <p:nvPicPr>
          <p:cNvPr id="5133" name="Obrázek 17" descr="a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2000250"/>
            <a:ext cx="2043113" cy="2311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8429625" y="3929063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16200000" flipH="1">
            <a:off x="7429500" y="2786063"/>
            <a:ext cx="1857375" cy="2857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137" name="TextovéPole 27"/>
          <p:cNvSpPr txBox="1">
            <a:spLocks noChangeArrowheads="1"/>
          </p:cNvSpPr>
          <p:nvPr/>
        </p:nvSpPr>
        <p:spPr bwMode="auto">
          <a:xfrm>
            <a:off x="6715125" y="4500563"/>
            <a:ext cx="2286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Velká Británie je ostrovní stát. </a:t>
            </a:r>
          </a:p>
        </p:txBody>
      </p:sp>
      <p:sp>
        <p:nvSpPr>
          <p:cNvPr id="5138" name="TextovéPole 28"/>
          <p:cNvSpPr txBox="1">
            <a:spLocks noChangeArrowheads="1"/>
          </p:cNvSpPr>
          <p:nvPr/>
        </p:nvSpPr>
        <p:spPr bwMode="auto">
          <a:xfrm>
            <a:off x="559520" y="1675606"/>
            <a:ext cx="3024336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Spojené království Velké Británie a Severního Irska</a:t>
            </a:r>
            <a:endParaRPr lang="cs-CZ" altLang="cs-CZ" dirty="0"/>
          </a:p>
        </p:txBody>
      </p:sp>
      <p:sp>
        <p:nvSpPr>
          <p:cNvPr id="5139" name="TextovéPole 29"/>
          <p:cNvSpPr txBox="1">
            <a:spLocks noChangeArrowheads="1"/>
          </p:cNvSpPr>
          <p:nvPr/>
        </p:nvSpPr>
        <p:spPr bwMode="auto">
          <a:xfrm>
            <a:off x="142875" y="5786438"/>
            <a:ext cx="700087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Kanál La Manche </a:t>
            </a:r>
            <a:r>
              <a:rPr lang="cs-CZ" altLang="cs-CZ" dirty="0"/>
              <a:t>spojuje Velkou Británii s kontinentální Evropou. Je nejvytíženější lodní dopravní cestou na světě, měří </a:t>
            </a:r>
            <a:r>
              <a:rPr lang="cs-CZ" altLang="cs-CZ" b="1" dirty="0"/>
              <a:t>350 km</a:t>
            </a:r>
            <a:r>
              <a:rPr lang="cs-CZ" altLang="cs-CZ" dirty="0"/>
              <a:t>. Je i častou výzvou pro zdatné plavce, mnoho z nich už ho přeplavalo.</a:t>
            </a:r>
          </a:p>
        </p:txBody>
      </p:sp>
      <p:pic>
        <p:nvPicPr>
          <p:cNvPr id="5140" name="Obrázek 30" descr="800px-EnglishChannel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437" y="5495926"/>
            <a:ext cx="2032000" cy="12144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1" name="Přímá spojovací šipka 40"/>
          <p:cNvCxnSpPr/>
          <p:nvPr/>
        </p:nvCxnSpPr>
        <p:spPr>
          <a:xfrm flipV="1">
            <a:off x="7000875" y="6215063"/>
            <a:ext cx="1214438" cy="3571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142" name="TextovéPole 41"/>
          <p:cNvSpPr txBox="1">
            <a:spLocks noChangeArrowheads="1"/>
          </p:cNvSpPr>
          <p:nvPr/>
        </p:nvSpPr>
        <p:spPr bwMode="auto">
          <a:xfrm>
            <a:off x="0" y="2571750"/>
            <a:ext cx="25003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u="sng">
                <a:solidFill>
                  <a:schemeClr val="bg1"/>
                </a:solidFill>
              </a:rPr>
              <a:t>Skládá se ze 4 zemí: </a:t>
            </a:r>
          </a:p>
        </p:txBody>
      </p:sp>
      <p:pic>
        <p:nvPicPr>
          <p:cNvPr id="5144" name="Obrázek 43" descr="433px-Elizabeth_II_greets_NASA_GSFC_employees,_May_8,_2007_edit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445" y="3139955"/>
            <a:ext cx="1785937" cy="24701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5" name="TextovéPole 44"/>
          <p:cNvSpPr txBox="1">
            <a:spLocks noChangeArrowheads="1"/>
          </p:cNvSpPr>
          <p:nvPr/>
        </p:nvSpPr>
        <p:spPr bwMode="auto">
          <a:xfrm>
            <a:off x="285750" y="4429125"/>
            <a:ext cx="15716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/>
              <a:t>Vládne zde </a:t>
            </a:r>
            <a:r>
              <a:rPr lang="cs-CZ" altLang="cs-CZ" b="1"/>
              <a:t>královna Alžběta II.</a:t>
            </a:r>
          </a:p>
        </p:txBody>
      </p:sp>
      <p:cxnSp>
        <p:nvCxnSpPr>
          <p:cNvPr id="47" name="Přímá spojovací šipka 46"/>
          <p:cNvCxnSpPr/>
          <p:nvPr/>
        </p:nvCxnSpPr>
        <p:spPr>
          <a:xfrm flipV="1">
            <a:off x="1500188" y="4643438"/>
            <a:ext cx="785812" cy="4286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5147" name="Obrázek 47" descr="442px_-_London_Lead_Image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813" y="2428875"/>
            <a:ext cx="2346325" cy="31861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0" name="Přímá spojovací šipka 49"/>
          <p:cNvCxnSpPr/>
          <p:nvPr/>
        </p:nvCxnSpPr>
        <p:spPr>
          <a:xfrm flipH="1">
            <a:off x="6572251" y="2137568"/>
            <a:ext cx="880069" cy="93424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149" name="TextovéPole 53"/>
          <p:cNvSpPr txBox="1">
            <a:spLocks noChangeArrowheads="1"/>
          </p:cNvSpPr>
          <p:nvPr/>
        </p:nvSpPr>
        <p:spPr bwMode="auto">
          <a:xfrm>
            <a:off x="2143125" y="957727"/>
            <a:ext cx="42862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EU, ale stále má svou původní měnu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Libru</a:t>
            </a:r>
            <a:endParaRPr lang="cs-CZ" altLang="cs-CZ" b="1" dirty="0">
              <a:solidFill>
                <a:srgbClr val="FFFF00"/>
              </a:solidFill>
            </a:endParaRPr>
          </a:p>
        </p:txBody>
      </p:sp>
      <p:sp>
        <p:nvSpPr>
          <p:cNvPr id="5150" name="TextovéPole 54"/>
          <p:cNvSpPr txBox="1">
            <a:spLocks noChangeArrowheads="1"/>
          </p:cNvSpPr>
          <p:nvPr/>
        </p:nvSpPr>
        <p:spPr bwMode="auto">
          <a:xfrm>
            <a:off x="7143750" y="5500688"/>
            <a:ext cx="1857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chemeClr val="bg1"/>
                </a:solidFill>
              </a:rPr>
              <a:t>Velká Británie</a:t>
            </a:r>
          </a:p>
        </p:txBody>
      </p:sp>
      <p:sp>
        <p:nvSpPr>
          <p:cNvPr id="5151" name="TextovéPole 55"/>
          <p:cNvSpPr txBox="1">
            <a:spLocks noChangeArrowheads="1"/>
          </p:cNvSpPr>
          <p:nvPr/>
        </p:nvSpPr>
        <p:spPr bwMode="auto">
          <a:xfrm>
            <a:off x="8072437" y="6357938"/>
            <a:ext cx="107156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>
                <a:solidFill>
                  <a:schemeClr val="bg1"/>
                </a:solidFill>
              </a:rPr>
              <a:t>Evropa</a:t>
            </a:r>
          </a:p>
        </p:txBody>
      </p:sp>
      <p:pic>
        <p:nvPicPr>
          <p:cNvPr id="5152" name="Obrázek 56" descr="800px-Flag_of_Europe.svg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3" name="Obrázek 16" descr="800px-Flag_of_the_United_Kingdom.svg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775" y="304171"/>
            <a:ext cx="2286000" cy="1143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3" name="TextovéPole 42"/>
          <p:cNvSpPr txBox="1">
            <a:spLocks noChangeArrowheads="1"/>
          </p:cNvSpPr>
          <p:nvPr/>
        </p:nvSpPr>
        <p:spPr bwMode="auto">
          <a:xfrm>
            <a:off x="163412" y="2756694"/>
            <a:ext cx="197971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ANGLIE</a:t>
            </a:r>
          </a:p>
          <a:p>
            <a:pPr eaLnBrk="1" hangingPunct="1"/>
            <a:r>
              <a:rPr lang="cs-CZ" altLang="cs-CZ" b="1" dirty="0"/>
              <a:t>SKOTSKO</a:t>
            </a:r>
          </a:p>
          <a:p>
            <a:pPr eaLnBrk="1" hangingPunct="1"/>
            <a:r>
              <a:rPr lang="cs-CZ" altLang="cs-CZ" b="1" dirty="0"/>
              <a:t>WALES</a:t>
            </a:r>
          </a:p>
          <a:p>
            <a:pPr eaLnBrk="1" hangingPunct="1"/>
            <a:r>
              <a:rPr lang="cs-CZ" altLang="cs-CZ" b="1" dirty="0"/>
              <a:t>SEVERNÍ IRSKO</a:t>
            </a:r>
          </a:p>
        </p:txBody>
      </p:sp>
      <p:sp>
        <p:nvSpPr>
          <p:cNvPr id="2" name="Ovál 1"/>
          <p:cNvSpPr/>
          <p:nvPr/>
        </p:nvSpPr>
        <p:spPr>
          <a:xfrm>
            <a:off x="6613226" y="1463593"/>
            <a:ext cx="2428875" cy="738981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   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LONDÝN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4589745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1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1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5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5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5137" grpId="0"/>
      <p:bldP spid="5138" grpId="0"/>
      <p:bldP spid="5139" grpId="0"/>
      <p:bldP spid="5145" grpId="0"/>
      <p:bldP spid="5149" grpId="0"/>
      <p:bldP spid="5151" grpId="0"/>
      <p:bldP spid="5143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39" descr="F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2313" y="2852936"/>
            <a:ext cx="1857375" cy="17557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Nadpis 3"/>
          <p:cNvSpPr>
            <a:spLocks noGrp="1"/>
          </p:cNvSpPr>
          <p:nvPr>
            <p:ph type="title"/>
          </p:nvPr>
        </p:nvSpPr>
        <p:spPr>
          <a:xfrm>
            <a:off x="-228599" y="-38290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FRANCIE</a:t>
            </a:r>
          </a:p>
        </p:txBody>
      </p:sp>
      <p:cxnSp>
        <p:nvCxnSpPr>
          <p:cNvPr id="24" name="Přímá spojovací šipka 23"/>
          <p:cNvCxnSpPr/>
          <p:nvPr/>
        </p:nvCxnSpPr>
        <p:spPr>
          <a:xfrm>
            <a:off x="8001001" y="2328069"/>
            <a:ext cx="142873" cy="91431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160" name="TextovéPole 28"/>
          <p:cNvSpPr txBox="1">
            <a:spLocks noChangeArrowheads="1"/>
          </p:cNvSpPr>
          <p:nvPr/>
        </p:nvSpPr>
        <p:spPr bwMode="auto">
          <a:xfrm>
            <a:off x="680580" y="1681957"/>
            <a:ext cx="27860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Francouzská republika</a:t>
            </a:r>
            <a:endParaRPr lang="cs-CZ" altLang="cs-CZ" dirty="0"/>
          </a:p>
        </p:txBody>
      </p:sp>
      <p:sp>
        <p:nvSpPr>
          <p:cNvPr id="6161" name="TextovéPole 53"/>
          <p:cNvSpPr txBox="1">
            <a:spLocks noChangeArrowheads="1"/>
          </p:cNvSpPr>
          <p:nvPr/>
        </p:nvSpPr>
        <p:spPr bwMode="auto">
          <a:xfrm>
            <a:off x="2832436" y="996732"/>
            <a:ext cx="245964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EU </a:t>
            </a:r>
            <a:endParaRPr lang="cs-CZ" altLang="cs-CZ" sz="2000" b="1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 </a:t>
            </a:r>
            <a:r>
              <a:rPr lang="cs-CZ" altLang="cs-CZ" sz="2000" b="1" dirty="0">
                <a:solidFill>
                  <a:srgbClr val="FF0000"/>
                </a:solidFill>
              </a:rPr>
              <a:t>EURO</a:t>
            </a:r>
            <a:r>
              <a:rPr lang="cs-CZ" altLang="cs-CZ" b="1" dirty="0">
                <a:solidFill>
                  <a:srgbClr val="FFFF00"/>
                </a:solidFill>
              </a:rPr>
              <a:t>.</a:t>
            </a:r>
          </a:p>
        </p:txBody>
      </p:sp>
      <p:pic>
        <p:nvPicPr>
          <p:cNvPr id="6162" name="Obrázek 56" descr="800px-Flag_of_Europe.sv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63" name="Obrázek 45" descr="800px-Flag_of_France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6984"/>
            <a:ext cx="1987550" cy="13239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8072437" y="3242379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6165" name="Obrázek 50" descr="582px-Paris_-_Eiffelturm_und_Marsfeld2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6644" y="2571750"/>
            <a:ext cx="3465970" cy="287341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67" name="Obrázek 52" descr="800px-TGV-Duplex_Paris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33638"/>
            <a:ext cx="2752725" cy="18367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68" name="TextovéPole 57"/>
          <p:cNvSpPr txBox="1">
            <a:spLocks noChangeArrowheads="1"/>
          </p:cNvSpPr>
          <p:nvPr/>
        </p:nvSpPr>
        <p:spPr bwMode="auto">
          <a:xfrm>
            <a:off x="214312" y="4270375"/>
            <a:ext cx="2643188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Technologickou vyspělost francouzského průmyslu ztělesňují </a:t>
            </a:r>
            <a:r>
              <a:rPr lang="cs-CZ" altLang="cs-CZ" b="1" dirty="0"/>
              <a:t>vysokorychlostní vlaky TGV </a:t>
            </a:r>
            <a:r>
              <a:rPr lang="cs-CZ" altLang="cs-CZ" dirty="0"/>
              <a:t>a </a:t>
            </a:r>
            <a:r>
              <a:rPr lang="cs-CZ" altLang="cs-CZ" b="1" dirty="0"/>
              <a:t>letadla Airbus</a:t>
            </a:r>
            <a:r>
              <a:rPr lang="cs-CZ" altLang="cs-CZ" dirty="0"/>
              <a:t>.</a:t>
            </a:r>
          </a:p>
        </p:txBody>
      </p:sp>
      <p:pic>
        <p:nvPicPr>
          <p:cNvPr id="6169" name="Obrázek 58" descr="Airfrance.a320.arp.750pix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188" y="5572125"/>
            <a:ext cx="1598612" cy="1143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0" name="Přímá spojovací šipka 49"/>
          <p:cNvCxnSpPr/>
          <p:nvPr/>
        </p:nvCxnSpPr>
        <p:spPr>
          <a:xfrm flipH="1">
            <a:off x="6572251" y="2328069"/>
            <a:ext cx="922337" cy="7794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171" name="TextovéPole 59"/>
          <p:cNvSpPr txBox="1">
            <a:spLocks noChangeArrowheads="1"/>
          </p:cNvSpPr>
          <p:nvPr/>
        </p:nvSpPr>
        <p:spPr bwMode="auto">
          <a:xfrm>
            <a:off x="4500563" y="5445224"/>
            <a:ext cx="44291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FRANCIE</a:t>
            </a:r>
            <a:r>
              <a:rPr lang="cs-CZ" altLang="cs-CZ" dirty="0"/>
              <a:t> sousedí na </a:t>
            </a:r>
            <a:r>
              <a:rPr lang="cs-CZ" altLang="cs-CZ" b="1" dirty="0"/>
              <a:t>západě</a:t>
            </a:r>
            <a:r>
              <a:rPr lang="cs-CZ" altLang="cs-CZ" dirty="0"/>
              <a:t> se </a:t>
            </a:r>
            <a:r>
              <a:rPr lang="cs-CZ" altLang="cs-CZ" b="1" dirty="0"/>
              <a:t>Španělskem</a:t>
            </a:r>
            <a:r>
              <a:rPr lang="cs-CZ" altLang="cs-CZ" dirty="0"/>
              <a:t> a na </a:t>
            </a:r>
            <a:r>
              <a:rPr lang="cs-CZ" altLang="cs-CZ" b="1" dirty="0"/>
              <a:t>východě</a:t>
            </a:r>
            <a:r>
              <a:rPr lang="cs-CZ" altLang="cs-CZ" dirty="0"/>
              <a:t> s </a:t>
            </a:r>
            <a:r>
              <a:rPr lang="cs-CZ" altLang="cs-CZ" b="1" dirty="0"/>
              <a:t>Belgií, Lucemburskem, Německem, Švýcarskem a Itálií.</a:t>
            </a:r>
          </a:p>
        </p:txBody>
      </p:sp>
      <p:cxnSp>
        <p:nvCxnSpPr>
          <p:cNvPr id="62" name="Přímá spojovací šipka 61"/>
          <p:cNvCxnSpPr/>
          <p:nvPr/>
        </p:nvCxnSpPr>
        <p:spPr>
          <a:xfrm flipH="1" flipV="1">
            <a:off x="1590675" y="3356992"/>
            <a:ext cx="838200" cy="21436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4" name="Přímá spojovací šipka 63"/>
          <p:cNvCxnSpPr/>
          <p:nvPr/>
        </p:nvCxnSpPr>
        <p:spPr>
          <a:xfrm>
            <a:off x="2500313" y="5786438"/>
            <a:ext cx="428625" cy="7143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6228184" y="1685925"/>
            <a:ext cx="2520279" cy="7349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PAŘÍŽ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649829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6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6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6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6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60" grpId="0"/>
      <p:bldP spid="6161" grpId="0"/>
      <p:bldP spid="19" grpId="0" animBg="1"/>
      <p:bldP spid="6168" grpId="0"/>
      <p:bldP spid="6171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41" descr="428px-Sights_in_Amsterdam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5" y="2000250"/>
            <a:ext cx="2821806" cy="38666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Obrázek 29" descr="NIZ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578" y="2571750"/>
            <a:ext cx="1785938" cy="17859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Nadpis 3"/>
          <p:cNvSpPr>
            <a:spLocks noGrp="1"/>
          </p:cNvSpPr>
          <p:nvPr>
            <p:ph type="title"/>
          </p:nvPr>
        </p:nvSpPr>
        <p:spPr>
          <a:xfrm>
            <a:off x="123825" y="0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NIZOZEMSKO</a:t>
            </a:r>
          </a:p>
        </p:txBody>
      </p:sp>
      <p:cxnSp>
        <p:nvCxnSpPr>
          <p:cNvPr id="24" name="Přímá spojovací šipka 23"/>
          <p:cNvCxnSpPr/>
          <p:nvPr/>
        </p:nvCxnSpPr>
        <p:spPr>
          <a:xfrm flipH="1">
            <a:off x="7871597" y="2234491"/>
            <a:ext cx="81950" cy="91193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185" name="TextovéPole 28"/>
          <p:cNvSpPr txBox="1">
            <a:spLocks noChangeArrowheads="1"/>
          </p:cNvSpPr>
          <p:nvPr/>
        </p:nvSpPr>
        <p:spPr bwMode="auto">
          <a:xfrm>
            <a:off x="539552" y="1750608"/>
            <a:ext cx="27860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Další neoficiální názvy: </a:t>
            </a:r>
          </a:p>
          <a:p>
            <a:pPr eaLnBrk="1" hangingPunct="1"/>
            <a:r>
              <a:rPr lang="cs-CZ" altLang="cs-CZ" b="1" dirty="0"/>
              <a:t>Nizozemí, Holandsko</a:t>
            </a:r>
            <a:endParaRPr lang="cs-CZ" altLang="cs-CZ" dirty="0"/>
          </a:p>
        </p:txBody>
      </p:sp>
      <p:sp>
        <p:nvSpPr>
          <p:cNvPr id="7186" name="TextovéPole 53"/>
          <p:cNvSpPr txBox="1">
            <a:spLocks noChangeArrowheads="1"/>
          </p:cNvSpPr>
          <p:nvPr/>
        </p:nvSpPr>
        <p:spPr bwMode="auto">
          <a:xfrm>
            <a:off x="2699792" y="1042722"/>
            <a:ext cx="202923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EU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 </a:t>
            </a:r>
          </a:p>
          <a:p>
            <a:pPr algn="ctr"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měna -  EURO</a:t>
            </a:r>
            <a:endParaRPr lang="cs-CZ" altLang="cs-CZ" sz="2000" b="1" dirty="0">
              <a:solidFill>
                <a:srgbClr val="FF0000"/>
              </a:solidFill>
            </a:endParaRPr>
          </a:p>
        </p:txBody>
      </p:sp>
      <p:pic>
        <p:nvPicPr>
          <p:cNvPr id="7187" name="Obrázek 56" descr="800px-Flag_of_Europe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261938"/>
            <a:ext cx="1693962" cy="11293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800160" y="3212976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0" name="Přímá spojovací šipka 49"/>
          <p:cNvCxnSpPr/>
          <p:nvPr/>
        </p:nvCxnSpPr>
        <p:spPr>
          <a:xfrm flipH="1">
            <a:off x="6572251" y="2234489"/>
            <a:ext cx="880069" cy="8373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190" name="TextovéPole 59"/>
          <p:cNvSpPr txBox="1">
            <a:spLocks noChangeArrowheads="1"/>
          </p:cNvSpPr>
          <p:nvPr/>
        </p:nvSpPr>
        <p:spPr bwMode="auto">
          <a:xfrm>
            <a:off x="4500563" y="5929313"/>
            <a:ext cx="44291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NIZOZEMSKO </a:t>
            </a:r>
            <a:r>
              <a:rPr lang="cs-CZ" altLang="cs-CZ" dirty="0"/>
              <a:t>sousedí s </a:t>
            </a:r>
            <a:r>
              <a:rPr lang="cs-CZ" altLang="cs-CZ" b="1" dirty="0"/>
              <a:t>Belgií</a:t>
            </a:r>
            <a:r>
              <a:rPr lang="cs-CZ" altLang="cs-CZ" dirty="0"/>
              <a:t> a s </a:t>
            </a:r>
            <a:r>
              <a:rPr lang="cs-CZ" altLang="cs-CZ" b="1" dirty="0"/>
              <a:t>Německem.</a:t>
            </a:r>
          </a:p>
        </p:txBody>
      </p:sp>
      <p:pic>
        <p:nvPicPr>
          <p:cNvPr id="7191" name="Obrázek 30" descr="800px-Flag_of_the_Netherlands.svg.p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483" y="270210"/>
            <a:ext cx="1691033" cy="112645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92" name="TextovéPole 42"/>
          <p:cNvSpPr txBox="1">
            <a:spLocks noChangeArrowheads="1"/>
          </p:cNvSpPr>
          <p:nvPr/>
        </p:nvSpPr>
        <p:spPr bwMode="auto">
          <a:xfrm>
            <a:off x="285750" y="2500313"/>
            <a:ext cx="35718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Nizozemsko má velmi rozvinuté </a:t>
            </a:r>
            <a:r>
              <a:rPr lang="cs-CZ" altLang="cs-CZ" b="1" dirty="0" smtClean="0"/>
              <a:t>zemědělství</a:t>
            </a:r>
            <a:r>
              <a:rPr lang="cs-CZ" altLang="cs-CZ" dirty="0"/>
              <a:t>. </a:t>
            </a:r>
          </a:p>
        </p:txBody>
      </p:sp>
      <p:sp>
        <p:nvSpPr>
          <p:cNvPr id="7193" name="TextovéPole 44"/>
          <p:cNvSpPr txBox="1">
            <a:spLocks noChangeArrowheads="1"/>
          </p:cNvSpPr>
          <p:nvPr/>
        </p:nvSpPr>
        <p:spPr bwMode="auto">
          <a:xfrm>
            <a:off x="285750" y="6000750"/>
            <a:ext cx="38576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Tradiční nizozemské produkty jsou: </a:t>
            </a:r>
            <a:r>
              <a:rPr lang="cs-CZ" altLang="cs-CZ" b="1" dirty="0"/>
              <a:t>tulipány, dřeváky a sýry</a:t>
            </a:r>
            <a:r>
              <a:rPr lang="cs-CZ" altLang="cs-CZ" dirty="0"/>
              <a:t>. </a:t>
            </a:r>
          </a:p>
        </p:txBody>
      </p:sp>
      <p:pic>
        <p:nvPicPr>
          <p:cNvPr id="7194" name="Obrázek 46" descr="450px-Bild_003_tulpe_wp.jp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3500438"/>
            <a:ext cx="1771650" cy="23574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95" name="Obrázek 47" descr="800px-Clog.jp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486175"/>
            <a:ext cx="1149915" cy="23717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 1"/>
          <p:cNvSpPr/>
          <p:nvPr/>
        </p:nvSpPr>
        <p:spPr>
          <a:xfrm>
            <a:off x="6300192" y="1484784"/>
            <a:ext cx="2722935" cy="749705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AMSTERDAM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13391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71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1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1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71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7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7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71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7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85" grpId="0"/>
      <p:bldP spid="7186" grpId="0"/>
      <p:bldP spid="19" grpId="0" animBg="1"/>
      <p:bldP spid="7190" grpId="0"/>
      <p:bldP spid="7193" grpId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43" descr="Grand-Plac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625" y="2360208"/>
            <a:ext cx="4791075" cy="28575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Obrázek 39" descr="NIZ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2903" y="2130347"/>
            <a:ext cx="1485900" cy="14859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6" name="Nadpis 3"/>
          <p:cNvSpPr>
            <a:spLocks noGrp="1"/>
          </p:cNvSpPr>
          <p:nvPr>
            <p:ph type="title"/>
          </p:nvPr>
        </p:nvSpPr>
        <p:spPr>
          <a:xfrm>
            <a:off x="-213234" y="118613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BELGIE</a:t>
            </a:r>
          </a:p>
        </p:txBody>
      </p:sp>
      <p:cxnSp>
        <p:nvCxnSpPr>
          <p:cNvPr id="24" name="Přímá spojovací šipka 23"/>
          <p:cNvCxnSpPr/>
          <p:nvPr/>
        </p:nvCxnSpPr>
        <p:spPr>
          <a:xfrm rot="5400000">
            <a:off x="7679532" y="2321718"/>
            <a:ext cx="857250" cy="21431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209" name="TextovéPole 28"/>
          <p:cNvSpPr txBox="1">
            <a:spLocks noChangeArrowheads="1"/>
          </p:cNvSpPr>
          <p:nvPr/>
        </p:nvSpPr>
        <p:spPr bwMode="auto">
          <a:xfrm>
            <a:off x="969070" y="1677194"/>
            <a:ext cx="27860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</a:t>
            </a:r>
          </a:p>
          <a:p>
            <a:pPr eaLnBrk="1" hangingPunct="1"/>
            <a:r>
              <a:rPr lang="cs-CZ" altLang="cs-CZ" b="1" dirty="0"/>
              <a:t>Belgické království</a:t>
            </a:r>
          </a:p>
        </p:txBody>
      </p:sp>
      <p:sp>
        <p:nvSpPr>
          <p:cNvPr id="8210" name="TextovéPole 53"/>
          <p:cNvSpPr txBox="1">
            <a:spLocks noChangeArrowheads="1"/>
          </p:cNvSpPr>
          <p:nvPr/>
        </p:nvSpPr>
        <p:spPr bwMode="auto">
          <a:xfrm>
            <a:off x="2771800" y="1129397"/>
            <a:ext cx="200082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b="1" dirty="0" smtClean="0">
                <a:solidFill>
                  <a:srgbClr val="FF0000"/>
                </a:solidFill>
              </a:rPr>
              <a:t>je členem </a:t>
            </a:r>
            <a:r>
              <a:rPr lang="cs-CZ" altLang="cs-CZ" b="1" dirty="0">
                <a:solidFill>
                  <a:srgbClr val="FF0000"/>
                </a:solidFill>
              </a:rPr>
              <a:t>EU </a:t>
            </a:r>
            <a:endParaRPr lang="cs-CZ" altLang="cs-CZ" b="1" dirty="0" smtClean="0">
              <a:solidFill>
                <a:srgbClr val="FF0000"/>
              </a:solidFill>
            </a:endParaRPr>
          </a:p>
          <a:p>
            <a:pPr algn="ctr" eaLnBrk="1" hangingPunct="1"/>
            <a:r>
              <a:rPr lang="cs-CZ" altLang="cs-CZ" b="1" dirty="0" smtClean="0">
                <a:solidFill>
                  <a:srgbClr val="FF0000"/>
                </a:solidFill>
              </a:rPr>
              <a:t>měna - EURO</a:t>
            </a:r>
            <a:endParaRPr lang="cs-CZ" altLang="cs-CZ" b="1" dirty="0">
              <a:solidFill>
                <a:srgbClr val="FFFF00"/>
              </a:solidFill>
            </a:endParaRPr>
          </a:p>
        </p:txBody>
      </p:sp>
      <p:pic>
        <p:nvPicPr>
          <p:cNvPr id="8211" name="Obrázek 56" descr="800px-Flag_of_Europe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287123"/>
            <a:ext cx="1748160" cy="116544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7929563" y="2928938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0" name="Přímá spojovací šipka 49"/>
          <p:cNvCxnSpPr/>
          <p:nvPr/>
        </p:nvCxnSpPr>
        <p:spPr>
          <a:xfrm flipH="1">
            <a:off x="6715126" y="2000250"/>
            <a:ext cx="377154" cy="323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214" name="TextovéPole 59"/>
          <p:cNvSpPr txBox="1">
            <a:spLocks noChangeArrowheads="1"/>
          </p:cNvSpPr>
          <p:nvPr/>
        </p:nvSpPr>
        <p:spPr bwMode="auto">
          <a:xfrm>
            <a:off x="5640829" y="5419636"/>
            <a:ext cx="3214688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BELGIE sousedí s Francií, Lucemburskem, Německem a Nizozemskem.</a:t>
            </a:r>
          </a:p>
        </p:txBody>
      </p:sp>
      <p:sp>
        <p:nvSpPr>
          <p:cNvPr id="8215" name="TextovéPole 42"/>
          <p:cNvSpPr txBox="1">
            <a:spLocks noChangeArrowheads="1"/>
          </p:cNvSpPr>
          <p:nvPr/>
        </p:nvSpPr>
        <p:spPr bwMode="auto">
          <a:xfrm>
            <a:off x="142875" y="2483464"/>
            <a:ext cx="2844949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Území Belgie se skládá </a:t>
            </a:r>
            <a:endParaRPr lang="cs-CZ" altLang="cs-CZ" dirty="0" smtClean="0"/>
          </a:p>
          <a:p>
            <a:pPr eaLnBrk="1" hangingPunct="1"/>
            <a:r>
              <a:rPr lang="cs-CZ" altLang="cs-CZ" dirty="0" smtClean="0"/>
              <a:t>ze </a:t>
            </a:r>
            <a:r>
              <a:rPr lang="cs-CZ" altLang="cs-CZ" dirty="0"/>
              <a:t>dvou velkých společenství:</a:t>
            </a:r>
          </a:p>
          <a:p>
            <a:pPr eaLnBrk="1" hangingPunct="1"/>
            <a:r>
              <a:rPr lang="cs-CZ" altLang="cs-CZ" b="1" dirty="0"/>
              <a:t>VLÁMOVÉ</a:t>
            </a:r>
            <a:r>
              <a:rPr lang="cs-CZ" altLang="cs-CZ" dirty="0"/>
              <a:t> a </a:t>
            </a:r>
            <a:r>
              <a:rPr lang="cs-CZ" altLang="cs-CZ" b="1" dirty="0"/>
              <a:t>VALONI</a:t>
            </a:r>
          </a:p>
          <a:p>
            <a:pPr eaLnBrk="1" hangingPunct="1"/>
            <a:endParaRPr lang="cs-CZ" altLang="cs-CZ" dirty="0"/>
          </a:p>
        </p:txBody>
      </p:sp>
      <p:pic>
        <p:nvPicPr>
          <p:cNvPr id="8216" name="Obrázek 27" descr="450px-Flag_of_Belgium_(civil).svg.p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713" y="303990"/>
            <a:ext cx="1587724" cy="10588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17" name="TextovéPole 48"/>
          <p:cNvSpPr txBox="1">
            <a:spLocks noChangeArrowheads="1"/>
          </p:cNvSpPr>
          <p:nvPr/>
        </p:nvSpPr>
        <p:spPr bwMode="auto">
          <a:xfrm>
            <a:off x="428625" y="5429250"/>
            <a:ext cx="450056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BRUSEL je označován jako </a:t>
            </a:r>
            <a:r>
              <a:rPr lang="cs-CZ" altLang="cs-CZ" b="1" dirty="0"/>
              <a:t>hlavní město Evropy</a:t>
            </a:r>
            <a:r>
              <a:rPr lang="cs-CZ" altLang="cs-CZ" dirty="0"/>
              <a:t>. Je to sídlo </a:t>
            </a:r>
            <a:r>
              <a:rPr lang="cs-CZ" altLang="cs-CZ" b="1" dirty="0"/>
              <a:t>NATO</a:t>
            </a:r>
            <a:r>
              <a:rPr lang="cs-CZ" altLang="cs-CZ" dirty="0"/>
              <a:t> a některých institucí EU.  </a:t>
            </a:r>
          </a:p>
        </p:txBody>
      </p:sp>
      <p:pic>
        <p:nvPicPr>
          <p:cNvPr id="8218" name="Obrázek 51" descr="800px-Flag_of_NATO.svg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" y="3857625"/>
            <a:ext cx="1809750" cy="13573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5" name="Přímá spojovací šipka 54"/>
          <p:cNvCxnSpPr/>
          <p:nvPr/>
        </p:nvCxnSpPr>
        <p:spPr>
          <a:xfrm rot="16200000" flipV="1">
            <a:off x="1928813" y="5214937"/>
            <a:ext cx="642938" cy="5000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357660" y="1428734"/>
            <a:ext cx="2376264" cy="688866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BRUSEL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6974985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2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82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82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8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82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82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82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8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9" grpId="0"/>
      <p:bldP spid="8210" grpId="0"/>
      <p:bldP spid="19" grpId="0" animBg="1"/>
      <p:bldP spid="8214" grpId="0"/>
      <p:bldP spid="8215" grpId="0"/>
      <p:bldP spid="8217" grpId="0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29" descr="796px-Luxemburg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49" y="3001963"/>
            <a:ext cx="2847975" cy="21431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Obrázek 39" descr="NIZ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12" y="2852936"/>
            <a:ext cx="1485900" cy="14859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Nadpis 3"/>
          <p:cNvSpPr>
            <a:spLocks noGrp="1"/>
          </p:cNvSpPr>
          <p:nvPr>
            <p:ph type="title"/>
          </p:nvPr>
        </p:nvSpPr>
        <p:spPr>
          <a:xfrm>
            <a:off x="266700" y="14890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LUCEMBURSKO</a:t>
            </a:r>
          </a:p>
        </p:txBody>
      </p:sp>
      <p:cxnSp>
        <p:nvCxnSpPr>
          <p:cNvPr id="24" name="Přímá spojovací šipka 23"/>
          <p:cNvCxnSpPr/>
          <p:nvPr/>
        </p:nvCxnSpPr>
        <p:spPr>
          <a:xfrm>
            <a:off x="7909338" y="2704505"/>
            <a:ext cx="335070" cy="108453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233" name="TextovéPole 28"/>
          <p:cNvSpPr txBox="1">
            <a:spLocks noChangeArrowheads="1"/>
          </p:cNvSpPr>
          <p:nvPr/>
        </p:nvSpPr>
        <p:spPr bwMode="auto">
          <a:xfrm>
            <a:off x="402754" y="1820069"/>
            <a:ext cx="3429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</a:t>
            </a:r>
          </a:p>
          <a:p>
            <a:pPr eaLnBrk="1" hangingPunct="1"/>
            <a:r>
              <a:rPr lang="cs-CZ" altLang="cs-CZ" b="1" dirty="0"/>
              <a:t>Velkovévodství lucemburské</a:t>
            </a:r>
          </a:p>
        </p:txBody>
      </p:sp>
      <p:sp>
        <p:nvSpPr>
          <p:cNvPr id="9234" name="TextovéPole 53"/>
          <p:cNvSpPr txBox="1">
            <a:spLocks noChangeArrowheads="1"/>
          </p:cNvSpPr>
          <p:nvPr/>
        </p:nvSpPr>
        <p:spPr bwMode="auto">
          <a:xfrm>
            <a:off x="2383866" y="1049199"/>
            <a:ext cx="222996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000" b="1" dirty="0">
                <a:solidFill>
                  <a:srgbClr val="FF0000"/>
                </a:solidFill>
              </a:rPr>
              <a:t>členem </a:t>
            </a:r>
            <a:r>
              <a:rPr lang="cs-CZ" altLang="cs-CZ" sz="2000" b="1" dirty="0" smtClean="0">
                <a:solidFill>
                  <a:srgbClr val="FF0000"/>
                </a:solidFill>
              </a:rPr>
              <a:t>EU</a:t>
            </a:r>
          </a:p>
          <a:p>
            <a:pPr algn="ctr" eaLnBrk="1" hangingPunct="1"/>
            <a:r>
              <a:rPr lang="cs-CZ" altLang="cs-CZ" sz="2000" b="1" dirty="0" smtClean="0">
                <a:solidFill>
                  <a:srgbClr val="FF0000"/>
                </a:solidFill>
              </a:rPr>
              <a:t>  měna -  EURO</a:t>
            </a:r>
            <a:endParaRPr lang="cs-CZ" altLang="cs-CZ" sz="2000" b="1" dirty="0">
              <a:solidFill>
                <a:srgbClr val="FF0000"/>
              </a:solidFill>
            </a:endParaRPr>
          </a:p>
        </p:txBody>
      </p:sp>
      <p:pic>
        <p:nvPicPr>
          <p:cNvPr id="9235" name="Obrázek 56" descr="800px-Flag_of_Europe.svg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8244408" y="3861048"/>
            <a:ext cx="60994" cy="5486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0" name="Přímá spojovací šipka 49"/>
          <p:cNvCxnSpPr/>
          <p:nvPr/>
        </p:nvCxnSpPr>
        <p:spPr>
          <a:xfrm flipH="1">
            <a:off x="6228184" y="2571750"/>
            <a:ext cx="678655" cy="6520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239" name="TextovéPole 30"/>
          <p:cNvSpPr txBox="1">
            <a:spLocks noChangeArrowheads="1"/>
          </p:cNvSpPr>
          <p:nvPr/>
        </p:nvSpPr>
        <p:spPr bwMode="auto">
          <a:xfrm>
            <a:off x="214313" y="2571750"/>
            <a:ext cx="364331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Lucembursko má velmi rozvinutou ekonomiku. </a:t>
            </a:r>
            <a:r>
              <a:rPr lang="cs-CZ" altLang="cs-CZ" b="1" dirty="0"/>
              <a:t>Jde o jednu z nejrozvinutějších  ekonomik na světě.</a:t>
            </a:r>
          </a:p>
        </p:txBody>
      </p:sp>
      <p:sp>
        <p:nvSpPr>
          <p:cNvPr id="9240" name="TextovéPole 40"/>
          <p:cNvSpPr txBox="1">
            <a:spLocks noChangeArrowheads="1"/>
          </p:cNvSpPr>
          <p:nvPr/>
        </p:nvSpPr>
        <p:spPr bwMode="auto">
          <a:xfrm>
            <a:off x="402754" y="5467350"/>
            <a:ext cx="47148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Země je zakládajícím členem </a:t>
            </a:r>
            <a:r>
              <a:rPr lang="cs-CZ" altLang="cs-CZ" b="1" dirty="0"/>
              <a:t>Beneluxu, NATO, Evropské unie, OECD</a:t>
            </a:r>
            <a:r>
              <a:rPr lang="cs-CZ" altLang="cs-CZ" dirty="0"/>
              <a:t> a hlavní a největší město Lucemburk je sídlem mnoha jejich institucí.</a:t>
            </a:r>
          </a:p>
        </p:txBody>
      </p:sp>
      <p:pic>
        <p:nvPicPr>
          <p:cNvPr id="9241" name="Obrázek 41" descr="800px-Flag_of_NATO.svg.p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92" y="3952875"/>
            <a:ext cx="1809750" cy="13573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42" name="Obrázek 44" descr="600px-Flag_of_Benelux.svg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7085" y="5343166"/>
            <a:ext cx="1500187" cy="10001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7" name="Přímá spojovací šipka 46"/>
          <p:cNvCxnSpPr/>
          <p:nvPr/>
        </p:nvCxnSpPr>
        <p:spPr>
          <a:xfrm flipV="1">
            <a:off x="4587961" y="5524501"/>
            <a:ext cx="678248" cy="902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/>
          <p:nvPr/>
        </p:nvCxnSpPr>
        <p:spPr>
          <a:xfrm flipV="1">
            <a:off x="1071743" y="5310189"/>
            <a:ext cx="54006" cy="5016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9245" name="Obrázek 57" descr="800px-Flag_of_Luxembourg.svg.pn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7819"/>
            <a:ext cx="2381250" cy="14287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46" name="Obrázek 61" descr="270px-OECD_Logo.svg.png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5879" y="4238625"/>
            <a:ext cx="1398588" cy="8810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4" name="Přímá spojovací šipka 63"/>
          <p:cNvCxnSpPr/>
          <p:nvPr/>
        </p:nvCxnSpPr>
        <p:spPr>
          <a:xfrm flipV="1">
            <a:off x="3472979" y="5254724"/>
            <a:ext cx="1" cy="55711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6367114" y="1952427"/>
            <a:ext cx="2518867" cy="752078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LUCEMBURK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542155" y="5414956"/>
            <a:ext cx="25907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altLang="cs-CZ" b="1" dirty="0"/>
              <a:t>LUCEMBURSKO sousedí </a:t>
            </a:r>
            <a:endParaRPr lang="cs-CZ" altLang="cs-CZ" b="1" dirty="0" smtClean="0"/>
          </a:p>
          <a:p>
            <a:r>
              <a:rPr lang="cs-CZ" altLang="cs-CZ" b="1" dirty="0" smtClean="0"/>
              <a:t>s </a:t>
            </a:r>
            <a:r>
              <a:rPr lang="cs-CZ" altLang="cs-CZ" b="1" dirty="0"/>
              <a:t>Francií, </a:t>
            </a:r>
            <a:endParaRPr lang="cs-CZ" altLang="cs-CZ" b="1" dirty="0" smtClean="0"/>
          </a:p>
          <a:p>
            <a:r>
              <a:rPr lang="cs-CZ" altLang="cs-CZ" b="1" dirty="0" smtClean="0"/>
              <a:t>Belgií </a:t>
            </a:r>
            <a:r>
              <a:rPr lang="cs-CZ" altLang="cs-CZ" b="1" dirty="0"/>
              <a:t>a Německem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189426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92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92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92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9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9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9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9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9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33" grpId="0"/>
      <p:bldP spid="9234" grpId="0"/>
      <p:bldP spid="19" grpId="0" animBg="1"/>
      <p:bldP spid="9239" grpId="0"/>
      <p:bldP spid="9240" grpId="0"/>
      <p:bldP spid="7" grpId="0" animBg="1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5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altLang="cs-CZ" b="1" smtClean="0"/>
              <a:t>OTÁZKY A PROCVIČOVÁNÍ</a:t>
            </a:r>
          </a:p>
        </p:txBody>
      </p:sp>
      <p:sp>
        <p:nvSpPr>
          <p:cNvPr id="10243" name="TextovéPole 3"/>
          <p:cNvSpPr txBox="1">
            <a:spLocks noChangeArrowheads="1"/>
          </p:cNvSpPr>
          <p:nvPr/>
        </p:nvSpPr>
        <p:spPr bwMode="auto">
          <a:xfrm>
            <a:off x="332036" y="1011883"/>
            <a:ext cx="81438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 dirty="0"/>
              <a:t>Pojmenujte státy regionu Západní Evropa podle vlajek.</a:t>
            </a:r>
          </a:p>
        </p:txBody>
      </p:sp>
      <p:pic>
        <p:nvPicPr>
          <p:cNvPr id="10244" name="Obrázek 10" descr="450px-Flag_of_Belgium_(civil).sv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5" y="3786188"/>
            <a:ext cx="2571750" cy="1714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Obrázek 11" descr="800px-Flag_of_the_United_Kingdom.svg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438" y="4572000"/>
            <a:ext cx="3095625" cy="15478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Obrázek 12" descr="800px-Flag_of_France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563" y="1857375"/>
            <a:ext cx="2559050" cy="17049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13" descr="800px-Flag_of_the_Netherlands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4714875"/>
            <a:ext cx="2428875" cy="161766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8" name="Obrázek 14" descr="800px-Flag_of_Luxembourg.svg.p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2071688"/>
            <a:ext cx="2500313" cy="15001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0480630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0" indent="0">
              <a:buNone/>
            </a:pPr>
            <a:r>
              <a:rPr lang="cs-CZ" dirty="0" smtClean="0"/>
              <a:t>     </a:t>
            </a:r>
            <a:r>
              <a:rPr lang="cs-CZ" b="1" dirty="0"/>
              <a:t>Zeměpis 8 pro ZŠ a VG UČ /nové vydání/ </a:t>
            </a:r>
            <a:r>
              <a:rPr lang="cs-CZ" dirty="0"/>
              <a:t>Jeřábek Milan, Anděl Jiří, Peštová Jana, Kastner </a:t>
            </a:r>
            <a:r>
              <a:rPr lang="cs-CZ" dirty="0" smtClean="0"/>
              <a:t>Jiří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altLang="cs-CZ" i="1" dirty="0"/>
              <a:t>Wikipedie: Otevřená encyklopedie: Spojené království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3.12.2013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=Spojen%C3%A9_kr%C3%A1lovstv%C3%AD&amp;oldid=8657253&gt; </a:t>
            </a:r>
          </a:p>
          <a:p>
            <a:r>
              <a:rPr lang="cs-CZ" altLang="cs-CZ" i="1" dirty="0"/>
              <a:t>Wikipedie: Otevřená encyklopedie: Západní Evropa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3.12.2013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=Z%C3%A1padn%C3%AD_Evropa&amp;oldid=8649868&gt; </a:t>
            </a:r>
          </a:p>
          <a:p>
            <a:r>
              <a:rPr lang="cs-CZ" altLang="cs-CZ" i="1" dirty="0"/>
              <a:t>Wikipedie: Otevřená encyklopedie: Nizozemsko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3.12.2013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Nizozemsko&amp;oldid</a:t>
            </a:r>
            <a:r>
              <a:rPr lang="cs-CZ" altLang="cs-CZ" dirty="0"/>
              <a:t>=8666980&gt; </a:t>
            </a:r>
          </a:p>
          <a:p>
            <a:r>
              <a:rPr lang="cs-CZ" altLang="cs-CZ" i="1" dirty="0"/>
              <a:t>Wikipedie: Otevřená encyklopedie: Brusel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3.12.2013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Brusel&amp;oldid</a:t>
            </a:r>
            <a:r>
              <a:rPr lang="cs-CZ" altLang="cs-CZ" dirty="0"/>
              <a:t>=8638512&gt;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204864"/>
            <a:ext cx="7408333" cy="4104456"/>
          </a:xfrm>
        </p:spPr>
        <p:txBody>
          <a:bodyPr>
            <a:normAutofit fontScale="32500" lnSpcReduction="20000"/>
          </a:bodyPr>
          <a:lstStyle/>
          <a:p>
            <a:r>
              <a:rPr lang="cs-CZ" altLang="cs-CZ" dirty="0"/>
              <a:t>JAMES I OF ENGLAND/JAMES VI OF SCOTLAND.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3.12.2013].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Soubor:Flag_of_the_United_Kingdom.svg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RONLINE.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3.12.2013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Soubor:Western-Europe-map.png</a:t>
            </a:r>
            <a:r>
              <a:rPr lang="cs-CZ" altLang="cs-CZ" dirty="0"/>
              <a:t>&gt;. </a:t>
            </a:r>
          </a:p>
          <a:p>
            <a:r>
              <a:rPr lang="nl-NL" altLang="cs-CZ" dirty="0"/>
              <a:t>GOTTROP, Muriel. </a:t>
            </a:r>
            <a:r>
              <a:rPr lang="nl-NL" altLang="cs-CZ" i="1" dirty="0"/>
              <a:t>Wikipedie</a:t>
            </a:r>
            <a:r>
              <a:rPr lang="nl-NL" altLang="cs-CZ" dirty="0"/>
              <a:t> [online]. [cit. </a:t>
            </a:r>
            <a:r>
              <a:rPr lang="cs-CZ" altLang="cs-CZ" dirty="0"/>
              <a:t>3.12.2013</a:t>
            </a:r>
            <a:r>
              <a:rPr lang="nl-NL" altLang="cs-CZ" dirty="0" smtClean="0"/>
              <a:t>]. </a:t>
            </a:r>
            <a:r>
              <a:rPr lang="nl-NL" altLang="cs-CZ" dirty="0"/>
              <a:t>Dostupný na WWW: &lt;http://cs.wikipedia.org/wiki/Soubor:EnglishChannel.jpg&gt;.</a:t>
            </a:r>
            <a:endParaRPr lang="cs-CZ" altLang="cs-CZ" dirty="0"/>
          </a:p>
          <a:p>
            <a:r>
              <a:rPr lang="cs-CZ" altLang="cs-CZ" dirty="0"/>
              <a:t>NASA/BILL INGALLS.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3.12.2013]. </a:t>
            </a:r>
            <a:r>
              <a:rPr lang="cs-CZ" altLang="cs-CZ" dirty="0"/>
              <a:t>Dostupný na WWW: &lt;http://cs.wikipedia.org/wiki/Soubor:Elizabeth_II_greets_NASA_GSFC_employees,_May_8,_2007_edit.jpg&gt;.</a:t>
            </a:r>
          </a:p>
          <a:p>
            <a:r>
              <a:rPr lang="cs-CZ" altLang="cs-CZ" dirty="0"/>
              <a:t>JZA84.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3.12.2013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&lt;http://cs.wikipedia.org/wiki/Soubor:442px_-_London_Lead_Image.jpg&gt;.</a:t>
            </a:r>
          </a:p>
          <a:p>
            <a:r>
              <a:rPr lang="cs-CZ" altLang="cs-CZ" dirty="0"/>
              <a:t>VERDY P.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3.12.2013 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Soubor:Flag_of_Europe.svg</a:t>
            </a:r>
            <a:r>
              <a:rPr lang="cs-CZ" altLang="cs-CZ" dirty="0"/>
              <a:t>&gt;.  </a:t>
            </a:r>
            <a:r>
              <a:rPr lang="nl-NL" altLang="cs-CZ" dirty="0"/>
              <a:t> </a:t>
            </a:r>
            <a:endParaRPr lang="cs-CZ" altLang="cs-CZ" dirty="0"/>
          </a:p>
          <a:p>
            <a:r>
              <a:rPr lang="cs-CZ" altLang="cs-CZ" dirty="0"/>
              <a:t>SKOPP.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3.12.2013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Soubor:Flag_of_France.svg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TAXIARCHOS228.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3.12.2013]. </a:t>
            </a:r>
            <a:r>
              <a:rPr lang="cs-CZ" altLang="cs-CZ" dirty="0"/>
              <a:t>Dostupný na WWW: &lt;http://cs.wikipedia.org/wiki/Soubor:Paris_-_Eiffelturm_und_Marsfeld2.jpg&gt;. </a:t>
            </a:r>
          </a:p>
          <a:p>
            <a:r>
              <a:rPr lang="cs-CZ" altLang="cs-CZ" dirty="0"/>
              <a:t>TERFLOTH, Sebastian.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3.12.2013].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Soubor:TGV-Duplex_Paris.jpg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DENNISS.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3.12.2013]. </a:t>
            </a:r>
            <a:r>
              <a:rPr lang="cs-CZ" altLang="cs-CZ" dirty="0"/>
              <a:t>Dostupný na WWW: &lt;http://cs.wikipedia.org/wiki/Soubor:Airfrance.a320.arp.750pix.jpg&gt;. </a:t>
            </a:r>
          </a:p>
          <a:p>
            <a:r>
              <a:rPr lang="cs-CZ" altLang="cs-CZ" dirty="0"/>
              <a:t>ZSCOUT370.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3.12.2013].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Soubor:Flag_of_the_Netherlands.svg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SISYFUS.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3.12.2013]. </a:t>
            </a:r>
            <a:r>
              <a:rPr lang="cs-CZ" altLang="cs-CZ" dirty="0"/>
              <a:t>Dostupný na WWW: &lt;http://cs.wikipedia.org/wiki/Soubor:Sights_in_Amsterdam2.jpg&gt;. </a:t>
            </a:r>
          </a:p>
          <a:p>
            <a:r>
              <a:rPr lang="cs-CZ" altLang="cs-CZ" dirty="0"/>
              <a:t>VULKANO.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3.12.2013]. </a:t>
            </a:r>
            <a:r>
              <a:rPr lang="cs-CZ" altLang="cs-CZ" dirty="0"/>
              <a:t>Dostupný na WWW: &lt;http://cs.wikipedia.org/wiki/Soubor:Bild_003_tulpe_wp.jpg&gt;. </a:t>
            </a:r>
          </a:p>
          <a:p>
            <a:r>
              <a:rPr lang="nl-NL" altLang="cs-CZ" dirty="0"/>
              <a:t>RANVEIG. </a:t>
            </a:r>
            <a:r>
              <a:rPr lang="nl-NL" altLang="cs-CZ" i="1" dirty="0"/>
              <a:t>Wikipedie</a:t>
            </a:r>
            <a:r>
              <a:rPr lang="nl-NL" altLang="cs-CZ" dirty="0"/>
              <a:t> [online]. [cit. </a:t>
            </a:r>
            <a:r>
              <a:rPr lang="nl-NL" altLang="cs-CZ" dirty="0" smtClean="0"/>
              <a:t>3.12.2013]. </a:t>
            </a:r>
            <a:r>
              <a:rPr lang="nl-NL" altLang="cs-CZ" dirty="0"/>
              <a:t>Dostupný na WWW: &lt;http://cs.wikipedia.org/wiki/Soubor:Clog.jpg&gt;. </a:t>
            </a:r>
            <a:endParaRPr lang="cs-CZ" altLang="cs-CZ" dirty="0"/>
          </a:p>
          <a:p>
            <a:r>
              <a:rPr lang="cs-CZ" altLang="cs-CZ" dirty="0"/>
              <a:t>ZSCOUT370.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3.12.2013]. </a:t>
            </a:r>
            <a:r>
              <a:rPr lang="cs-CZ" altLang="cs-CZ" dirty="0"/>
              <a:t>Dostupný na WWW: &lt;http://cs.wikipedia.org/wiki/Soubor:Flag_of_Belgium_%28civil%29.svg&gt;. </a:t>
            </a:r>
          </a:p>
          <a:p>
            <a:r>
              <a:rPr lang="cs-CZ" altLang="cs-CZ" dirty="0"/>
              <a:t>KAREL.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3.12.2013].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Soubor:Grand-Place.jpg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NATO.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3.12.2013].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Soubor:Flag_of_NATO.svg</a:t>
            </a:r>
            <a:r>
              <a:rPr lang="cs-CZ" altLang="cs-CZ" dirty="0"/>
              <a:t>&gt;. </a:t>
            </a:r>
          </a:p>
          <a:p>
            <a:r>
              <a:rPr lang="nl-NL" altLang="cs-CZ" dirty="0"/>
              <a:t>STREPPEL. </a:t>
            </a:r>
            <a:r>
              <a:rPr lang="nl-NL" altLang="cs-CZ" i="1" dirty="0"/>
              <a:t>Wikipedie</a:t>
            </a:r>
            <a:r>
              <a:rPr lang="nl-NL" altLang="cs-CZ" dirty="0"/>
              <a:t> [online]. [cit. </a:t>
            </a:r>
            <a:r>
              <a:rPr lang="nl-NL" altLang="cs-CZ" dirty="0" smtClean="0"/>
              <a:t>3.12.2013]. </a:t>
            </a:r>
            <a:r>
              <a:rPr lang="nl-NL" altLang="cs-CZ" dirty="0"/>
              <a:t>Dostupný na WWW: &lt;http://cs.wikipedia.org/wiki/Soubor:Luxemburg.jpg&gt;. </a:t>
            </a:r>
            <a:endParaRPr lang="cs-CZ" altLang="cs-CZ" dirty="0"/>
          </a:p>
          <a:p>
            <a:r>
              <a:rPr lang="it-IT" altLang="cs-CZ" dirty="0"/>
              <a:t>PAULA, Guilherme. </a:t>
            </a:r>
            <a:r>
              <a:rPr lang="it-IT" altLang="cs-CZ" i="1" dirty="0"/>
              <a:t>Wikipedie</a:t>
            </a:r>
            <a:r>
              <a:rPr lang="it-IT" altLang="cs-CZ" dirty="0"/>
              <a:t> [online]. [cit. </a:t>
            </a:r>
            <a:r>
              <a:rPr lang="it-IT" altLang="cs-CZ" dirty="0" smtClean="0"/>
              <a:t>3.12.2013]. </a:t>
            </a:r>
            <a:r>
              <a:rPr lang="it-IT" altLang="cs-CZ" dirty="0"/>
              <a:t>Dostupný na WWW: &lt;http://cs.wikipedia.org/wiki/Soubor:Flag_of_Benelux.svg&gt;. </a:t>
            </a:r>
            <a:endParaRPr lang="cs-CZ" altLang="cs-CZ" dirty="0"/>
          </a:p>
          <a:p>
            <a:r>
              <a:rPr lang="cs-CZ" altLang="cs-CZ" dirty="0"/>
              <a:t>SKOPP.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3.12.2013].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Soubor:Flag_of_Luxembourg.svg</a:t>
            </a:r>
            <a:r>
              <a:rPr lang="cs-CZ" altLang="cs-CZ" dirty="0"/>
              <a:t>&gt;. </a:t>
            </a:r>
          </a:p>
          <a:p>
            <a:r>
              <a:rPr lang="nl-NL" altLang="cs-CZ" dirty="0"/>
              <a:t>SVEN. </a:t>
            </a:r>
            <a:r>
              <a:rPr lang="nl-NL" altLang="cs-CZ" i="1" dirty="0"/>
              <a:t>Wikipedie</a:t>
            </a:r>
            <a:r>
              <a:rPr lang="nl-NL" altLang="cs-CZ" dirty="0"/>
              <a:t> [online]. [cit. </a:t>
            </a:r>
            <a:r>
              <a:rPr lang="cs-CZ" altLang="cs-CZ" dirty="0"/>
              <a:t>3.12.2013</a:t>
            </a:r>
            <a:r>
              <a:rPr lang="nl-NL" altLang="cs-CZ" dirty="0" smtClean="0"/>
              <a:t>]. </a:t>
            </a:r>
            <a:r>
              <a:rPr lang="nl-NL" altLang="cs-CZ" dirty="0"/>
              <a:t>Dostupný na WWW: &lt;http://cs.wikipedia.org/wiki/Soubor:OECD_Logo.svg&gt;. </a:t>
            </a:r>
            <a:endParaRPr lang="cs-CZ" altLang="cs-CZ" dirty="0"/>
          </a:p>
          <a:p>
            <a:endParaRPr lang="cs-CZ" altLang="cs-CZ" sz="28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i="1" u="sng" dirty="0" smtClean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716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1443</TotalTime>
  <Words>1037</Words>
  <Application>Microsoft Office PowerPoint</Application>
  <PresentationFormat>Předvádění na obrazovce (4:3)</PresentationFormat>
  <Paragraphs>133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VELKÁ BRITÁNIE</vt:lpstr>
      <vt:lpstr>FRANCIE</vt:lpstr>
      <vt:lpstr>NIZOZEMSKO</vt:lpstr>
      <vt:lpstr>BELGIE</vt:lpstr>
      <vt:lpstr>LUCEMBURSKO</vt:lpstr>
      <vt:lpstr>OTÁZKY A PROCVIČOVÁNÍ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129</cp:revision>
  <dcterms:created xsi:type="dcterms:W3CDTF">2013-05-10T12:01:16Z</dcterms:created>
  <dcterms:modified xsi:type="dcterms:W3CDTF">2014-01-17T11:14:49Z</dcterms:modified>
</cp:coreProperties>
</file>