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62" r:id="rId3"/>
    <p:sldId id="264" r:id="rId4"/>
    <p:sldId id="278" r:id="rId5"/>
    <p:sldId id="280" r:id="rId6"/>
    <p:sldId id="281" r:id="rId7"/>
    <p:sldId id="282" r:id="rId8"/>
    <p:sldId id="283" r:id="rId9"/>
    <p:sldId id="284" r:id="rId10"/>
    <p:sldId id="285" r:id="rId11"/>
    <p:sldId id="260" r:id="rId12"/>
    <p:sldId id="27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10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3" autoAdjust="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7" d="100"/>
          <a:sy n="87" d="100"/>
        </p:scale>
        <p:origin x="-89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ZEMĚPIS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 JIŽNÍ EVROPA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ZEMĚPIS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 JIŽNÍ EVROPA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C4B7DE1-82CA-42C7-B7C0-4771FE9AEF31}" type="slidenum">
              <a:rPr lang="cs-CZ" altLang="cs-CZ" smtClean="0"/>
              <a:pPr eaLnBrk="1" hangingPunct="1"/>
              <a:t>7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png"/><Relationship Id="rId7" Type="http://schemas.openxmlformats.org/officeDocument/2006/relationships/image" Target="../media/image16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7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433666829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oblastmi Evropy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určen k využití pro práci s interaktivní </a:t>
            </a:r>
            <a:r>
              <a:rPr lang="cs-CZ" dirty="0" smtClean="0">
                <a:solidFill>
                  <a:schemeClr val="tx1"/>
                </a:solidFill>
              </a:rPr>
              <a:t>tabulí.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Slouží </a:t>
            </a:r>
            <a:r>
              <a:rPr lang="cs-CZ" dirty="0">
                <a:solidFill>
                  <a:schemeClr val="tx1"/>
                </a:solidFill>
              </a:rPr>
              <a:t>k probírání učiva Evropské státy  formou prezentace a k doplnění učiva o Evropě. Materiál obsahuje obrázky a hypertextové internetové odkazy k větší názornosti a zpestření </a:t>
            </a:r>
            <a:r>
              <a:rPr lang="cs-CZ" dirty="0" smtClean="0">
                <a:solidFill>
                  <a:schemeClr val="tx1"/>
                </a:solidFill>
              </a:rPr>
              <a:t>výuky.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může být využit jako zápis do sešitu</a:t>
            </a:r>
            <a:r>
              <a:rPr lang="cs-CZ" dirty="0">
                <a:solidFill>
                  <a:schemeClr val="tx1"/>
                </a:solidFill>
                <a:latin typeface="Calibri" pitchFamily="34" charset="0"/>
              </a:rPr>
              <a:t>.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práci s mapou.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Zeměpis 8. ročník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8110" y="1424875"/>
            <a:ext cx="6477000" cy="4953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620823" y="469263"/>
            <a:ext cx="612067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altLang="cs-CZ" sz="3600" b="1" dirty="0"/>
              <a:t>EVROPA – regiony Evropy</a:t>
            </a:r>
            <a:endParaRPr lang="cs-CZ" sz="3600" dirty="0"/>
          </a:p>
        </p:txBody>
      </p:sp>
      <p:sp>
        <p:nvSpPr>
          <p:cNvPr id="31" name="Zaoblený obdélníkový popisek 30"/>
          <p:cNvSpPr/>
          <p:nvPr/>
        </p:nvSpPr>
        <p:spPr>
          <a:xfrm>
            <a:off x="1380551" y="1630082"/>
            <a:ext cx="2304256" cy="409660"/>
          </a:xfrm>
          <a:prstGeom prst="wedgeRoundRectCallout">
            <a:avLst>
              <a:gd name="adj1" fmla="val 76517"/>
              <a:gd name="adj2" fmla="val 252152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SEVERNÍ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ový popisek 33"/>
          <p:cNvSpPr/>
          <p:nvPr/>
        </p:nvSpPr>
        <p:spPr>
          <a:xfrm>
            <a:off x="6492788" y="5572606"/>
            <a:ext cx="1991072" cy="612648"/>
          </a:xfrm>
          <a:prstGeom prst="wedgeRoundRectCallout">
            <a:avLst>
              <a:gd name="adj1" fmla="val -119244"/>
              <a:gd name="adj2" fmla="val -111953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JIHOVÝCHODNÍ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ový popisek 34"/>
          <p:cNvSpPr/>
          <p:nvPr/>
        </p:nvSpPr>
        <p:spPr>
          <a:xfrm>
            <a:off x="6300192" y="4005064"/>
            <a:ext cx="2376264" cy="460684"/>
          </a:xfrm>
          <a:prstGeom prst="wedgeRoundRectCallout">
            <a:avLst>
              <a:gd name="adj1" fmla="val -132382"/>
              <a:gd name="adj2" fmla="val 91355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STŘEDNÍ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ový popisek 31"/>
          <p:cNvSpPr/>
          <p:nvPr/>
        </p:nvSpPr>
        <p:spPr>
          <a:xfrm>
            <a:off x="2449581" y="2852936"/>
            <a:ext cx="1235226" cy="612648"/>
          </a:xfrm>
          <a:prstGeom prst="wedgeRoundRectCallout">
            <a:avLst>
              <a:gd name="adj1" fmla="val 32743"/>
              <a:gd name="adj2" fmla="val 277498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ZÁPADNÍ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ový popisek 32"/>
          <p:cNvSpPr/>
          <p:nvPr/>
        </p:nvSpPr>
        <p:spPr>
          <a:xfrm>
            <a:off x="5724128" y="1649259"/>
            <a:ext cx="2952328" cy="371306"/>
          </a:xfrm>
          <a:prstGeom prst="wedgeRoundRectCallout">
            <a:avLst>
              <a:gd name="adj1" fmla="val -50783"/>
              <a:gd name="adj2" fmla="val 464877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VÝCHODNÍ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183796" y="3890429"/>
            <a:ext cx="2898920" cy="1094762"/>
          </a:xfrm>
          <a:prstGeom prst="wedgeEllipseCallout">
            <a:avLst>
              <a:gd name="adj1" fmla="val 12658"/>
              <a:gd name="adj2" fmla="val 38073"/>
            </a:avLst>
          </a:prstGeom>
          <a:ln w="38100"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JIŽNÍ EVROPA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 rot="1589364">
            <a:off x="2638702" y="5128708"/>
            <a:ext cx="2104160" cy="221331"/>
          </a:xfrm>
          <a:prstGeom prst="rightArrow">
            <a:avLst>
              <a:gd name="adj1" fmla="val 14560"/>
              <a:gd name="adj2" fmla="val 127988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8889177">
            <a:off x="2328422" y="4810726"/>
            <a:ext cx="242316" cy="978408"/>
          </a:xfrm>
          <a:prstGeom prst="downArrow">
            <a:avLst>
              <a:gd name="adj1" fmla="val 10840"/>
              <a:gd name="adj2" fmla="val 101620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6598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4" grpId="0" animBg="1"/>
      <p:bldP spid="35" grpId="0" animBg="1"/>
      <p:bldP spid="32" grpId="0" animBg="1"/>
      <p:bldP spid="33" grpId="0" animBg="1"/>
      <p:bldP spid="4" grpId="0" animBg="1"/>
      <p:bldP spid="5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04664"/>
            <a:ext cx="37444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400" b="1" dirty="0"/>
              <a:t>JIŽNÍ EVROPA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20608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5" name="Obrázek 27" descr="EV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57313"/>
            <a:ext cx="8208912" cy="2971476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28" descr="Bez názvu.bmp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3500" y="4572000"/>
            <a:ext cx="3604964" cy="20288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323528" y="3595252"/>
            <a:ext cx="1730367" cy="579642"/>
          </a:xfrm>
          <a:prstGeom prst="wedgeEllipseCallout">
            <a:avLst>
              <a:gd name="adj1" fmla="val -26897"/>
              <a:gd name="adj2" fmla="val -233657"/>
            </a:avLst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LISABON</a:t>
            </a:r>
          </a:p>
        </p:txBody>
      </p:sp>
      <p:sp>
        <p:nvSpPr>
          <p:cNvPr id="10" name="Oválný popisek 9"/>
          <p:cNvSpPr/>
          <p:nvPr/>
        </p:nvSpPr>
        <p:spPr>
          <a:xfrm>
            <a:off x="1832433" y="3015352"/>
            <a:ext cx="1730367" cy="579642"/>
          </a:xfrm>
          <a:prstGeom prst="wedgeEllipseCallout">
            <a:avLst>
              <a:gd name="adj1" fmla="val -49769"/>
              <a:gd name="adj2" fmla="val -152389"/>
            </a:avLst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MADRID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3439908" y="3570510"/>
            <a:ext cx="1730367" cy="579642"/>
          </a:xfrm>
          <a:prstGeom prst="wedgeEllipseCallout">
            <a:avLst>
              <a:gd name="adj1" fmla="val 55540"/>
              <a:gd name="adj2" fmla="val -224988"/>
            </a:avLst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ŘÍM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5273909" y="3595985"/>
            <a:ext cx="1730367" cy="579642"/>
          </a:xfrm>
          <a:prstGeom prst="wedgeEllipseCallout">
            <a:avLst>
              <a:gd name="adj1" fmla="val 83063"/>
              <a:gd name="adj2" fmla="val -60535"/>
            </a:avLst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ATHENY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71600" y="4572000"/>
            <a:ext cx="20385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ŠPANĚLSKO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71600" y="5033248"/>
            <a:ext cx="25442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PORTUGALSKO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5494496"/>
            <a:ext cx="1155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ITÁLIE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5955744"/>
            <a:ext cx="12426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ŘECKO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1354261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22" descr="šp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3625" y="2071688"/>
            <a:ext cx="2809875" cy="2438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Nadpis 3"/>
          <p:cNvSpPr>
            <a:spLocks noGrp="1"/>
          </p:cNvSpPr>
          <p:nvPr>
            <p:ph type="title"/>
          </p:nvPr>
        </p:nvSpPr>
        <p:spPr>
          <a:xfrm>
            <a:off x="-85725" y="-27781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ŠPANĚLSKO</a:t>
            </a:r>
          </a:p>
        </p:txBody>
      </p:sp>
      <p:sp>
        <p:nvSpPr>
          <p:cNvPr id="5130" name="TextovéPole 28"/>
          <p:cNvSpPr txBox="1">
            <a:spLocks noChangeArrowheads="1"/>
          </p:cNvSpPr>
          <p:nvPr/>
        </p:nvSpPr>
        <p:spPr bwMode="auto">
          <a:xfrm>
            <a:off x="633413" y="1683544"/>
            <a:ext cx="279558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Španělské království</a:t>
            </a:r>
            <a:endParaRPr lang="cs-CZ" altLang="cs-CZ" dirty="0"/>
          </a:p>
        </p:txBody>
      </p:sp>
      <p:sp>
        <p:nvSpPr>
          <p:cNvPr id="5131" name="TextovéPole 53"/>
          <p:cNvSpPr txBox="1">
            <a:spLocks noChangeArrowheads="1"/>
          </p:cNvSpPr>
          <p:nvPr/>
        </p:nvSpPr>
        <p:spPr bwMode="auto">
          <a:xfrm>
            <a:off x="2478435" y="976537"/>
            <a:ext cx="314325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EU </a:t>
            </a:r>
            <a:endParaRPr lang="cs-CZ" altLang="cs-CZ" sz="2000" b="1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měna -  EURO</a:t>
            </a:r>
            <a:endParaRPr lang="cs-CZ" altLang="cs-CZ" b="1" dirty="0">
              <a:solidFill>
                <a:srgbClr val="FFFF00"/>
              </a:solidFill>
            </a:endParaRPr>
          </a:p>
        </p:txBody>
      </p:sp>
      <p:pic>
        <p:nvPicPr>
          <p:cNvPr id="5132" name="Obrázek 56" descr="800px-Flag_of_Europe.svg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7286625" y="3214688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0" name="Přímá spojovací šipka 49"/>
          <p:cNvCxnSpPr/>
          <p:nvPr/>
        </p:nvCxnSpPr>
        <p:spPr>
          <a:xfrm flipH="1">
            <a:off x="5857875" y="2143125"/>
            <a:ext cx="1690687" cy="10510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>
            <a:off x="7500939" y="2259114"/>
            <a:ext cx="296930" cy="8841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5136" name="Obrázek 21" descr="750px-Flag_of_Spain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6966" y="271686"/>
            <a:ext cx="1822320" cy="12144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7" name="Obrázek 25" descr="MontajeMadrid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1875" y="2143125"/>
            <a:ext cx="2286000" cy="44942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8" name="Obrázek 27" descr="800px-Iberian_peninsula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2188" y="4643438"/>
            <a:ext cx="2214562" cy="15605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9" name="TextovéPole 28"/>
          <p:cNvSpPr txBox="1">
            <a:spLocks noChangeArrowheads="1"/>
          </p:cNvSpPr>
          <p:nvPr/>
        </p:nvSpPr>
        <p:spPr bwMode="auto">
          <a:xfrm>
            <a:off x="5857875" y="6211888"/>
            <a:ext cx="32861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Španělsko leží na Pyrenejském poloostrově.</a:t>
            </a:r>
          </a:p>
        </p:txBody>
      </p:sp>
      <p:cxnSp>
        <p:nvCxnSpPr>
          <p:cNvPr id="31" name="Přímá spojovací šipka 30"/>
          <p:cNvCxnSpPr/>
          <p:nvPr/>
        </p:nvCxnSpPr>
        <p:spPr>
          <a:xfrm rot="16200000" flipV="1">
            <a:off x="7322344" y="5679281"/>
            <a:ext cx="714375" cy="5000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141" name="TextovéPole 31"/>
          <p:cNvSpPr txBox="1">
            <a:spLocks noChangeArrowheads="1"/>
          </p:cNvSpPr>
          <p:nvPr/>
        </p:nvSpPr>
        <p:spPr bwMode="auto">
          <a:xfrm>
            <a:off x="323528" y="2492896"/>
            <a:ext cx="250031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Ke Španělsku náleží i Kanárské ostrovy a Baleáry.</a:t>
            </a:r>
          </a:p>
        </p:txBody>
      </p:sp>
      <p:pic>
        <p:nvPicPr>
          <p:cNvPr id="5142" name="Obrázek 34" descr="749px-San_marcos_bullfight_01.jp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063" y="3571875"/>
            <a:ext cx="2643187" cy="21145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43" name="TextovéPole 36"/>
          <p:cNvSpPr txBox="1">
            <a:spLocks noChangeArrowheads="1"/>
          </p:cNvSpPr>
          <p:nvPr/>
        </p:nvSpPr>
        <p:spPr bwMode="auto">
          <a:xfrm>
            <a:off x="214313" y="5715000"/>
            <a:ext cx="321468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Tradiční býčí zápasy neboli </a:t>
            </a:r>
            <a:r>
              <a:rPr lang="cs-CZ" altLang="cs-CZ" b="1" dirty="0" smtClean="0"/>
              <a:t>korida </a:t>
            </a:r>
            <a:r>
              <a:rPr lang="cs-CZ" altLang="cs-CZ" b="1" dirty="0"/>
              <a:t>jsou ve Španělsku oblíbenou zábavou.</a:t>
            </a:r>
          </a:p>
        </p:txBody>
      </p:sp>
      <p:sp>
        <p:nvSpPr>
          <p:cNvPr id="2" name="Ovál 1"/>
          <p:cNvSpPr/>
          <p:nvPr/>
        </p:nvSpPr>
        <p:spPr>
          <a:xfrm>
            <a:off x="6257912" y="1628800"/>
            <a:ext cx="2581300" cy="630312"/>
          </a:xfrm>
          <a:prstGeom prst="ellipse">
            <a:avLst/>
          </a:prstGeom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MADRID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8037664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5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51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30" grpId="0"/>
      <p:bldP spid="5131" grpId="0"/>
      <p:bldP spid="19" grpId="0" animBg="1"/>
      <p:bldP spid="5139" grpId="0"/>
      <p:bldP spid="5141" grpId="0"/>
      <p:bldP spid="5143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25" descr="800px-VistaFreguesiaSantaJusta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9063" y="2500313"/>
            <a:ext cx="3333750" cy="25003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Obrázek 22" descr="por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00938" y="3214688"/>
            <a:ext cx="11430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Nadpis 3"/>
          <p:cNvSpPr>
            <a:spLocks noGrp="1"/>
          </p:cNvSpPr>
          <p:nvPr>
            <p:ph type="title"/>
          </p:nvPr>
        </p:nvSpPr>
        <p:spPr>
          <a:xfrm>
            <a:off x="0" y="199835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PORTUGALSKO</a:t>
            </a:r>
          </a:p>
        </p:txBody>
      </p:sp>
      <p:sp>
        <p:nvSpPr>
          <p:cNvPr id="6155" name="TextovéPole 28"/>
          <p:cNvSpPr txBox="1">
            <a:spLocks noChangeArrowheads="1"/>
          </p:cNvSpPr>
          <p:nvPr/>
        </p:nvSpPr>
        <p:spPr bwMode="auto">
          <a:xfrm>
            <a:off x="678656" y="1677194"/>
            <a:ext cx="27860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Portugalská republika</a:t>
            </a:r>
            <a:endParaRPr lang="cs-CZ" altLang="cs-CZ" dirty="0"/>
          </a:p>
        </p:txBody>
      </p:sp>
      <p:sp>
        <p:nvSpPr>
          <p:cNvPr id="6156" name="TextovéPole 53"/>
          <p:cNvSpPr txBox="1">
            <a:spLocks noChangeArrowheads="1"/>
          </p:cNvSpPr>
          <p:nvPr/>
        </p:nvSpPr>
        <p:spPr bwMode="auto">
          <a:xfrm>
            <a:off x="2658046" y="1153319"/>
            <a:ext cx="34290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EU</a:t>
            </a:r>
          </a:p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měna -  EURO</a:t>
            </a:r>
            <a:endParaRPr lang="cs-CZ" altLang="cs-CZ" sz="2000" b="1" dirty="0">
              <a:solidFill>
                <a:srgbClr val="FF0000"/>
              </a:solidFill>
            </a:endParaRPr>
          </a:p>
        </p:txBody>
      </p:sp>
      <p:pic>
        <p:nvPicPr>
          <p:cNvPr id="6157" name="Obrázek 56" descr="800px-Flag_of_Europe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7715250" y="4071938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rot="5400000">
            <a:off x="7072312" y="2786063"/>
            <a:ext cx="1928813" cy="3571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0800000" flipV="1">
            <a:off x="6572250" y="2000250"/>
            <a:ext cx="1571625" cy="10715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7" name="Obrázek 26" descr="600px-Flag_of_Portugal.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72313" y="285750"/>
            <a:ext cx="1785937" cy="11906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162" name="TextovéPole 27"/>
          <p:cNvSpPr txBox="1">
            <a:spLocks noChangeArrowheads="1"/>
          </p:cNvSpPr>
          <p:nvPr/>
        </p:nvSpPr>
        <p:spPr bwMode="auto">
          <a:xfrm>
            <a:off x="3143250" y="5143500"/>
            <a:ext cx="60007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pt-BR" altLang="cs-CZ" b="1" dirty="0"/>
              <a:t>Portugalsku dále náleží souostroví Azory a Madeira. </a:t>
            </a:r>
            <a:endParaRPr lang="cs-CZ" altLang="cs-CZ" b="1" dirty="0"/>
          </a:p>
        </p:txBody>
      </p:sp>
      <p:pic>
        <p:nvPicPr>
          <p:cNvPr id="6163" name="Obrázek 28" descr="443px-Cristiano_Ronaldo,_2010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477" y="2717800"/>
            <a:ext cx="2443733" cy="330461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64" name="TextovéPole 29"/>
          <p:cNvSpPr txBox="1">
            <a:spLocks noChangeArrowheads="1"/>
          </p:cNvSpPr>
          <p:nvPr/>
        </p:nvSpPr>
        <p:spPr bwMode="auto">
          <a:xfrm>
            <a:off x="0" y="6072188"/>
            <a:ext cx="34290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Z Portugalska pochází slavný fotbalista Cristiano Ronaldo.</a:t>
            </a:r>
          </a:p>
        </p:txBody>
      </p:sp>
      <p:pic>
        <p:nvPicPr>
          <p:cNvPr id="6165" name="Obrázek 30" descr="800px-Satellite_image_of_The_Azores_in_May_2003.jp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4938" y="5572125"/>
            <a:ext cx="1517650" cy="11001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66" name="Obrázek 31" descr="800px-Ostrovy_Desertas.jp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643563"/>
            <a:ext cx="1441649" cy="101842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0" name="Přímá spojovací šipka 39"/>
          <p:cNvCxnSpPr/>
          <p:nvPr/>
        </p:nvCxnSpPr>
        <p:spPr>
          <a:xfrm rot="10800000" flipV="1">
            <a:off x="6500813" y="5429250"/>
            <a:ext cx="714375" cy="3571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rot="5400000">
            <a:off x="7965281" y="5679282"/>
            <a:ext cx="428625" cy="71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6230938" y="1614488"/>
            <a:ext cx="2655887" cy="671512"/>
          </a:xfrm>
          <a:prstGeom prst="ellipse">
            <a:avLst/>
          </a:prstGeom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LISABON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7959080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1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0" dur="20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6" dur="2000"/>
                                        <p:tgtEl>
                                          <p:spTgt spid="6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9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20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5" grpId="0"/>
      <p:bldP spid="6156" grpId="0"/>
      <p:bldP spid="19" grpId="0" animBg="1"/>
      <p:bldP spid="6162" grpId="0"/>
      <p:bldP spid="6164" grpId="0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29" descr="750px-Collage_Rom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7813" y="2678907"/>
            <a:ext cx="3643312" cy="29146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Obrázek 26" descr="it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5525" y="2233570"/>
            <a:ext cx="2951956" cy="281948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Nadpis 3"/>
          <p:cNvSpPr>
            <a:spLocks noGrp="1"/>
          </p:cNvSpPr>
          <p:nvPr>
            <p:ph type="title"/>
          </p:nvPr>
        </p:nvSpPr>
        <p:spPr>
          <a:xfrm>
            <a:off x="142875" y="42863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ITÁLIE</a:t>
            </a:r>
          </a:p>
        </p:txBody>
      </p:sp>
      <p:sp>
        <p:nvSpPr>
          <p:cNvPr id="7178" name="TextovéPole 53"/>
          <p:cNvSpPr txBox="1">
            <a:spLocks noChangeArrowheads="1"/>
          </p:cNvSpPr>
          <p:nvPr/>
        </p:nvSpPr>
        <p:spPr bwMode="auto">
          <a:xfrm>
            <a:off x="2771800" y="1129507"/>
            <a:ext cx="208823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EU</a:t>
            </a:r>
          </a:p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měna -  euro</a:t>
            </a:r>
            <a:r>
              <a:rPr lang="cs-CZ" altLang="cs-CZ" b="1" dirty="0" smtClean="0">
                <a:solidFill>
                  <a:srgbClr val="FFFF00"/>
                </a:solidFill>
              </a:rPr>
              <a:t> </a:t>
            </a:r>
            <a:endParaRPr lang="cs-CZ" altLang="cs-CZ" b="1" dirty="0">
              <a:solidFill>
                <a:srgbClr val="FFFF00"/>
              </a:solidFill>
            </a:endParaRPr>
          </a:p>
        </p:txBody>
      </p:sp>
      <p:pic>
        <p:nvPicPr>
          <p:cNvPr id="7179" name="Obrázek 56" descr="800px-Flag_of_Europe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3643313" y="3357563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flipH="1">
            <a:off x="3857625" y="2286000"/>
            <a:ext cx="3162647" cy="11430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6200000" flipH="1">
            <a:off x="7572375" y="2357438"/>
            <a:ext cx="428625" cy="21431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7183" name="Obrázek 22" descr="800px-Flag_of_Italy.svg.pn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4656" y="304800"/>
            <a:ext cx="2024062" cy="134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84" name="Obdélník 24"/>
          <p:cNvSpPr>
            <a:spLocks noChangeArrowheads="1"/>
          </p:cNvSpPr>
          <p:nvPr/>
        </p:nvSpPr>
        <p:spPr bwMode="auto">
          <a:xfrm>
            <a:off x="0" y="2643188"/>
            <a:ext cx="242887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Uvnitř Itálie leží dva městské státy: </a:t>
            </a:r>
          </a:p>
          <a:p>
            <a:pPr eaLnBrk="1" hangingPunct="1"/>
            <a:r>
              <a:rPr lang="cs-CZ" altLang="cs-CZ" b="1" dirty="0" smtClean="0"/>
              <a:t>San Marino</a:t>
            </a:r>
          </a:p>
          <a:p>
            <a:pPr eaLnBrk="1" hangingPunct="1"/>
            <a:r>
              <a:rPr lang="cs-CZ" altLang="cs-CZ" b="1" dirty="0"/>
              <a:t>Vatikán</a:t>
            </a:r>
          </a:p>
        </p:txBody>
      </p:sp>
      <p:sp>
        <p:nvSpPr>
          <p:cNvPr id="7185" name="Obdélník 25"/>
          <p:cNvSpPr>
            <a:spLocks noChangeArrowheads="1"/>
          </p:cNvSpPr>
          <p:nvPr/>
        </p:nvSpPr>
        <p:spPr bwMode="auto">
          <a:xfrm>
            <a:off x="142875" y="3929063"/>
            <a:ext cx="2286000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K Itálii patří dva velké ostrovy ve Středozemním moři: Sardinie a Sicílie.</a:t>
            </a:r>
          </a:p>
        </p:txBody>
      </p:sp>
      <p:cxnSp>
        <p:nvCxnSpPr>
          <p:cNvPr id="41" name="Přímá spojovací šipka 40"/>
          <p:cNvCxnSpPr/>
          <p:nvPr/>
        </p:nvCxnSpPr>
        <p:spPr>
          <a:xfrm flipV="1">
            <a:off x="1714500" y="4143375"/>
            <a:ext cx="1285875" cy="7143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flipV="1">
            <a:off x="1285875" y="4857750"/>
            <a:ext cx="2714625" cy="2857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flipV="1">
            <a:off x="1547664" y="2857501"/>
            <a:ext cx="2309961" cy="5000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 flipV="1">
            <a:off x="1043608" y="3429001"/>
            <a:ext cx="2599705" cy="2143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7191" name="Obrázek 50" descr="Ferrari_F50.jp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95566" y="5229200"/>
            <a:ext cx="2004997" cy="15033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92" name="TextovéPole 54"/>
          <p:cNvSpPr txBox="1">
            <a:spLocks noChangeArrowheads="1"/>
          </p:cNvSpPr>
          <p:nvPr/>
        </p:nvSpPr>
        <p:spPr bwMode="auto">
          <a:xfrm>
            <a:off x="4786313" y="5572125"/>
            <a:ext cx="378618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Itálie má rozvinuté dopravní strojírenství. Pochází odsud známé sportovní vozidlo Ferrari.</a:t>
            </a:r>
          </a:p>
        </p:txBody>
      </p:sp>
      <p:sp>
        <p:nvSpPr>
          <p:cNvPr id="3" name="Ovál 2"/>
          <p:cNvSpPr/>
          <p:nvPr/>
        </p:nvSpPr>
        <p:spPr>
          <a:xfrm>
            <a:off x="6480845" y="1751818"/>
            <a:ext cx="2520280" cy="7127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ŘÍM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2579841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7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7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7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8" grpId="0"/>
      <p:bldP spid="19" grpId="0" animBg="1"/>
      <p:bldP spid="7184" grpId="0"/>
      <p:bldP spid="7185" grpId="0"/>
      <p:bldP spid="7192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25" descr="ře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9496" y="2409031"/>
            <a:ext cx="2743200" cy="22288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Nadpis 3"/>
          <p:cNvSpPr>
            <a:spLocks noGrp="1"/>
          </p:cNvSpPr>
          <p:nvPr>
            <p:ph type="title"/>
          </p:nvPr>
        </p:nvSpPr>
        <p:spPr>
          <a:xfrm>
            <a:off x="-289099" y="116632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ŘECKO</a:t>
            </a:r>
          </a:p>
        </p:txBody>
      </p:sp>
      <p:sp>
        <p:nvSpPr>
          <p:cNvPr id="8202" name="TextovéPole 28"/>
          <p:cNvSpPr txBox="1">
            <a:spLocks noChangeArrowheads="1"/>
          </p:cNvSpPr>
          <p:nvPr/>
        </p:nvSpPr>
        <p:spPr bwMode="auto">
          <a:xfrm>
            <a:off x="614362" y="1707354"/>
            <a:ext cx="26431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Helénská republika</a:t>
            </a:r>
            <a:r>
              <a:rPr lang="cs-CZ" altLang="cs-CZ" dirty="0"/>
              <a:t> </a:t>
            </a:r>
          </a:p>
        </p:txBody>
      </p:sp>
      <p:sp>
        <p:nvSpPr>
          <p:cNvPr id="8203" name="TextovéPole 53"/>
          <p:cNvSpPr txBox="1">
            <a:spLocks noChangeArrowheads="1"/>
          </p:cNvSpPr>
          <p:nvPr/>
        </p:nvSpPr>
        <p:spPr bwMode="auto">
          <a:xfrm>
            <a:off x="2941142" y="1098620"/>
            <a:ext cx="243400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EU </a:t>
            </a:r>
            <a:endParaRPr lang="cs-CZ" altLang="cs-CZ" sz="2000" b="1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měna -  </a:t>
            </a:r>
            <a:r>
              <a:rPr lang="cs-CZ" altLang="cs-CZ" sz="2000" b="1" dirty="0">
                <a:solidFill>
                  <a:srgbClr val="FF0000"/>
                </a:solidFill>
              </a:rPr>
              <a:t>EURO </a:t>
            </a:r>
            <a:r>
              <a:rPr lang="cs-CZ" altLang="cs-CZ" b="1" dirty="0" smtClean="0">
                <a:solidFill>
                  <a:srgbClr val="FFFF00"/>
                </a:solidFill>
              </a:rPr>
              <a:t> </a:t>
            </a:r>
            <a:endParaRPr lang="cs-CZ" altLang="cs-CZ" b="1" dirty="0">
              <a:solidFill>
                <a:srgbClr val="FFFF00"/>
              </a:solidFill>
            </a:endParaRPr>
          </a:p>
        </p:txBody>
      </p:sp>
      <p:pic>
        <p:nvPicPr>
          <p:cNvPr id="8204" name="Obrázek 56" descr="800px-Flag_of_Europe.svg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7500938" y="3786188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rot="5400000">
            <a:off x="7068541" y="2690812"/>
            <a:ext cx="1571625" cy="5000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8208" name="Obrázek 24" descr="600px-Flag_of_Greece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800"/>
            <a:ext cx="1956196" cy="1304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9" name="Obrázek 28" descr="333px-Athens_Montage_2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6125" y="2143125"/>
            <a:ext cx="2500313" cy="44973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10" name="TextovéPole 30"/>
          <p:cNvSpPr txBox="1">
            <a:spLocks noChangeArrowheads="1"/>
          </p:cNvSpPr>
          <p:nvPr/>
        </p:nvSpPr>
        <p:spPr bwMode="auto">
          <a:xfrm>
            <a:off x="6055196" y="4830763"/>
            <a:ext cx="2857500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Pro řeckou ekonomiku je velmi důležitý cestovní ruch. Díky jeho ostrovní členitosti je to velmi oblíbené místo pro letní dovolené.</a:t>
            </a:r>
          </a:p>
        </p:txBody>
      </p:sp>
      <p:sp>
        <p:nvSpPr>
          <p:cNvPr id="8211" name="TextovéPole 31"/>
          <p:cNvSpPr txBox="1">
            <a:spLocks noChangeArrowheads="1"/>
          </p:cNvSpPr>
          <p:nvPr/>
        </p:nvSpPr>
        <p:spPr bwMode="auto">
          <a:xfrm>
            <a:off x="142875" y="2643188"/>
            <a:ext cx="278606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Na území Řecka lze nalézt mnoho památek, které jsou důkazem jeho bohaté historie. </a:t>
            </a:r>
          </a:p>
        </p:txBody>
      </p:sp>
      <p:sp>
        <p:nvSpPr>
          <p:cNvPr id="8212" name="TextovéPole 34"/>
          <p:cNvSpPr txBox="1">
            <a:spLocks noChangeArrowheads="1"/>
          </p:cNvSpPr>
          <p:nvPr/>
        </p:nvSpPr>
        <p:spPr bwMode="auto">
          <a:xfrm>
            <a:off x="214313" y="4143375"/>
            <a:ext cx="2643187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Starověké Řecko (antické Řecko) mělo obrovský vliv na vývoj celé Evropy a její </a:t>
            </a:r>
            <a:r>
              <a:rPr lang="cs-CZ" altLang="cs-CZ" b="1" dirty="0" smtClean="0"/>
              <a:t>odkaz </a:t>
            </a:r>
            <a:r>
              <a:rPr lang="cs-CZ" altLang="cs-CZ" b="1" dirty="0"/>
              <a:t>je tak ohromný, že ovlivňuje i současnost. </a:t>
            </a:r>
          </a:p>
        </p:txBody>
      </p:sp>
      <p:sp>
        <p:nvSpPr>
          <p:cNvPr id="2" name="Ovál 1"/>
          <p:cNvSpPr/>
          <p:nvPr/>
        </p:nvSpPr>
        <p:spPr>
          <a:xfrm>
            <a:off x="6348684" y="1678779"/>
            <a:ext cx="2483768" cy="642939"/>
          </a:xfrm>
          <a:prstGeom prst="ellipse">
            <a:avLst/>
          </a:prstGeom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    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ATHÉNY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  <p:cxnSp>
        <p:nvCxnSpPr>
          <p:cNvPr id="50" name="Přímá spojovací šipka 49"/>
          <p:cNvCxnSpPr/>
          <p:nvPr/>
        </p:nvCxnSpPr>
        <p:spPr>
          <a:xfrm rot="10800000" flipV="1">
            <a:off x="5220072" y="2309018"/>
            <a:ext cx="2214562" cy="1214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23750405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82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8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8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2" grpId="0"/>
      <p:bldP spid="8203" grpId="0"/>
      <p:bldP spid="19" grpId="0" animBg="1"/>
      <p:bldP spid="8210" grpId="0"/>
      <p:bldP spid="8211" grpId="0"/>
      <p:bldP spid="8212" grpId="0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32138" y="3786188"/>
            <a:ext cx="1800225" cy="121443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867400" y="5000625"/>
            <a:ext cx="1873250" cy="123666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156325" y="3079750"/>
            <a:ext cx="1728788" cy="121285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55588" y="2492375"/>
            <a:ext cx="1724025" cy="117475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222" name="Nadpis 5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cs-CZ" altLang="cs-CZ" b="1" smtClean="0"/>
              <a:t>OTÁZKY A PROCVIČOVÁNÍ</a:t>
            </a:r>
          </a:p>
        </p:txBody>
      </p:sp>
      <p:sp>
        <p:nvSpPr>
          <p:cNvPr id="9223" name="TextovéPole 3"/>
          <p:cNvSpPr txBox="1">
            <a:spLocks noChangeArrowheads="1"/>
          </p:cNvSpPr>
          <p:nvPr/>
        </p:nvSpPr>
        <p:spPr bwMode="auto">
          <a:xfrm>
            <a:off x="640383" y="1019206"/>
            <a:ext cx="814387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/>
              <a:t>Ke státům Jižní Evropy přiřaďte jejich hlavní města a vlajky.</a:t>
            </a:r>
          </a:p>
        </p:txBody>
      </p:sp>
      <p:sp>
        <p:nvSpPr>
          <p:cNvPr id="9224" name="TextovéPole 4"/>
          <p:cNvSpPr txBox="1">
            <a:spLocks noChangeArrowheads="1"/>
          </p:cNvSpPr>
          <p:nvPr/>
        </p:nvSpPr>
        <p:spPr bwMode="auto">
          <a:xfrm>
            <a:off x="4143375" y="2857500"/>
            <a:ext cx="13843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ITÁLIE</a:t>
            </a:r>
          </a:p>
        </p:txBody>
      </p:sp>
      <p:sp>
        <p:nvSpPr>
          <p:cNvPr id="9225" name="TextovéPole 5"/>
          <p:cNvSpPr txBox="1">
            <a:spLocks noChangeArrowheads="1"/>
          </p:cNvSpPr>
          <p:nvPr/>
        </p:nvSpPr>
        <p:spPr bwMode="auto">
          <a:xfrm>
            <a:off x="750093" y="1823244"/>
            <a:ext cx="1571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ŘECKO</a:t>
            </a:r>
          </a:p>
        </p:txBody>
      </p:sp>
      <p:sp>
        <p:nvSpPr>
          <p:cNvPr id="9226" name="TextovéPole 6"/>
          <p:cNvSpPr txBox="1">
            <a:spLocks noChangeArrowheads="1"/>
          </p:cNvSpPr>
          <p:nvPr/>
        </p:nvSpPr>
        <p:spPr bwMode="auto">
          <a:xfrm>
            <a:off x="6429375" y="2000250"/>
            <a:ext cx="17859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ŠPANĚLSKO</a:t>
            </a:r>
          </a:p>
        </p:txBody>
      </p:sp>
      <p:sp>
        <p:nvSpPr>
          <p:cNvPr id="9227" name="TextovéPole 7"/>
          <p:cNvSpPr txBox="1">
            <a:spLocks noChangeArrowheads="1"/>
          </p:cNvSpPr>
          <p:nvPr/>
        </p:nvSpPr>
        <p:spPr bwMode="auto">
          <a:xfrm>
            <a:off x="500063" y="5072063"/>
            <a:ext cx="20716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PORTUGALSKO</a:t>
            </a:r>
          </a:p>
        </p:txBody>
      </p:sp>
      <p:sp>
        <p:nvSpPr>
          <p:cNvPr id="9228" name="TextovéPole 8"/>
          <p:cNvSpPr txBox="1">
            <a:spLocks noChangeArrowheads="1"/>
          </p:cNvSpPr>
          <p:nvPr/>
        </p:nvSpPr>
        <p:spPr bwMode="auto">
          <a:xfrm>
            <a:off x="1928813" y="3714750"/>
            <a:ext cx="16811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Lisabon</a:t>
            </a:r>
          </a:p>
        </p:txBody>
      </p:sp>
      <p:sp>
        <p:nvSpPr>
          <p:cNvPr id="9229" name="TextovéPole 9"/>
          <p:cNvSpPr txBox="1">
            <a:spLocks noChangeArrowheads="1"/>
          </p:cNvSpPr>
          <p:nvPr/>
        </p:nvSpPr>
        <p:spPr bwMode="auto">
          <a:xfrm>
            <a:off x="5000625" y="3786188"/>
            <a:ext cx="10874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Řím</a:t>
            </a:r>
          </a:p>
        </p:txBody>
      </p:sp>
      <p:sp>
        <p:nvSpPr>
          <p:cNvPr id="9230" name="TextovéPole 10"/>
          <p:cNvSpPr txBox="1">
            <a:spLocks noChangeArrowheads="1"/>
          </p:cNvSpPr>
          <p:nvPr/>
        </p:nvSpPr>
        <p:spPr bwMode="auto">
          <a:xfrm>
            <a:off x="3643313" y="5000625"/>
            <a:ext cx="18796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Madrid</a:t>
            </a:r>
          </a:p>
        </p:txBody>
      </p:sp>
      <p:sp>
        <p:nvSpPr>
          <p:cNvPr id="9231" name="TextovéPole 11"/>
          <p:cNvSpPr txBox="1">
            <a:spLocks noChangeArrowheads="1"/>
          </p:cNvSpPr>
          <p:nvPr/>
        </p:nvSpPr>
        <p:spPr bwMode="auto">
          <a:xfrm>
            <a:off x="2786063" y="2000250"/>
            <a:ext cx="12858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Athény</a:t>
            </a:r>
          </a:p>
        </p:txBody>
      </p:sp>
      <p:pic>
        <p:nvPicPr>
          <p:cNvPr id="9232" name="Obrázek 12" descr="600px-Flag_of_Greece.sv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013" y="2714625"/>
            <a:ext cx="1069975" cy="71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3" name="Obrázek 13" descr="800px-Flag_of_Italy.svg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5888" y="3305175"/>
            <a:ext cx="11430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Obrázek 14" descr="600px-Flag_of_Portugal.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13138" y="4048125"/>
            <a:ext cx="1036637" cy="69056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235" name="Obrázek 15" descr="750px-Flag_of_Spain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1088" y="5186363"/>
            <a:ext cx="1285875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9600244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289050" y="5191126"/>
            <a:ext cx="6445250" cy="9461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225550" y="4156076"/>
            <a:ext cx="6500813" cy="93027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225550" y="3052763"/>
            <a:ext cx="6500813" cy="10064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225550" y="2044701"/>
            <a:ext cx="6500813" cy="871537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46" name="Nadpis 5"/>
          <p:cNvSpPr>
            <a:spLocks noGrp="1"/>
          </p:cNvSpPr>
          <p:nvPr>
            <p:ph type="title"/>
          </p:nvPr>
        </p:nvSpPr>
        <p:spPr>
          <a:xfrm>
            <a:off x="508000" y="71438"/>
            <a:ext cx="8229600" cy="1143000"/>
          </a:xfrm>
        </p:spPr>
        <p:txBody>
          <a:bodyPr/>
          <a:lstStyle/>
          <a:p>
            <a:r>
              <a:rPr lang="cs-CZ" altLang="cs-CZ" b="1" smtClean="0"/>
              <a:t>OTÁZKY A PROCVIČOVÁNÍ</a:t>
            </a:r>
          </a:p>
        </p:txBody>
      </p:sp>
      <p:sp>
        <p:nvSpPr>
          <p:cNvPr id="10247" name="TextovéPole 3"/>
          <p:cNvSpPr txBox="1">
            <a:spLocks noChangeArrowheads="1"/>
          </p:cNvSpPr>
          <p:nvPr/>
        </p:nvSpPr>
        <p:spPr bwMode="auto">
          <a:xfrm>
            <a:off x="439737" y="1015355"/>
            <a:ext cx="81438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b="1" dirty="0"/>
              <a:t>Správné </a:t>
            </a:r>
            <a:r>
              <a:rPr lang="cs-CZ" altLang="cs-CZ" sz="2400" b="1" dirty="0" smtClean="0"/>
              <a:t>řešení:</a:t>
            </a:r>
            <a:endParaRPr lang="cs-CZ" altLang="cs-CZ" sz="2400" b="1" dirty="0"/>
          </a:p>
        </p:txBody>
      </p:sp>
      <p:sp>
        <p:nvSpPr>
          <p:cNvPr id="10248" name="TextovéPole 4"/>
          <p:cNvSpPr txBox="1">
            <a:spLocks noChangeArrowheads="1"/>
          </p:cNvSpPr>
          <p:nvPr/>
        </p:nvSpPr>
        <p:spPr bwMode="auto">
          <a:xfrm>
            <a:off x="1511300" y="4416426"/>
            <a:ext cx="13843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ITÁLIE</a:t>
            </a:r>
          </a:p>
        </p:txBody>
      </p:sp>
      <p:sp>
        <p:nvSpPr>
          <p:cNvPr id="10249" name="TextovéPole 5"/>
          <p:cNvSpPr txBox="1">
            <a:spLocks noChangeArrowheads="1"/>
          </p:cNvSpPr>
          <p:nvPr/>
        </p:nvSpPr>
        <p:spPr bwMode="auto">
          <a:xfrm>
            <a:off x="1439863" y="2344738"/>
            <a:ext cx="1571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ŘECKO</a:t>
            </a:r>
          </a:p>
        </p:txBody>
      </p:sp>
      <p:sp>
        <p:nvSpPr>
          <p:cNvPr id="10250" name="TextovéPole 6"/>
          <p:cNvSpPr txBox="1">
            <a:spLocks noChangeArrowheads="1"/>
          </p:cNvSpPr>
          <p:nvPr/>
        </p:nvSpPr>
        <p:spPr bwMode="auto">
          <a:xfrm>
            <a:off x="1368425" y="3416301"/>
            <a:ext cx="17859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ŠPANĚLSKO</a:t>
            </a:r>
          </a:p>
        </p:txBody>
      </p:sp>
      <p:sp>
        <p:nvSpPr>
          <p:cNvPr id="10251" name="TextovéPole 7"/>
          <p:cNvSpPr txBox="1">
            <a:spLocks noChangeArrowheads="1"/>
          </p:cNvSpPr>
          <p:nvPr/>
        </p:nvSpPr>
        <p:spPr bwMode="auto">
          <a:xfrm>
            <a:off x="1439863" y="5416551"/>
            <a:ext cx="20716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PORTUGALSKO</a:t>
            </a:r>
          </a:p>
        </p:txBody>
      </p:sp>
      <p:sp>
        <p:nvSpPr>
          <p:cNvPr id="10252" name="TextovéPole 8"/>
          <p:cNvSpPr txBox="1">
            <a:spLocks noChangeArrowheads="1"/>
          </p:cNvSpPr>
          <p:nvPr/>
        </p:nvSpPr>
        <p:spPr bwMode="auto">
          <a:xfrm>
            <a:off x="3940175" y="5416551"/>
            <a:ext cx="16811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Lisabon</a:t>
            </a:r>
          </a:p>
        </p:txBody>
      </p:sp>
      <p:sp>
        <p:nvSpPr>
          <p:cNvPr id="10253" name="TextovéPole 9"/>
          <p:cNvSpPr txBox="1">
            <a:spLocks noChangeArrowheads="1"/>
          </p:cNvSpPr>
          <p:nvPr/>
        </p:nvSpPr>
        <p:spPr bwMode="auto">
          <a:xfrm>
            <a:off x="3868738" y="4416426"/>
            <a:ext cx="10874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Řím</a:t>
            </a:r>
          </a:p>
        </p:txBody>
      </p:sp>
      <p:sp>
        <p:nvSpPr>
          <p:cNvPr id="10254" name="TextovéPole 10"/>
          <p:cNvSpPr txBox="1">
            <a:spLocks noChangeArrowheads="1"/>
          </p:cNvSpPr>
          <p:nvPr/>
        </p:nvSpPr>
        <p:spPr bwMode="auto">
          <a:xfrm>
            <a:off x="3868738" y="3416301"/>
            <a:ext cx="18796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Madrid</a:t>
            </a:r>
          </a:p>
        </p:txBody>
      </p:sp>
      <p:sp>
        <p:nvSpPr>
          <p:cNvPr id="10255" name="TextovéPole 11"/>
          <p:cNvSpPr txBox="1">
            <a:spLocks noChangeArrowheads="1"/>
          </p:cNvSpPr>
          <p:nvPr/>
        </p:nvSpPr>
        <p:spPr bwMode="auto">
          <a:xfrm>
            <a:off x="3868738" y="2344738"/>
            <a:ext cx="12858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Athény</a:t>
            </a:r>
          </a:p>
        </p:txBody>
      </p:sp>
      <p:pic>
        <p:nvPicPr>
          <p:cNvPr id="10256" name="Obrázek 12" descr="600px-Flag_of_Greece.sv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3013" y="2084388"/>
            <a:ext cx="1189037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7" name="Obrázek 13" descr="800px-Flag_of_Italy.svg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69050" y="4286251"/>
            <a:ext cx="11430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Obrázek 14" descr="600px-Flag_of_Portugal.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69050" y="5273676"/>
            <a:ext cx="965200" cy="6429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259" name="Obrázek 15" descr="750px-Flag_of_Spain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7613" y="3127376"/>
            <a:ext cx="1285875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7" name="Přímá spojovací čára 26"/>
          <p:cNvCxnSpPr/>
          <p:nvPr/>
        </p:nvCxnSpPr>
        <p:spPr>
          <a:xfrm>
            <a:off x="1154113" y="2987676"/>
            <a:ext cx="6580187" cy="158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154113" y="4130676"/>
            <a:ext cx="6580187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1154113" y="5130801"/>
            <a:ext cx="6580187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1154113" y="6202363"/>
            <a:ext cx="6580187" cy="158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1154113" y="1987551"/>
            <a:ext cx="6572250" cy="158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12638710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550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lvl="0" indent="0">
              <a:buNone/>
            </a:pPr>
            <a:r>
              <a:rPr lang="cs-CZ" dirty="0" smtClean="0"/>
              <a:t>     </a:t>
            </a:r>
            <a:r>
              <a:rPr lang="cs-CZ" b="1" dirty="0"/>
              <a:t>Zeměpis 8 pro ZŠ a VG UČ /nové vydání/ </a:t>
            </a:r>
            <a:r>
              <a:rPr lang="cs-CZ" dirty="0"/>
              <a:t>Jeřábek Milan, Anděl Jiří, Peštová Jana, Kastner </a:t>
            </a:r>
            <a:r>
              <a:rPr lang="cs-CZ" dirty="0" smtClean="0"/>
              <a:t>Jiří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r>
              <a:rPr lang="cs-CZ" i="1" u="sng" dirty="0" smtClean="0"/>
              <a:t>Internetové odkazy:</a:t>
            </a:r>
          </a:p>
          <a:p>
            <a:r>
              <a:rPr lang="cs-CZ" altLang="cs-CZ" i="1" dirty="0"/>
              <a:t>Wikipedie: Otevřená encyklopedie: Jižní Evropa [online]. </a:t>
            </a:r>
            <a:r>
              <a:rPr lang="cs-CZ" altLang="cs-CZ" i="1" dirty="0" smtClean="0"/>
              <a:t> </a:t>
            </a:r>
            <a:r>
              <a:rPr lang="cs-CZ" altLang="cs-CZ" i="1" dirty="0"/>
              <a:t>[citováno </a:t>
            </a:r>
            <a:r>
              <a:rPr lang="cs-CZ" altLang="cs-CZ" dirty="0"/>
              <a:t>2.12.2013</a:t>
            </a:r>
            <a:r>
              <a:rPr lang="cs-CZ" altLang="cs-CZ" i="1" dirty="0" smtClean="0"/>
              <a:t>]. </a:t>
            </a:r>
            <a:r>
              <a:rPr lang="cs-CZ" altLang="cs-CZ" i="1" dirty="0"/>
              <a:t>Dostupný z WWW: &lt;http://cs.wikipedia.org/w/</a:t>
            </a:r>
            <a:r>
              <a:rPr lang="cs-CZ" altLang="cs-CZ" i="1" dirty="0" err="1"/>
              <a:t>index.php?title</a:t>
            </a:r>
            <a:r>
              <a:rPr lang="cs-CZ" altLang="cs-CZ" i="1" dirty="0"/>
              <a:t>=Ji%C5%BEn%C3%AD_Evropa&amp;oldid=8701184&gt; </a:t>
            </a:r>
          </a:p>
          <a:p>
            <a:r>
              <a:rPr lang="cs-CZ" altLang="cs-CZ" i="1" dirty="0"/>
              <a:t>Wikipedie: Otevřená encyklopedie: Španělsko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http://cs.wikipedia.org/w/index.php?title=%C5%A0pan%C4%9Blsko&amp;oldid=8731762</a:t>
            </a:r>
          </a:p>
          <a:p>
            <a:r>
              <a:rPr lang="cs-CZ" altLang="cs-CZ" i="1" dirty="0"/>
              <a:t>Wikipedie: Otevřená encyklopedie: Korida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http://cs.wikipedia.org/w/index.php?title=Korida&amp;oldid=8596647</a:t>
            </a:r>
          </a:p>
          <a:p>
            <a:r>
              <a:rPr lang="cs-CZ" altLang="cs-CZ" i="1" dirty="0"/>
              <a:t>Wikipedie: Otevřená encyklopedie: Portugalsko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Portugalsko&amp;oldid</a:t>
            </a:r>
            <a:r>
              <a:rPr lang="cs-CZ" altLang="cs-CZ" dirty="0"/>
              <a:t>=8706737&gt;</a:t>
            </a:r>
          </a:p>
          <a:p>
            <a:r>
              <a:rPr lang="cs-CZ" altLang="cs-CZ" i="1" dirty="0"/>
              <a:t>Wikipedie: Otevřená encyklopedie: Itálie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=It%C3%A1lie&amp;oldid=8713996&gt; </a:t>
            </a:r>
            <a:endParaRPr lang="cs-CZ" altLang="cs-CZ" i="1" dirty="0"/>
          </a:p>
          <a:p>
            <a:r>
              <a:rPr lang="cs-CZ" altLang="cs-CZ" i="1" dirty="0"/>
              <a:t>Wikipedie: Otevřená encyklopedie: Řecko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=%C5%98ecko&amp;oldid=8700082&gt;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916832"/>
            <a:ext cx="7408333" cy="4248472"/>
          </a:xfrm>
        </p:spPr>
        <p:txBody>
          <a:bodyPr>
            <a:normAutofit fontScale="40000" lnSpcReduction="20000"/>
          </a:bodyPr>
          <a:lstStyle/>
          <a:p>
            <a:r>
              <a:rPr lang="it-IT" altLang="cs-CZ" dirty="0"/>
              <a:t>SAN JOSE. </a:t>
            </a:r>
            <a:r>
              <a:rPr lang="it-IT" altLang="cs-CZ" i="1" dirty="0"/>
              <a:t>Wikipedie</a:t>
            </a:r>
            <a:r>
              <a:rPr lang="it-IT" altLang="cs-CZ" dirty="0"/>
              <a:t> [online]. [cit. </a:t>
            </a:r>
            <a:r>
              <a:rPr lang="cs-CZ" altLang="cs-CZ" dirty="0" smtClean="0"/>
              <a:t>2.12.2013</a:t>
            </a:r>
            <a:r>
              <a:rPr lang="it-IT" altLang="cs-CZ" dirty="0" smtClean="0"/>
              <a:t>]. </a:t>
            </a:r>
            <a:r>
              <a:rPr lang="it-IT" altLang="cs-CZ" dirty="0"/>
              <a:t>Dostupný na WWW: &lt;http://cs.wikipedia.org/wiki/Soubor:Europe_countries_map_cs.png&gt;. </a:t>
            </a:r>
            <a:endParaRPr lang="cs-CZ" altLang="cs-CZ" dirty="0"/>
          </a:p>
          <a:p>
            <a:r>
              <a:rPr lang="cs-CZ" altLang="cs-CZ" dirty="0"/>
              <a:t>PEDRO A. GRACIA FAJARDO.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Soubor:Flag_of_Spain.svg</a:t>
            </a:r>
            <a:r>
              <a:rPr lang="cs-CZ" altLang="cs-CZ" dirty="0"/>
              <a:t>&gt;.</a:t>
            </a:r>
          </a:p>
          <a:p>
            <a:r>
              <a:rPr lang="cs-CZ" altLang="cs-CZ" dirty="0"/>
              <a:t>NOTSUREIFSRS.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Soubor:MontajeMadrid.png</a:t>
            </a:r>
            <a:r>
              <a:rPr lang="cs-CZ" altLang="cs-CZ" dirty="0"/>
              <a:t>&gt;.</a:t>
            </a:r>
          </a:p>
          <a:p>
            <a:r>
              <a:rPr lang="cs-CZ" altLang="cs-CZ" dirty="0"/>
              <a:t>DRLF.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2.12.2013]. Dostupný na WWW: &lt;http://cs.wikipedia.org/wiki/</a:t>
            </a:r>
            <a:r>
              <a:rPr lang="cs-CZ" altLang="cs-CZ" dirty="0" err="1"/>
              <a:t>Soubor:Iberian_peninsula.jpg</a:t>
            </a:r>
            <a:r>
              <a:rPr lang="cs-CZ" altLang="cs-CZ" dirty="0"/>
              <a:t>&gt;.</a:t>
            </a:r>
          </a:p>
          <a:p>
            <a:r>
              <a:rPr lang="pt-BR" altLang="cs-CZ" dirty="0"/>
              <a:t>CASTELAZO, Tomas. </a:t>
            </a:r>
            <a:r>
              <a:rPr lang="pt-BR" altLang="cs-CZ" i="1" dirty="0"/>
              <a:t>Wikipedie</a:t>
            </a:r>
            <a:r>
              <a:rPr lang="pt-BR" altLang="cs-CZ" dirty="0"/>
              <a:t> [online]. [cit. </a:t>
            </a:r>
            <a:r>
              <a:rPr lang="cs-CZ" altLang="cs-CZ" dirty="0"/>
              <a:t>2.12.2013</a:t>
            </a:r>
            <a:r>
              <a:rPr lang="pt-BR" altLang="cs-CZ" dirty="0" smtClean="0"/>
              <a:t>]. </a:t>
            </a:r>
            <a:r>
              <a:rPr lang="pt-BR" altLang="cs-CZ" dirty="0"/>
              <a:t>Dostupný na WWW: &lt;http://cs.wikipedia.org/wiki/Soubor:San_marcos_bullfight_01.jpg&gt;.</a:t>
            </a:r>
            <a:endParaRPr lang="cs-CZ" altLang="cs-CZ" dirty="0"/>
          </a:p>
          <a:p>
            <a:r>
              <a:rPr lang="cs-CZ" altLang="cs-CZ" dirty="0"/>
              <a:t>NEZNÁMÝ.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Soubor:VistaFreguesiaSantaJusta.JPG</a:t>
            </a:r>
            <a:r>
              <a:rPr lang="cs-CZ" altLang="cs-CZ" dirty="0"/>
              <a:t>&gt;.</a:t>
            </a:r>
          </a:p>
          <a:p>
            <a:r>
              <a:rPr lang="pt-BR" altLang="cs-CZ" dirty="0"/>
              <a:t>PINHEIRO, Columbano Bordalo. </a:t>
            </a:r>
            <a:r>
              <a:rPr lang="pt-BR" altLang="cs-CZ" i="1" dirty="0"/>
              <a:t>Wikipedie</a:t>
            </a:r>
            <a:r>
              <a:rPr lang="pt-BR" altLang="cs-CZ" dirty="0"/>
              <a:t> [online]. [cit. </a:t>
            </a:r>
            <a:r>
              <a:rPr lang="cs-CZ" altLang="cs-CZ" dirty="0"/>
              <a:t>2.12.2013</a:t>
            </a:r>
            <a:r>
              <a:rPr lang="pt-BR" altLang="cs-CZ" dirty="0" smtClean="0"/>
              <a:t>]. </a:t>
            </a:r>
            <a:r>
              <a:rPr lang="pt-BR" altLang="cs-CZ" dirty="0"/>
              <a:t>Dostupný na WWW: &lt;http://cs.wikipedia.org/wiki/Soubor:Flag_of_Portugal.svg&gt;.</a:t>
            </a:r>
            <a:endParaRPr lang="cs-CZ" altLang="cs-CZ" dirty="0"/>
          </a:p>
          <a:p>
            <a:r>
              <a:rPr lang="cs-CZ" altLang="cs-CZ" dirty="0"/>
              <a:t>GURDZIEL, Dagmara.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&lt;http://cs.wikipedia.org/wiki/Soubor:Cristiano_Ronaldo,_2010.jpg&gt;. SCHMALTZ, </a:t>
            </a:r>
            <a:r>
              <a:rPr lang="cs-CZ" altLang="cs-CZ" dirty="0" err="1"/>
              <a:t>Jeff</a:t>
            </a:r>
            <a:r>
              <a:rPr lang="cs-CZ" altLang="cs-CZ" dirty="0"/>
              <a:t>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</a:t>
            </a:r>
            <a:r>
              <a:rPr lang="cs-CZ" altLang="cs-CZ" dirty="0" err="1"/>
              <a:t>WWW:http</a:t>
            </a:r>
            <a:r>
              <a:rPr lang="cs-CZ" altLang="cs-CZ" dirty="0"/>
              <a:t>://cs.wikipedia.org/wiki/Soubor:Satellite_image_of_The_Azores_in_May_2003.jpg&gt;.</a:t>
            </a:r>
          </a:p>
          <a:p>
            <a:r>
              <a:rPr lang="cs-CZ" altLang="cs-CZ" dirty="0"/>
              <a:t>ZARCO. </a:t>
            </a:r>
            <a:r>
              <a:rPr lang="cs-CZ" altLang="cs-CZ" i="1" dirty="0"/>
              <a:t>Wikipedie</a:t>
            </a:r>
            <a:r>
              <a:rPr lang="cs-CZ" altLang="cs-CZ" dirty="0"/>
              <a:t> [online]. [</a:t>
            </a:r>
            <a:r>
              <a:rPr lang="cs-CZ" altLang="cs-CZ" dirty="0" smtClean="0"/>
              <a:t>cit</a:t>
            </a:r>
            <a:r>
              <a:rPr lang="cs-CZ" altLang="cs-CZ" dirty="0"/>
              <a:t> 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Soubor:Ostrovy_Desertas.jpg</a:t>
            </a:r>
            <a:r>
              <a:rPr lang="cs-CZ" altLang="cs-CZ" dirty="0"/>
              <a:t>&gt;.</a:t>
            </a:r>
          </a:p>
          <a:p>
            <a:r>
              <a:rPr lang="cs-CZ" altLang="cs-CZ" dirty="0"/>
              <a:t>SEE BELOW.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Soubor:Flag_of_Italy.svg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DANIDF1995.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Soubor:Collage_Rome.jpg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SFOSKETT. </a:t>
            </a:r>
            <a:r>
              <a:rPr lang="cs-CZ" altLang="cs-CZ" i="1" dirty="0"/>
              <a:t>Wikipedie</a:t>
            </a:r>
            <a:r>
              <a:rPr lang="cs-CZ" altLang="cs-CZ" dirty="0"/>
              <a:t> [online]. [</a:t>
            </a:r>
            <a:r>
              <a:rPr lang="cs-CZ" altLang="cs-CZ" dirty="0" smtClean="0"/>
              <a:t>cit</a:t>
            </a:r>
            <a:r>
              <a:rPr lang="cs-CZ" altLang="cs-CZ" dirty="0"/>
              <a:t> 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&lt;http://cs.wikipedia.org/wiki/Ferrari&gt;. </a:t>
            </a:r>
          </a:p>
          <a:p>
            <a:r>
              <a:rPr lang="cs-CZ" altLang="cs-CZ" dirty="0"/>
              <a:t>-XFI-.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Soubor:Flag_of_Greece.svg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DIMBOUKAS.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&lt;http://cs.wikipedia.org/wiki/Soubor:Athens_Montage_2.jpg&gt;. </a:t>
            </a:r>
          </a:p>
          <a:p>
            <a:endParaRPr lang="cs-CZ" altLang="cs-CZ" dirty="0"/>
          </a:p>
          <a:p>
            <a:pPr marL="0" indent="0">
              <a:buNone/>
            </a:pPr>
            <a:endParaRPr lang="cs-CZ" i="1" u="sng" dirty="0" smtClean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r>
              <a:rPr lang="cs-CZ" sz="2000" dirty="0"/>
              <a:t>Veškeré obrázky,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7160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1433</TotalTime>
  <Words>863</Words>
  <Application>Microsoft Office PowerPoint</Application>
  <PresentationFormat>Předvádění na obrazovce (4:3)</PresentationFormat>
  <Paragraphs>119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Snímek 3</vt:lpstr>
      <vt:lpstr>Snímek 4</vt:lpstr>
      <vt:lpstr>ŠPANĚLSKO</vt:lpstr>
      <vt:lpstr>PORTUGALSKO</vt:lpstr>
      <vt:lpstr>ITÁLIE</vt:lpstr>
      <vt:lpstr>ŘECKO</vt:lpstr>
      <vt:lpstr>OTÁZKY A PROCVIČOVÁNÍ</vt:lpstr>
      <vt:lpstr>OTÁZKY A PROCVIČOVÁNÍ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129</cp:revision>
  <dcterms:created xsi:type="dcterms:W3CDTF">2013-05-10T12:01:16Z</dcterms:created>
  <dcterms:modified xsi:type="dcterms:W3CDTF">2014-01-21T08:30:16Z</dcterms:modified>
</cp:coreProperties>
</file>