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8"/>
  </p:notesMasterIdLst>
  <p:sldIdLst>
    <p:sldId id="256" r:id="rId2"/>
    <p:sldId id="262" r:id="rId3"/>
    <p:sldId id="264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60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14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3" autoAdjust="0"/>
    <p:restoredTop sz="94660"/>
  </p:normalViewPr>
  <p:slideViewPr>
    <p:cSldViewPr>
      <p:cViewPr>
        <p:scale>
          <a:sx n="170" d="100"/>
          <a:sy n="170" d="100"/>
        </p:scale>
        <p:origin x="66" y="16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-89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JIHOVÝCHODNÍ EVROPA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JIHOVÝCHODNÍ EVROPA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5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24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6.jpeg"/><Relationship Id="rId7" Type="http://schemas.openxmlformats.org/officeDocument/2006/relationships/image" Target="../media/image29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5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jpeg"/><Relationship Id="rId5" Type="http://schemas.openxmlformats.org/officeDocument/2006/relationships/image" Target="../media/image33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0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jpeg"/><Relationship Id="rId5" Type="http://schemas.openxmlformats.org/officeDocument/2006/relationships/image" Target="../media/image38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jpeg"/><Relationship Id="rId5" Type="http://schemas.openxmlformats.org/officeDocument/2006/relationships/image" Target="../media/image43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2915202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oblastmi Evropy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určen k využití pro práci s interaktivní </a:t>
            </a:r>
            <a:r>
              <a:rPr lang="cs-CZ" dirty="0" smtClean="0">
                <a:solidFill>
                  <a:schemeClr val="tx1"/>
                </a:solidFill>
              </a:rPr>
              <a:t>tabulí.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Slouží </a:t>
            </a:r>
            <a:r>
              <a:rPr lang="cs-CZ" dirty="0">
                <a:solidFill>
                  <a:schemeClr val="tx1"/>
                </a:solidFill>
              </a:rPr>
              <a:t>k probírání učiva Evropské státy  formou prezentace a k doplnění učiva o Evropě. Materiál obsahuje obrázky a hypertextové internetové odkazy k větší názornosti a zpestření </a:t>
            </a:r>
            <a:r>
              <a:rPr lang="cs-CZ" dirty="0" smtClean="0">
                <a:solidFill>
                  <a:schemeClr val="tx1"/>
                </a:solidFill>
              </a:rPr>
              <a:t>výuky.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může být využit jako zápis do sešitu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práci s mapou.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110" y="1413929"/>
            <a:ext cx="6477000" cy="4953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20823" y="469263"/>
            <a:ext cx="61206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sz="3600" b="1" dirty="0"/>
              <a:t>EVROPA – regiony Evropy</a:t>
            </a:r>
            <a:endParaRPr lang="cs-CZ" sz="3600" dirty="0"/>
          </a:p>
        </p:txBody>
      </p:sp>
      <p:sp>
        <p:nvSpPr>
          <p:cNvPr id="31" name="Zaoblený obdélníkový popisek 30"/>
          <p:cNvSpPr/>
          <p:nvPr/>
        </p:nvSpPr>
        <p:spPr>
          <a:xfrm>
            <a:off x="1380551" y="1630082"/>
            <a:ext cx="2304256" cy="409660"/>
          </a:xfrm>
          <a:prstGeom prst="wedgeRoundRectCallout">
            <a:avLst>
              <a:gd name="adj1" fmla="val 76517"/>
              <a:gd name="adj2" fmla="val 252152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SEVERNÍ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ový popisek 33"/>
          <p:cNvSpPr/>
          <p:nvPr/>
        </p:nvSpPr>
        <p:spPr>
          <a:xfrm>
            <a:off x="6492788" y="1624291"/>
            <a:ext cx="1991072" cy="612648"/>
          </a:xfrm>
          <a:prstGeom prst="wedgeRoundRectCallout">
            <a:avLst>
              <a:gd name="adj1" fmla="val -91808"/>
              <a:gd name="adj2" fmla="val 275719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V</a:t>
            </a:r>
            <a:r>
              <a:rPr lang="cs-CZ" sz="2000" b="1" dirty="0" smtClean="0">
                <a:solidFill>
                  <a:schemeClr val="tx1"/>
                </a:solidFill>
              </a:rPr>
              <a:t>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6599916" y="3059550"/>
            <a:ext cx="2376264" cy="460684"/>
          </a:xfrm>
          <a:prstGeom prst="wedgeRoundRectCallout">
            <a:avLst>
              <a:gd name="adj1" fmla="val -142877"/>
              <a:gd name="adj2" fmla="val 307887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STŘEDNÍ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ový popisek 31"/>
          <p:cNvSpPr/>
          <p:nvPr/>
        </p:nvSpPr>
        <p:spPr>
          <a:xfrm>
            <a:off x="620823" y="3289892"/>
            <a:ext cx="1235226" cy="612648"/>
          </a:xfrm>
          <a:prstGeom prst="wedgeRoundRectCallout">
            <a:avLst>
              <a:gd name="adj1" fmla="val 171020"/>
              <a:gd name="adj2" fmla="val 219768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ZÁPADNÍ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ový popisek 32"/>
          <p:cNvSpPr/>
          <p:nvPr/>
        </p:nvSpPr>
        <p:spPr>
          <a:xfrm>
            <a:off x="2500972" y="6181276"/>
            <a:ext cx="2138538" cy="371306"/>
          </a:xfrm>
          <a:prstGeom prst="wedgeRoundRectCallout">
            <a:avLst>
              <a:gd name="adj1" fmla="val -23609"/>
              <a:gd name="adj2" fmla="val -46241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JIŽNÍ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4906594" y="5633895"/>
            <a:ext cx="4093245" cy="1094762"/>
          </a:xfrm>
          <a:prstGeom prst="wedgeEllipseCallout">
            <a:avLst>
              <a:gd name="adj1" fmla="val -44781"/>
              <a:gd name="adj2" fmla="val -86652"/>
            </a:avLst>
          </a:prstGeom>
          <a:ln w="38100"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JIHOVÝCHODNÍ EVROPA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598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4" grpId="0" animBg="1"/>
      <p:bldP spid="35" grpId="0" animBg="1"/>
      <p:bldP spid="32" grpId="0" animBg="1"/>
      <p:bldP spid="3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87304" y="2458627"/>
            <a:ext cx="72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/>
          </a:p>
        </p:txBody>
      </p:sp>
      <p:pic>
        <p:nvPicPr>
          <p:cNvPr id="4" name="Obrázek 28" descr="FR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66" y="1306499"/>
            <a:ext cx="5548623" cy="43924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98511" y="1802412"/>
            <a:ext cx="184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b="1" dirty="0"/>
          </a:p>
        </p:txBody>
      </p:sp>
      <p:pic>
        <p:nvPicPr>
          <p:cNvPr id="6" name="Obrázek 27" descr="Suedosteuropa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450" y="1002643"/>
            <a:ext cx="1978709" cy="16560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7066" y="332656"/>
            <a:ext cx="64087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400" b="1" dirty="0"/>
              <a:t>JIHOVÝCHODNÍ EVROPA</a:t>
            </a:r>
            <a:endParaRPr lang="cs-CZ" sz="4400" dirty="0"/>
          </a:p>
        </p:txBody>
      </p:sp>
      <p:sp>
        <p:nvSpPr>
          <p:cNvPr id="10" name="Oválný popisek 9"/>
          <p:cNvSpPr/>
          <p:nvPr/>
        </p:nvSpPr>
        <p:spPr>
          <a:xfrm>
            <a:off x="2021233" y="1613986"/>
            <a:ext cx="1944216" cy="612648"/>
          </a:xfrm>
          <a:prstGeom prst="wedgeEllipseCallout">
            <a:avLst>
              <a:gd name="adj1" fmla="val 12533"/>
              <a:gd name="adj2" fmla="val 225062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BĚLEHRAD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4685529" y="4389449"/>
            <a:ext cx="1304806" cy="612648"/>
          </a:xfrm>
          <a:prstGeom prst="wedgeEllipseCallout">
            <a:avLst>
              <a:gd name="adj1" fmla="val -94590"/>
              <a:gd name="adj2" fmla="val -83163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SOFIE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3667624" y="3067027"/>
            <a:ext cx="2010707" cy="396838"/>
          </a:xfrm>
          <a:prstGeom prst="wedgeEllipseCallout">
            <a:avLst>
              <a:gd name="adj1" fmla="val -32766"/>
              <a:gd name="adj2" fmla="val -80481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BUKUREŠŤ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3667624" y="5564263"/>
            <a:ext cx="1728192" cy="612648"/>
          </a:xfrm>
          <a:prstGeom prst="wedgeEllipseCallout">
            <a:avLst>
              <a:gd name="adj1" fmla="val -54001"/>
              <a:gd name="adj2" fmla="val -200365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SKOPJE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596430" y="5507751"/>
            <a:ext cx="1897362" cy="612648"/>
          </a:xfrm>
          <a:prstGeom prst="wedgeEllipseCallout">
            <a:avLst>
              <a:gd name="adj1" fmla="val 80467"/>
              <a:gd name="adj2" fmla="val -153005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TIRANA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289165" y="4612657"/>
            <a:ext cx="2232249" cy="469072"/>
          </a:xfrm>
          <a:prstGeom prst="wedgeEllipseCallout">
            <a:avLst>
              <a:gd name="adj1" fmla="val 58730"/>
              <a:gd name="adj2" fmla="val -87765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PODGORICA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71645" y="3789040"/>
            <a:ext cx="1944216" cy="503832"/>
          </a:xfrm>
          <a:prstGeom prst="wedgeEllipseCallout">
            <a:avLst>
              <a:gd name="adj1" fmla="val 70687"/>
              <a:gd name="adj2" fmla="val -68386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SARAJEVO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66716" y="3093211"/>
            <a:ext cx="1584175" cy="612648"/>
          </a:xfrm>
          <a:prstGeom prst="wedgeEllipseCallout">
            <a:avLst>
              <a:gd name="adj1" fmla="val 51701"/>
              <a:gd name="adj2" fmla="val -95405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ZÁHŘEB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181704" y="1420919"/>
            <a:ext cx="1634479" cy="490158"/>
          </a:xfrm>
          <a:prstGeom prst="wedgeEllipseCallout">
            <a:avLst>
              <a:gd name="adj1" fmla="val 12989"/>
              <a:gd name="adj2" fmla="val 227461"/>
            </a:avLst>
          </a:prstGeom>
          <a:solidFill>
            <a:schemeClr val="bg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/>
                </a:solidFill>
              </a:rPr>
              <a:t>LUBLAŇ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59568" y="2813042"/>
            <a:ext cx="187788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CHORVATSKO</a:t>
            </a:r>
            <a:endParaRPr lang="cs-CZ" sz="2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59568" y="3158409"/>
            <a:ext cx="160492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SLOVINSKO</a:t>
            </a:r>
            <a:endParaRPr lang="cs-CZ" sz="2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59568" y="3503776"/>
            <a:ext cx="28761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BOSNA A HERCEGOVINA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59568" y="3849143"/>
            <a:ext cx="181171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ČERNÁ HORA</a:t>
            </a:r>
            <a:endParaRPr lang="cs-CZ" sz="2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59568" y="4194510"/>
            <a:ext cx="118013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SRBSKO</a:t>
            </a:r>
            <a:endParaRPr lang="cs-CZ" sz="2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359568" y="4539877"/>
            <a:ext cx="166744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RUMUNSKO</a:t>
            </a:r>
            <a:endParaRPr lang="cs-CZ" sz="2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359568" y="4885244"/>
            <a:ext cx="171713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BULHARSKO</a:t>
            </a:r>
            <a:endParaRPr lang="cs-CZ" sz="2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59568" y="5230611"/>
            <a:ext cx="171989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MAKEDONIE</a:t>
            </a:r>
            <a:endParaRPr lang="cs-CZ" sz="2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359568" y="5575979"/>
            <a:ext cx="126028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ALBÁNIE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1675503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28" descr="800px-Jelacicplac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9352" y="2452109"/>
            <a:ext cx="4429125" cy="240109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Obrázek 27" descr="ch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525" y="3571875"/>
            <a:ext cx="1790700" cy="1295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Nadpis 3"/>
          <p:cNvSpPr>
            <a:spLocks noGrp="1"/>
          </p:cNvSpPr>
          <p:nvPr>
            <p:ph type="title"/>
          </p:nvPr>
        </p:nvSpPr>
        <p:spPr>
          <a:xfrm>
            <a:off x="64294" y="-19669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CHORVATSKO</a:t>
            </a:r>
          </a:p>
        </p:txBody>
      </p:sp>
      <p:sp>
        <p:nvSpPr>
          <p:cNvPr id="39" name="Pěticípá hvězda 38"/>
          <p:cNvSpPr/>
          <p:nvPr/>
        </p:nvSpPr>
        <p:spPr>
          <a:xfrm>
            <a:off x="2428875" y="285750"/>
            <a:ext cx="214313" cy="214313"/>
          </a:xfrm>
          <a:prstGeom prst="star5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31" name="TextovéPole 28"/>
          <p:cNvSpPr txBox="1">
            <a:spLocks noChangeArrowheads="1"/>
          </p:cNvSpPr>
          <p:nvPr/>
        </p:nvSpPr>
        <p:spPr bwMode="auto">
          <a:xfrm>
            <a:off x="755576" y="1677193"/>
            <a:ext cx="28575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Chorvatská republika</a:t>
            </a:r>
            <a:endParaRPr lang="cs-CZ" altLang="cs-CZ" dirty="0"/>
          </a:p>
        </p:txBody>
      </p:sp>
      <p:sp>
        <p:nvSpPr>
          <p:cNvPr id="5132" name="TextovéPole 53"/>
          <p:cNvSpPr txBox="1">
            <a:spLocks noChangeArrowheads="1"/>
          </p:cNvSpPr>
          <p:nvPr/>
        </p:nvSpPr>
        <p:spPr bwMode="auto">
          <a:xfrm>
            <a:off x="2786063" y="938104"/>
            <a:ext cx="200024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kuna</a:t>
            </a:r>
            <a:endParaRPr lang="cs-CZ" altLang="cs-CZ" b="1" dirty="0">
              <a:solidFill>
                <a:srgbClr val="FFFF00"/>
              </a:solidFill>
            </a:endParaRPr>
          </a:p>
        </p:txBody>
      </p:sp>
      <p:pic>
        <p:nvPicPr>
          <p:cNvPr id="5133" name="Obrázek 56" descr="800px-Flag_of_Europe.sv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929563" y="3786188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0" name="Přímá spojovací šipka 49"/>
          <p:cNvCxnSpPr/>
          <p:nvPr/>
        </p:nvCxnSpPr>
        <p:spPr>
          <a:xfrm rot="10800000" flipV="1">
            <a:off x="6572250" y="2000250"/>
            <a:ext cx="1571625" cy="10715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5400000">
            <a:off x="7250907" y="2750343"/>
            <a:ext cx="1714500" cy="21431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137" name="Obrázek 21" descr="800px-Flag_of_Croatia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0" y="285750"/>
            <a:ext cx="2166938" cy="10834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0" name="TextovéPole 29"/>
          <p:cNvSpPr txBox="1">
            <a:spLocks noChangeArrowheads="1"/>
          </p:cNvSpPr>
          <p:nvPr/>
        </p:nvSpPr>
        <p:spPr bwMode="auto">
          <a:xfrm>
            <a:off x="214313" y="2571750"/>
            <a:ext cx="24288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Chorvatsko je stát bývalé Jugoslávie</a:t>
            </a:r>
            <a:r>
              <a:rPr lang="cs-CZ" altLang="cs-CZ" dirty="0"/>
              <a:t>.</a:t>
            </a:r>
          </a:p>
        </p:txBody>
      </p:sp>
      <p:sp>
        <p:nvSpPr>
          <p:cNvPr id="5141" name="Obdélník 30"/>
          <p:cNvSpPr>
            <a:spLocks noChangeArrowheads="1"/>
          </p:cNvSpPr>
          <p:nvPr/>
        </p:nvSpPr>
        <p:spPr bwMode="auto">
          <a:xfrm>
            <a:off x="4214813" y="5286375"/>
            <a:ext cx="47148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Celé Jadranské pobřeží s četnými ostrovy je velmi lákavé prostředí pro letní dovolené. Nejoblíbenější města jsou Rijeka, Split, Zadar, Makarska.</a:t>
            </a:r>
          </a:p>
        </p:txBody>
      </p:sp>
      <p:sp>
        <p:nvSpPr>
          <p:cNvPr id="5142" name="Obdélník 31"/>
          <p:cNvSpPr>
            <a:spLocks noChangeArrowheads="1"/>
          </p:cNvSpPr>
          <p:nvPr/>
        </p:nvSpPr>
        <p:spPr bwMode="auto">
          <a:xfrm>
            <a:off x="121908" y="3328988"/>
            <a:ext cx="25717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Chorvatsko je Čechy jedna z nejnavštěvovanějších zemí.</a:t>
            </a:r>
          </a:p>
        </p:txBody>
      </p:sp>
      <p:pic>
        <p:nvPicPr>
          <p:cNvPr id="5143" name="Obrázek 34" descr="800px-Makarska-view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4654911"/>
            <a:ext cx="2576512" cy="19288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0" name="Pravoúhlá spojovací čára 39"/>
          <p:cNvCxnSpPr/>
          <p:nvPr/>
        </p:nvCxnSpPr>
        <p:spPr>
          <a:xfrm rot="10800000">
            <a:off x="3143250" y="5357813"/>
            <a:ext cx="3571875" cy="1143000"/>
          </a:xfrm>
          <a:prstGeom prst="bentConnector3">
            <a:avLst>
              <a:gd name="adj1" fmla="val 73797"/>
            </a:avLst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ný popisek 1"/>
          <p:cNvSpPr/>
          <p:nvPr/>
        </p:nvSpPr>
        <p:spPr>
          <a:xfrm>
            <a:off x="6349369" y="1452563"/>
            <a:ext cx="2557464" cy="612648"/>
          </a:xfrm>
          <a:prstGeom prst="wedgeEllipseCallout">
            <a:avLst>
              <a:gd name="adj1" fmla="val -15725"/>
              <a:gd name="adj2" fmla="val 31486"/>
            </a:avLst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ZÁHŘEB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934823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5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5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1" grpId="0"/>
      <p:bldP spid="5132" grpId="0"/>
      <p:bldP spid="19" grpId="0" animBg="1"/>
      <p:bldP spid="5140" grpId="0"/>
      <p:bldP spid="5141" grpId="0"/>
      <p:bldP spid="5142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25" descr="SL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0" y="3714750"/>
            <a:ext cx="1762125" cy="7524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Obrázek 24" descr="Ljubljana_z_gradu_proti_Viču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223" y="1689457"/>
            <a:ext cx="3727681" cy="30617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Nadpis 3"/>
          <p:cNvSpPr>
            <a:spLocks noGrp="1"/>
          </p:cNvSpPr>
          <p:nvPr>
            <p:ph type="title"/>
          </p:nvPr>
        </p:nvSpPr>
        <p:spPr>
          <a:xfrm>
            <a:off x="-228600" y="73041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SLOVINSKO</a:t>
            </a:r>
          </a:p>
        </p:txBody>
      </p:sp>
      <p:sp>
        <p:nvSpPr>
          <p:cNvPr id="6155" name="TextovéPole 28"/>
          <p:cNvSpPr txBox="1">
            <a:spLocks noChangeArrowheads="1"/>
          </p:cNvSpPr>
          <p:nvPr/>
        </p:nvSpPr>
        <p:spPr bwMode="auto">
          <a:xfrm>
            <a:off x="571500" y="1689457"/>
            <a:ext cx="41433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Republika Slovinsko</a:t>
            </a:r>
            <a:endParaRPr lang="cs-CZ" altLang="cs-CZ" dirty="0"/>
          </a:p>
        </p:txBody>
      </p:sp>
      <p:sp>
        <p:nvSpPr>
          <p:cNvPr id="6156" name="TextovéPole 53"/>
          <p:cNvSpPr txBox="1">
            <a:spLocks noChangeArrowheads="1"/>
          </p:cNvSpPr>
          <p:nvPr/>
        </p:nvSpPr>
        <p:spPr bwMode="auto">
          <a:xfrm>
            <a:off x="2678906" y="981571"/>
            <a:ext cx="31432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EU </a:t>
            </a:r>
            <a:endParaRPr lang="cs-CZ" altLang="cs-CZ" sz="2000" b="1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EURO</a:t>
            </a:r>
            <a:endParaRPr lang="cs-CZ" altLang="cs-CZ" b="1" dirty="0">
              <a:solidFill>
                <a:srgbClr val="FFFF00"/>
              </a:solidFill>
            </a:endParaRPr>
          </a:p>
        </p:txBody>
      </p:sp>
      <p:pic>
        <p:nvPicPr>
          <p:cNvPr id="6157" name="Obrázek 56" descr="800px-Flag_of_Europe.sv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858125" y="4000500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5400000">
            <a:off x="7179469" y="2750344"/>
            <a:ext cx="1785938" cy="2857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 flipV="1">
            <a:off x="6572250" y="2000250"/>
            <a:ext cx="1571625" cy="10715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6161" name="Obrázek 22" descr="800px-Flag_of_Slovenia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6845" y="214313"/>
            <a:ext cx="2081238" cy="103990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62" name="TextovéPole 27"/>
          <p:cNvSpPr txBox="1">
            <a:spLocks noChangeArrowheads="1"/>
          </p:cNvSpPr>
          <p:nvPr/>
        </p:nvSpPr>
        <p:spPr bwMode="auto">
          <a:xfrm>
            <a:off x="214313" y="2571750"/>
            <a:ext cx="24288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Slovinsko je stát bývalé Jugoslávie</a:t>
            </a:r>
            <a:r>
              <a:rPr lang="cs-CZ" altLang="cs-CZ" dirty="0"/>
              <a:t>.</a:t>
            </a:r>
          </a:p>
        </p:txBody>
      </p:sp>
      <p:sp>
        <p:nvSpPr>
          <p:cNvPr id="6163" name="Obdélník 28"/>
          <p:cNvSpPr>
            <a:spLocks noChangeArrowheads="1"/>
          </p:cNvSpPr>
          <p:nvPr/>
        </p:nvSpPr>
        <p:spPr bwMode="auto">
          <a:xfrm>
            <a:off x="142875" y="5786438"/>
            <a:ext cx="45720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Jediným slovinským nositelem Nobelovy ceny je Friderik Pregl, získal ji za objev v chemii.</a:t>
            </a:r>
          </a:p>
        </p:txBody>
      </p:sp>
      <p:pic>
        <p:nvPicPr>
          <p:cNvPr id="6164" name="Obrázek 29" descr="Fritz_Pregl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968" y="3286125"/>
            <a:ext cx="1785938" cy="24288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2" name="Přímá spojovací šipka 31"/>
          <p:cNvCxnSpPr/>
          <p:nvPr/>
        </p:nvCxnSpPr>
        <p:spPr>
          <a:xfrm rot="10800000">
            <a:off x="2857500" y="5500688"/>
            <a:ext cx="357188" cy="2857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166" name="Obdélník 36"/>
          <p:cNvSpPr>
            <a:spLocks noChangeArrowheads="1"/>
          </p:cNvSpPr>
          <p:nvPr/>
        </p:nvSpPr>
        <p:spPr bwMode="auto">
          <a:xfrm>
            <a:off x="3954910" y="5007947"/>
            <a:ext cx="206370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Koper je nejdůležitějším přístavem země</a:t>
            </a:r>
            <a:r>
              <a:rPr lang="cs-CZ" altLang="cs-CZ" dirty="0"/>
              <a:t>.</a:t>
            </a:r>
          </a:p>
        </p:txBody>
      </p:sp>
      <p:pic>
        <p:nvPicPr>
          <p:cNvPr id="6167" name="Obrázek 39" descr="800px-View_of_Koper_from_Zusterna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937" y="4995863"/>
            <a:ext cx="2643187" cy="1714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2" name="Přímá spojovací šipka 41"/>
          <p:cNvCxnSpPr/>
          <p:nvPr/>
        </p:nvCxnSpPr>
        <p:spPr>
          <a:xfrm>
            <a:off x="5292080" y="5875734"/>
            <a:ext cx="981696" cy="16073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Ovál 2"/>
          <p:cNvSpPr/>
          <p:nvPr/>
        </p:nvSpPr>
        <p:spPr>
          <a:xfrm>
            <a:off x="6499636" y="1459243"/>
            <a:ext cx="2557463" cy="66075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LUBLAŇ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149416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5" grpId="0"/>
      <p:bldP spid="6156" grpId="0"/>
      <p:bldP spid="19" grpId="0" animBg="1"/>
      <p:bldP spid="6162" grpId="0"/>
      <p:bldP spid="6163" grpId="0"/>
      <p:bldP spid="6166" grpId="0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28" descr="srb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625" y="3357563"/>
            <a:ext cx="281940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Nadpis 3"/>
          <p:cNvSpPr>
            <a:spLocks noGrp="1"/>
          </p:cNvSpPr>
          <p:nvPr>
            <p:ph type="title"/>
          </p:nvPr>
        </p:nvSpPr>
        <p:spPr>
          <a:xfrm>
            <a:off x="-85725" y="120729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SRBSKO</a:t>
            </a:r>
          </a:p>
        </p:txBody>
      </p:sp>
      <p:sp>
        <p:nvSpPr>
          <p:cNvPr id="7178" name="TextovéPole 28"/>
          <p:cNvSpPr txBox="1">
            <a:spLocks noChangeArrowheads="1"/>
          </p:cNvSpPr>
          <p:nvPr/>
        </p:nvSpPr>
        <p:spPr bwMode="auto">
          <a:xfrm>
            <a:off x="714374" y="1676400"/>
            <a:ext cx="25717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Republika Srbsko</a:t>
            </a:r>
            <a:endParaRPr lang="cs-CZ" altLang="cs-CZ" dirty="0"/>
          </a:p>
        </p:txBody>
      </p:sp>
      <p:sp>
        <p:nvSpPr>
          <p:cNvPr id="7179" name="TextovéPole 53"/>
          <p:cNvSpPr txBox="1">
            <a:spLocks noChangeArrowheads="1"/>
          </p:cNvSpPr>
          <p:nvPr/>
        </p:nvSpPr>
        <p:spPr bwMode="auto">
          <a:xfrm>
            <a:off x="3059832" y="1048248"/>
            <a:ext cx="3286125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není </a:t>
            </a:r>
            <a:r>
              <a:rPr lang="cs-CZ" altLang="cs-CZ" sz="2000" b="1" dirty="0">
                <a:solidFill>
                  <a:srgbClr val="FF0000"/>
                </a:solidFill>
              </a:rPr>
              <a:t>členem EU, je to kandidátská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země</a:t>
            </a: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 </a:t>
            </a:r>
            <a:r>
              <a:rPr lang="cs-CZ" altLang="cs-CZ" sz="2000" b="1" dirty="0">
                <a:solidFill>
                  <a:srgbClr val="FF0000"/>
                </a:solidFill>
              </a:rPr>
              <a:t>srbský dinár</a:t>
            </a:r>
            <a:r>
              <a:rPr lang="cs-CZ" altLang="cs-CZ" b="1" dirty="0">
                <a:solidFill>
                  <a:srgbClr val="FFFF00"/>
                </a:solidFill>
              </a:rPr>
              <a:t>. </a:t>
            </a:r>
          </a:p>
        </p:txBody>
      </p:sp>
      <p:pic>
        <p:nvPicPr>
          <p:cNvPr id="7180" name="Obrázek 56" descr="800px-Flag_of_Europe.sv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2" y="25448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643813" y="3714750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5400000">
            <a:off x="7215188" y="2571750"/>
            <a:ext cx="1571625" cy="4286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 flipV="1">
            <a:off x="5929313" y="2000250"/>
            <a:ext cx="2214562" cy="10001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214313" y="285750"/>
            <a:ext cx="1714500" cy="107156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214313" y="285750"/>
            <a:ext cx="1785937" cy="107156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7186" name="Obrázek 27" descr="800px-Flag_of_Serbia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587" y="330426"/>
            <a:ext cx="1840525" cy="1225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7" name="Obrázek 30" descr="439px-Belgrade_Montage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684" y="2063910"/>
            <a:ext cx="2885629" cy="438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8" name="Obrázek 34" descr="800px-Đeravica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3071813"/>
            <a:ext cx="260350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89" name="TextovéPole 36"/>
          <p:cNvSpPr txBox="1">
            <a:spLocks noChangeArrowheads="1"/>
          </p:cNvSpPr>
          <p:nvPr/>
        </p:nvSpPr>
        <p:spPr bwMode="auto">
          <a:xfrm>
            <a:off x="285750" y="5357813"/>
            <a:ext cx="257175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Nejvyšší bod – hora Daravica měří 2656 m.n.m.</a:t>
            </a:r>
          </a:p>
        </p:txBody>
      </p:sp>
      <p:cxnSp>
        <p:nvCxnSpPr>
          <p:cNvPr id="41" name="Přímá spojovací šipka 40"/>
          <p:cNvCxnSpPr/>
          <p:nvPr/>
        </p:nvCxnSpPr>
        <p:spPr>
          <a:xfrm rot="16200000" flipV="1">
            <a:off x="1321593" y="4536282"/>
            <a:ext cx="1357313" cy="2857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191" name="TextovéPole 41"/>
          <p:cNvSpPr txBox="1">
            <a:spLocks noChangeArrowheads="1"/>
          </p:cNvSpPr>
          <p:nvPr/>
        </p:nvSpPr>
        <p:spPr bwMode="auto">
          <a:xfrm>
            <a:off x="6072188" y="5143500"/>
            <a:ext cx="25717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Bělehrad je největším městem Srbska a také byl hlavním městem Jugoslávie.</a:t>
            </a:r>
          </a:p>
        </p:txBody>
      </p:sp>
      <p:sp>
        <p:nvSpPr>
          <p:cNvPr id="7192" name="Obdélník 43"/>
          <p:cNvSpPr>
            <a:spLocks noChangeArrowheads="1"/>
          </p:cNvSpPr>
          <p:nvPr/>
        </p:nvSpPr>
        <p:spPr bwMode="auto">
          <a:xfrm>
            <a:off x="214312" y="2354263"/>
            <a:ext cx="30003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Srbsko je stát bývalé Jugoslávie</a:t>
            </a:r>
            <a:r>
              <a:rPr lang="cs-CZ" altLang="cs-CZ" dirty="0"/>
              <a:t>.</a:t>
            </a:r>
          </a:p>
        </p:txBody>
      </p:sp>
      <p:sp>
        <p:nvSpPr>
          <p:cNvPr id="2" name="Ovál 1"/>
          <p:cNvSpPr/>
          <p:nvPr/>
        </p:nvSpPr>
        <p:spPr>
          <a:xfrm>
            <a:off x="6590667" y="1641475"/>
            <a:ext cx="2392041" cy="715963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BĚLEHRAD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09710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7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71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7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8" grpId="0"/>
      <p:bldP spid="7179" grpId="0"/>
      <p:bldP spid="19" grpId="0" animBg="1"/>
      <p:bldP spid="7189" grpId="0"/>
      <p:bldP spid="7191" grpId="0"/>
      <p:bldP spid="7192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26" descr="herc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25" y="3000375"/>
            <a:ext cx="2276475" cy="11334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Nadpis 3"/>
          <p:cNvSpPr>
            <a:spLocks noGrp="1"/>
          </p:cNvSpPr>
          <p:nvPr>
            <p:ph type="title"/>
          </p:nvPr>
        </p:nvSpPr>
        <p:spPr>
          <a:xfrm>
            <a:off x="457200" y="10139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BOSNA A HERCEGOVINA</a:t>
            </a:r>
          </a:p>
        </p:txBody>
      </p:sp>
      <p:sp>
        <p:nvSpPr>
          <p:cNvPr id="8202" name="TextovéPole 53"/>
          <p:cNvSpPr txBox="1">
            <a:spLocks noChangeArrowheads="1"/>
          </p:cNvSpPr>
          <p:nvPr/>
        </p:nvSpPr>
        <p:spPr bwMode="auto">
          <a:xfrm>
            <a:off x="2536031" y="1110525"/>
            <a:ext cx="389334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není </a:t>
            </a:r>
            <a:r>
              <a:rPr lang="cs-CZ" altLang="cs-CZ" sz="2000" b="1" dirty="0">
                <a:solidFill>
                  <a:srgbClr val="FF0000"/>
                </a:solidFill>
              </a:rPr>
              <a:t>členem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EU, měna </a:t>
            </a:r>
            <a:r>
              <a:rPr lang="cs-CZ" altLang="cs-CZ" sz="2000" b="1" dirty="0" err="1" smtClean="0">
                <a:solidFill>
                  <a:srgbClr val="FF0000"/>
                </a:solidFill>
              </a:rPr>
              <a:t>bosenskohercegovská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 marka </a:t>
            </a:r>
            <a:endParaRPr lang="cs-CZ" altLang="cs-CZ" sz="2000" b="1" dirty="0">
              <a:solidFill>
                <a:srgbClr val="FF0000"/>
              </a:solidFill>
            </a:endParaRPr>
          </a:p>
        </p:txBody>
      </p:sp>
      <p:pic>
        <p:nvPicPr>
          <p:cNvPr id="8203" name="Obrázek 56" descr="800px-Flag_of_Europe.sv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85" y="904875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929563" y="3429000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>
            <a:off x="6786563" y="2643188"/>
            <a:ext cx="1071562" cy="7858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8207" name="Obrázek 24" descr="800px-Flag_of_Bosnia_and_Herzegovina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826" y="904875"/>
            <a:ext cx="2238375" cy="11191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8" name="TextovéPole 25"/>
          <p:cNvSpPr txBox="1">
            <a:spLocks noChangeArrowheads="1"/>
          </p:cNvSpPr>
          <p:nvPr/>
        </p:nvSpPr>
        <p:spPr bwMode="auto">
          <a:xfrm>
            <a:off x="395536" y="2292299"/>
            <a:ext cx="24288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Bosna a Hercegovina je stát bývalé Jugoslávie</a:t>
            </a:r>
            <a:r>
              <a:rPr lang="cs-CZ" altLang="cs-CZ" dirty="0"/>
              <a:t>.</a:t>
            </a:r>
          </a:p>
        </p:txBody>
      </p:sp>
      <p:pic>
        <p:nvPicPr>
          <p:cNvPr id="8209" name="Obrázek 31" descr="504px-Sarajevo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945605"/>
            <a:ext cx="2928938" cy="37695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10" name="Obrázek 36" descr="800px-Sarajevo_National_Theatre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956" y="3567112"/>
            <a:ext cx="2984500" cy="22383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11" name="TextovéPole 39"/>
          <p:cNvSpPr txBox="1">
            <a:spLocks noChangeArrowheads="1"/>
          </p:cNvSpPr>
          <p:nvPr/>
        </p:nvSpPr>
        <p:spPr bwMode="auto">
          <a:xfrm>
            <a:off x="214313" y="5929313"/>
            <a:ext cx="3286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Národní divadlo v Sarajevu.</a:t>
            </a:r>
          </a:p>
        </p:txBody>
      </p:sp>
      <p:pic>
        <p:nvPicPr>
          <p:cNvPr id="8212" name="Obrázek 40" descr="800px-VisokoPanorama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5572125"/>
            <a:ext cx="2111375" cy="1143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13" name="TextovéPole 41"/>
          <p:cNvSpPr txBox="1">
            <a:spLocks noChangeArrowheads="1"/>
          </p:cNvSpPr>
          <p:nvPr/>
        </p:nvSpPr>
        <p:spPr bwMode="auto">
          <a:xfrm>
            <a:off x="6786563" y="4214813"/>
            <a:ext cx="21431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 err="1"/>
              <a:t>Visoko</a:t>
            </a:r>
            <a:r>
              <a:rPr lang="cs-CZ" altLang="cs-CZ" b="1" dirty="0"/>
              <a:t> – významné město kožedělného průmyslu.</a:t>
            </a:r>
          </a:p>
        </p:txBody>
      </p:sp>
      <p:cxnSp>
        <p:nvCxnSpPr>
          <p:cNvPr id="44" name="Přímá spojovací šipka 43"/>
          <p:cNvCxnSpPr/>
          <p:nvPr/>
        </p:nvCxnSpPr>
        <p:spPr>
          <a:xfrm rot="5400000">
            <a:off x="8001000" y="5286376"/>
            <a:ext cx="642937" cy="2143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314885" y="976313"/>
            <a:ext cx="1714500" cy="11430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14885" y="904875"/>
            <a:ext cx="1785938" cy="12144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16200000" flipV="1">
            <a:off x="1643063" y="5357813"/>
            <a:ext cx="857250" cy="2857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4494044" y="2103356"/>
            <a:ext cx="3008238" cy="650906"/>
          </a:xfrm>
          <a:prstGeom prst="ellipse">
            <a:avLst/>
          </a:prstGeom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SARAJEVO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  <p:cxnSp>
        <p:nvCxnSpPr>
          <p:cNvPr id="50" name="Přímá spojovací šipka 49"/>
          <p:cNvCxnSpPr/>
          <p:nvPr/>
        </p:nvCxnSpPr>
        <p:spPr>
          <a:xfrm rot="5400000">
            <a:off x="4660418" y="2678907"/>
            <a:ext cx="357188" cy="3571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927351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82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8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2" grpId="0"/>
      <p:bldP spid="19" grpId="0" animBg="1"/>
      <p:bldP spid="8208" grpId="0"/>
      <p:bldP spid="8211" grpId="0"/>
      <p:bldP spid="8213" grpId="0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13" descr="čer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00" y="2714625"/>
            <a:ext cx="1466850" cy="8763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Obrázek 16" descr="Podgorica,_capital_city_of_the_Republic_of_Montenegro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9736" y="1955356"/>
            <a:ext cx="4250531" cy="416986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Nadpis 3"/>
          <p:cNvSpPr>
            <a:spLocks noGrp="1"/>
          </p:cNvSpPr>
          <p:nvPr>
            <p:ph type="title"/>
          </p:nvPr>
        </p:nvSpPr>
        <p:spPr>
          <a:xfrm>
            <a:off x="200025" y="-35069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ČERNÁ HORA</a:t>
            </a:r>
          </a:p>
        </p:txBody>
      </p:sp>
      <p:sp>
        <p:nvSpPr>
          <p:cNvPr id="9227" name="TextovéPole 53"/>
          <p:cNvSpPr txBox="1">
            <a:spLocks noChangeArrowheads="1"/>
          </p:cNvSpPr>
          <p:nvPr/>
        </p:nvSpPr>
        <p:spPr bwMode="auto">
          <a:xfrm>
            <a:off x="3071813" y="1050429"/>
            <a:ext cx="3286125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 smtClean="0">
                <a:solidFill>
                  <a:srgbClr val="FF0000"/>
                </a:solidFill>
              </a:rPr>
              <a:t>není </a:t>
            </a:r>
            <a:r>
              <a:rPr lang="cs-CZ" altLang="cs-CZ" b="1" dirty="0">
                <a:solidFill>
                  <a:srgbClr val="FF0000"/>
                </a:solidFill>
              </a:rPr>
              <a:t>členem EU, je to kandidátská země, přesto již používá měnu EURO. </a:t>
            </a:r>
          </a:p>
        </p:txBody>
      </p:sp>
      <p:pic>
        <p:nvPicPr>
          <p:cNvPr id="9228" name="Obrázek 56" descr="800px-Flag_of_Europe.sv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73844"/>
            <a:ext cx="1857375" cy="1238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4" name="Přímá spojovací šipka 23"/>
          <p:cNvCxnSpPr/>
          <p:nvPr/>
        </p:nvCxnSpPr>
        <p:spPr>
          <a:xfrm rot="16200000" flipH="1">
            <a:off x="7893844" y="2464594"/>
            <a:ext cx="714375" cy="7143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 flipV="1">
            <a:off x="6572250" y="2143125"/>
            <a:ext cx="1571625" cy="10715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9231" name="Obrázek 24" descr="640px-Flag_of_Montenegro.svg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0" y="357188"/>
            <a:ext cx="2143125" cy="10715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Elipsa 14"/>
          <p:cNvSpPr/>
          <p:nvPr/>
        </p:nvSpPr>
        <p:spPr>
          <a:xfrm flipH="1">
            <a:off x="8358188" y="3000375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 flipV="1">
            <a:off x="214313" y="285750"/>
            <a:ext cx="1785937" cy="11430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14313" y="214313"/>
            <a:ext cx="1785937" cy="121443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9235" name="Obrázek 21" descr="524px-Euro_symbol.svg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63" y="1214438"/>
            <a:ext cx="1138237" cy="11382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36" name="Obdélník 22"/>
          <p:cNvSpPr>
            <a:spLocks noChangeArrowheads="1"/>
          </p:cNvSpPr>
          <p:nvPr/>
        </p:nvSpPr>
        <p:spPr bwMode="auto">
          <a:xfrm>
            <a:off x="142875" y="2357438"/>
            <a:ext cx="257175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V Černé Hoře se velmi rychle </a:t>
            </a:r>
            <a:r>
              <a:rPr lang="cs-CZ" altLang="cs-CZ" b="1" dirty="0" smtClean="0"/>
              <a:t>rozvíjí </a:t>
            </a:r>
            <a:r>
              <a:rPr lang="cs-CZ" altLang="cs-CZ" b="1" dirty="0"/>
              <a:t>turistický ruch. Hlavní turistická letoviska se nacházejí u moře, jedná se především o města Budva, Kotor, </a:t>
            </a:r>
            <a:r>
              <a:rPr lang="cs-CZ" altLang="cs-CZ" b="1" dirty="0" err="1"/>
              <a:t>Ulcinj</a:t>
            </a:r>
            <a:r>
              <a:rPr lang="cs-CZ" altLang="cs-CZ" b="1" dirty="0"/>
              <a:t>.</a:t>
            </a:r>
          </a:p>
        </p:txBody>
      </p:sp>
      <p:pic>
        <p:nvPicPr>
          <p:cNvPr id="9237" name="Obrázek 24" descr="800px-Budva,_view_from_Gospostina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4929188"/>
            <a:ext cx="2328862" cy="13128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Přímá spojovací šipka 26"/>
          <p:cNvCxnSpPr/>
          <p:nvPr/>
        </p:nvCxnSpPr>
        <p:spPr>
          <a:xfrm rot="5400000">
            <a:off x="928688" y="4714875"/>
            <a:ext cx="785812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239" name="Obdélník 27"/>
          <p:cNvSpPr>
            <a:spLocks noChangeArrowheads="1"/>
          </p:cNvSpPr>
          <p:nvPr/>
        </p:nvSpPr>
        <p:spPr bwMode="auto">
          <a:xfrm>
            <a:off x="3071813" y="6143625"/>
            <a:ext cx="37623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pl-PL" altLang="cs-CZ" b="1"/>
              <a:t>Jedna ze tří podgorických mešit.</a:t>
            </a:r>
            <a:endParaRPr lang="cs-CZ" altLang="cs-CZ" b="1"/>
          </a:p>
        </p:txBody>
      </p:sp>
      <p:pic>
        <p:nvPicPr>
          <p:cNvPr id="9240" name="Obrázek 28" descr="488px-Podgorica_Mosque.JP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0" y="4429125"/>
            <a:ext cx="1858963" cy="2286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2" name="Přímá spojovací šipka 31"/>
          <p:cNvCxnSpPr/>
          <p:nvPr/>
        </p:nvCxnSpPr>
        <p:spPr>
          <a:xfrm flipV="1">
            <a:off x="6584157" y="6354424"/>
            <a:ext cx="500062" cy="2857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322454" y="1512094"/>
            <a:ext cx="2546052" cy="716756"/>
          </a:xfrm>
          <a:prstGeom prst="ellipse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PODGORICA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97937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9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9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92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92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9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9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7" grpId="0"/>
      <p:bldP spid="15" grpId="0" animBg="1"/>
      <p:bldP spid="9236" grpId="0"/>
      <p:bldP spid="9239" grpId="0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40" descr="Delta_Dunarii_500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4643438"/>
            <a:ext cx="2695575" cy="20240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Obrázek 26" descr="ru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700" y="3214688"/>
            <a:ext cx="2781300" cy="14954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Nadpis 3"/>
          <p:cNvSpPr>
            <a:spLocks noGrp="1"/>
          </p:cNvSpPr>
          <p:nvPr>
            <p:ph type="title"/>
          </p:nvPr>
        </p:nvSpPr>
        <p:spPr>
          <a:xfrm>
            <a:off x="1069" y="0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RUMUNSKO</a:t>
            </a:r>
          </a:p>
        </p:txBody>
      </p:sp>
      <p:sp>
        <p:nvSpPr>
          <p:cNvPr id="10251" name="TextovéPole 53"/>
          <p:cNvSpPr txBox="1">
            <a:spLocks noChangeArrowheads="1"/>
          </p:cNvSpPr>
          <p:nvPr/>
        </p:nvSpPr>
        <p:spPr bwMode="auto">
          <a:xfrm>
            <a:off x="2627784" y="937589"/>
            <a:ext cx="31432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</a:t>
            </a:r>
            <a:r>
              <a:rPr lang="cs-CZ" altLang="cs-CZ" sz="2000" b="1" dirty="0">
                <a:solidFill>
                  <a:srgbClr val="FF0000"/>
                </a:solidFill>
              </a:rPr>
              <a:t>rumunský </a:t>
            </a:r>
            <a:r>
              <a:rPr lang="cs-CZ" altLang="cs-CZ" sz="2000" b="1" dirty="0" err="1" smtClean="0">
                <a:solidFill>
                  <a:srgbClr val="FF0000"/>
                </a:solidFill>
              </a:rPr>
              <a:t>leu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 </a:t>
            </a:r>
            <a:endParaRPr lang="cs-CZ" altLang="cs-CZ" sz="2000" b="1" dirty="0">
              <a:solidFill>
                <a:srgbClr val="FF0000"/>
              </a:solidFill>
            </a:endParaRPr>
          </a:p>
        </p:txBody>
      </p:sp>
      <p:pic>
        <p:nvPicPr>
          <p:cNvPr id="10252" name="Obrázek 56" descr="800px-Flag_of_Europe.sv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072438" y="4357688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5400000">
            <a:off x="7108031" y="3178969"/>
            <a:ext cx="2143125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H="1">
            <a:off x="6876256" y="2434488"/>
            <a:ext cx="884332" cy="4515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256" name="Obrázek 24" descr="600px-Flag_of_Romania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25" y="223214"/>
            <a:ext cx="2143125" cy="14287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7" name="Obrázek 25" descr="800px-Palace_of_the_Parliament,_frontal_view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875" y="1956600"/>
            <a:ext cx="3929062" cy="294679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8" name="TextovéPole 29"/>
          <p:cNvSpPr txBox="1">
            <a:spLocks noChangeArrowheads="1"/>
          </p:cNvSpPr>
          <p:nvPr/>
        </p:nvSpPr>
        <p:spPr bwMode="auto">
          <a:xfrm>
            <a:off x="142875" y="2286000"/>
            <a:ext cx="25717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Rumunsko je největší zemí Jihovýchodní Evropy, jeho rozloha je 238 391 km².</a:t>
            </a:r>
          </a:p>
        </p:txBody>
      </p:sp>
      <p:sp>
        <p:nvSpPr>
          <p:cNvPr id="10259" name="TextovéPole 30"/>
          <p:cNvSpPr txBox="1">
            <a:spLocks noChangeArrowheads="1"/>
          </p:cNvSpPr>
          <p:nvPr/>
        </p:nvSpPr>
        <p:spPr bwMode="auto">
          <a:xfrm>
            <a:off x="142875" y="3786188"/>
            <a:ext cx="264318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Dunaj je největší rumunská řeka.</a:t>
            </a:r>
          </a:p>
        </p:txBody>
      </p:sp>
      <p:cxnSp>
        <p:nvCxnSpPr>
          <p:cNvPr id="37" name="Přímá spojovací šipka 36"/>
          <p:cNvCxnSpPr/>
          <p:nvPr/>
        </p:nvCxnSpPr>
        <p:spPr>
          <a:xfrm rot="5400000">
            <a:off x="857251" y="4643437"/>
            <a:ext cx="1643062" cy="78581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261" name="TextovéPole 44"/>
          <p:cNvSpPr txBox="1">
            <a:spLocks noChangeArrowheads="1"/>
          </p:cNvSpPr>
          <p:nvPr/>
        </p:nvSpPr>
        <p:spPr bwMode="auto">
          <a:xfrm>
            <a:off x="3071813" y="4933950"/>
            <a:ext cx="3714750" cy="192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1700" b="1" dirty="0"/>
              <a:t>Dunaj se v Rumunsku vlévá do Černého moře. Jeho delta je jedním z 13 rumunských národních parků a je díky své velikosti a zachovalosti na seznamu Světového přírodního dědictví UNESCO.</a:t>
            </a:r>
          </a:p>
        </p:txBody>
      </p:sp>
      <p:pic>
        <p:nvPicPr>
          <p:cNvPr id="10262" name="Obrázek 46" descr="780px-BlackSea-1.A2003105.1035.250m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25" y="4929188"/>
            <a:ext cx="2228850" cy="1714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9" name="Přímá spojovací šipka 48"/>
          <p:cNvCxnSpPr/>
          <p:nvPr/>
        </p:nvCxnSpPr>
        <p:spPr>
          <a:xfrm>
            <a:off x="4643438" y="5429250"/>
            <a:ext cx="2714625" cy="21431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Ovál 2"/>
          <p:cNvSpPr/>
          <p:nvPr/>
        </p:nvSpPr>
        <p:spPr>
          <a:xfrm>
            <a:off x="6234942" y="1814760"/>
            <a:ext cx="2764358" cy="644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BUKUREŠŤ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336286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2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0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02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02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1" grpId="0"/>
      <p:bldP spid="19" grpId="0" animBg="1"/>
      <p:bldP spid="10258" grpId="0"/>
      <p:bldP spid="10259" grpId="0"/>
      <p:bldP spid="10261" grpId="0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24" descr="463px-Sofia_Collage_TB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313" y="1785938"/>
            <a:ext cx="2974975" cy="4889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Obrázek 25" descr="bulh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325" y="2643188"/>
            <a:ext cx="2352675" cy="10668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Nadpis 3"/>
          <p:cNvSpPr>
            <a:spLocks noGrp="1"/>
          </p:cNvSpPr>
          <p:nvPr>
            <p:ph type="title"/>
          </p:nvPr>
        </p:nvSpPr>
        <p:spPr>
          <a:xfrm>
            <a:off x="-105672" y="33147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BULHARSKO</a:t>
            </a:r>
          </a:p>
        </p:txBody>
      </p:sp>
      <p:sp>
        <p:nvSpPr>
          <p:cNvPr id="11275" name="TextovéPole 28"/>
          <p:cNvSpPr txBox="1">
            <a:spLocks noChangeArrowheads="1"/>
          </p:cNvSpPr>
          <p:nvPr/>
        </p:nvSpPr>
        <p:spPr bwMode="auto">
          <a:xfrm>
            <a:off x="750094" y="1711449"/>
            <a:ext cx="26431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Bulharská republika</a:t>
            </a:r>
            <a:endParaRPr lang="cs-CZ" altLang="cs-CZ" dirty="0"/>
          </a:p>
        </p:txBody>
      </p:sp>
      <p:sp>
        <p:nvSpPr>
          <p:cNvPr id="11276" name="TextovéPole 53"/>
          <p:cNvSpPr txBox="1">
            <a:spLocks noChangeArrowheads="1"/>
          </p:cNvSpPr>
          <p:nvPr/>
        </p:nvSpPr>
        <p:spPr bwMode="auto">
          <a:xfrm>
            <a:off x="2892648" y="1003563"/>
            <a:ext cx="192995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lev </a:t>
            </a:r>
            <a:endParaRPr lang="cs-CZ" altLang="cs-CZ" sz="2000" b="1" dirty="0">
              <a:solidFill>
                <a:srgbClr val="FF0000"/>
              </a:solidFill>
            </a:endParaRPr>
          </a:p>
        </p:txBody>
      </p:sp>
      <p:pic>
        <p:nvPicPr>
          <p:cNvPr id="11277" name="Obrázek 56" descr="800px-Flag_of_Europe.sv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572375" y="3143250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5400000">
            <a:off x="7536657" y="2393156"/>
            <a:ext cx="928688" cy="4286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 flipV="1">
            <a:off x="6572250" y="2143125"/>
            <a:ext cx="1571625" cy="10715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1281" name="Obrázek 27" descr="800px-Flag_of_Bulgaria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812" y="307181"/>
            <a:ext cx="2286000" cy="13716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82" name="Obrázek 28" descr="800px-Musala_IMG_1447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201" y="2500313"/>
            <a:ext cx="3048000" cy="20304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83" name="TextovéPole 29"/>
          <p:cNvSpPr txBox="1">
            <a:spLocks noChangeArrowheads="1"/>
          </p:cNvSpPr>
          <p:nvPr/>
        </p:nvSpPr>
        <p:spPr bwMode="auto">
          <a:xfrm>
            <a:off x="285750" y="4643438"/>
            <a:ext cx="3357563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MUSALA  je nejvyšší hora Bulharska i celého Balkánského poloostrova, na jehož území se země rozkládá. MUSALA měří 2925 m.n.m. a nachází se v pohoří RILA.</a:t>
            </a:r>
          </a:p>
        </p:txBody>
      </p:sp>
      <p:cxnSp>
        <p:nvCxnSpPr>
          <p:cNvPr id="32" name="Přímá spojovací šipka 31"/>
          <p:cNvCxnSpPr/>
          <p:nvPr/>
        </p:nvCxnSpPr>
        <p:spPr>
          <a:xfrm rot="5400000" flipH="1" flipV="1">
            <a:off x="1035844" y="4250532"/>
            <a:ext cx="571500" cy="2143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285" name="TextovéPole 34"/>
          <p:cNvSpPr txBox="1">
            <a:spLocks noChangeArrowheads="1"/>
          </p:cNvSpPr>
          <p:nvPr/>
        </p:nvSpPr>
        <p:spPr bwMode="auto">
          <a:xfrm>
            <a:off x="6665987" y="3696999"/>
            <a:ext cx="221456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Hranici s Rumunskem tvoří převážně řeka DUNAJ.</a:t>
            </a:r>
          </a:p>
        </p:txBody>
      </p:sp>
      <p:pic>
        <p:nvPicPr>
          <p:cNvPr id="11286" name="Obrázek 36" descr="HR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512" y="4951682"/>
            <a:ext cx="1990725" cy="17430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2" name="Přímá spojovací šipka 41"/>
          <p:cNvCxnSpPr/>
          <p:nvPr/>
        </p:nvCxnSpPr>
        <p:spPr>
          <a:xfrm rot="16200000" flipH="1">
            <a:off x="7750969" y="4964906"/>
            <a:ext cx="928688" cy="7143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407075" y="1785938"/>
            <a:ext cx="2473474" cy="637804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SOFIE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106338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1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1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1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5" grpId="0"/>
      <p:bldP spid="11276" grpId="0"/>
      <p:bldP spid="19" grpId="0" animBg="1"/>
      <p:bldP spid="11283" grpId="0"/>
      <p:bldP spid="11285" grpId="0"/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26" descr="427px-Skopje_landmark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0" y="2714625"/>
            <a:ext cx="2651125" cy="37258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Obrázek 25" descr="MAK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5" y="3429000"/>
            <a:ext cx="1419225" cy="7334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Nadpis 3"/>
          <p:cNvSpPr>
            <a:spLocks noGrp="1"/>
          </p:cNvSpPr>
          <p:nvPr>
            <p:ph type="title"/>
          </p:nvPr>
        </p:nvSpPr>
        <p:spPr>
          <a:xfrm>
            <a:off x="-252536" y="33147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MAKEDONIE</a:t>
            </a:r>
          </a:p>
        </p:txBody>
      </p:sp>
      <p:sp>
        <p:nvSpPr>
          <p:cNvPr id="12299" name="TextovéPole 28"/>
          <p:cNvSpPr txBox="1">
            <a:spLocks noChangeArrowheads="1"/>
          </p:cNvSpPr>
          <p:nvPr/>
        </p:nvSpPr>
        <p:spPr bwMode="auto">
          <a:xfrm>
            <a:off x="428625" y="1725663"/>
            <a:ext cx="26431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Republika Makedonie</a:t>
            </a:r>
            <a:endParaRPr lang="cs-CZ" altLang="cs-CZ" dirty="0"/>
          </a:p>
        </p:txBody>
      </p:sp>
      <p:sp>
        <p:nvSpPr>
          <p:cNvPr id="12300" name="TextovéPole 53"/>
          <p:cNvSpPr txBox="1">
            <a:spLocks noChangeArrowheads="1"/>
          </p:cNvSpPr>
          <p:nvPr/>
        </p:nvSpPr>
        <p:spPr bwMode="auto">
          <a:xfrm>
            <a:off x="2445821" y="975580"/>
            <a:ext cx="360167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není </a:t>
            </a:r>
            <a:r>
              <a:rPr lang="cs-CZ" altLang="cs-CZ" sz="2000" b="1" dirty="0">
                <a:solidFill>
                  <a:srgbClr val="FF0000"/>
                </a:solidFill>
              </a:rPr>
              <a:t>členem EU, je to kandidátská země, </a:t>
            </a:r>
            <a:endParaRPr lang="cs-CZ" altLang="cs-CZ" sz="2000" b="1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</a:t>
            </a:r>
            <a:r>
              <a:rPr lang="cs-CZ" altLang="cs-CZ" sz="2000" b="1" dirty="0">
                <a:solidFill>
                  <a:srgbClr val="FF0000"/>
                </a:solidFill>
              </a:rPr>
              <a:t>makedonský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dinár</a:t>
            </a:r>
            <a:r>
              <a:rPr lang="cs-CZ" altLang="cs-CZ" b="1" dirty="0" smtClean="0">
                <a:solidFill>
                  <a:srgbClr val="FFFF00"/>
                </a:solidFill>
              </a:rPr>
              <a:t> </a:t>
            </a:r>
            <a:endParaRPr lang="cs-CZ" altLang="cs-CZ" b="1" dirty="0">
              <a:solidFill>
                <a:srgbClr val="FFFF00"/>
              </a:solidFill>
            </a:endParaRPr>
          </a:p>
        </p:txBody>
      </p:sp>
      <p:pic>
        <p:nvPicPr>
          <p:cNvPr id="12301" name="Obrázek 56" descr="800px-Flag_of_Europe.sv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1" y="268415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072438" y="3571875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5400000">
            <a:off x="7536656" y="2750344"/>
            <a:ext cx="1285875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 flipV="1">
            <a:off x="6858001" y="2108994"/>
            <a:ext cx="642937" cy="5715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2305" name="Obrázek 24" descr="800px-Flag_of_Macedonia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938" y="285750"/>
            <a:ext cx="2286000" cy="1143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1" name="Přímá spojovací čára 30"/>
          <p:cNvCxnSpPr/>
          <p:nvPr/>
        </p:nvCxnSpPr>
        <p:spPr>
          <a:xfrm rot="10800000" flipV="1">
            <a:off x="285750" y="214313"/>
            <a:ext cx="1714500" cy="11430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285750" y="285750"/>
            <a:ext cx="1714500" cy="11430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308" name="Obdélník 36"/>
          <p:cNvSpPr>
            <a:spLocks noChangeArrowheads="1"/>
          </p:cNvSpPr>
          <p:nvPr/>
        </p:nvSpPr>
        <p:spPr bwMode="auto">
          <a:xfrm>
            <a:off x="214313" y="2529959"/>
            <a:ext cx="44291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MAKEDONIE je stát bývalé Jugoslávie</a:t>
            </a:r>
            <a:r>
              <a:rPr lang="cs-CZ" altLang="cs-CZ" dirty="0"/>
              <a:t>.</a:t>
            </a:r>
          </a:p>
        </p:txBody>
      </p:sp>
      <p:sp>
        <p:nvSpPr>
          <p:cNvPr id="12309" name="TextovéPole 39"/>
          <p:cNvSpPr txBox="1">
            <a:spLocks noChangeArrowheads="1"/>
          </p:cNvSpPr>
          <p:nvPr/>
        </p:nvSpPr>
        <p:spPr bwMode="auto">
          <a:xfrm>
            <a:off x="214313" y="5500688"/>
            <a:ext cx="44291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Povrch MAKEDONIE je převážně hornatý. Na jejím území je 16 hor vyšších než 2000 m.n.m. Nejvyšší z nich je </a:t>
            </a:r>
            <a:r>
              <a:rPr lang="da-DK" altLang="cs-CZ" b="1"/>
              <a:t>Velký Korab (2 764 m n. m.)</a:t>
            </a:r>
            <a:r>
              <a:rPr lang="cs-CZ" altLang="cs-CZ" b="1"/>
              <a:t>.</a:t>
            </a:r>
          </a:p>
        </p:txBody>
      </p:sp>
      <p:pic>
        <p:nvPicPr>
          <p:cNvPr id="12310" name="Obrázek 40" descr="800px-Velky_Korab_2011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3143250"/>
            <a:ext cx="3000375" cy="22510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 1"/>
          <p:cNvSpPr/>
          <p:nvPr/>
        </p:nvSpPr>
        <p:spPr>
          <a:xfrm>
            <a:off x="6478762" y="1493131"/>
            <a:ext cx="2512838" cy="763578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SKOPJE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728785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3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3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2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2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2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9" grpId="0"/>
      <p:bldP spid="12300" grpId="0"/>
      <p:bldP spid="19" grpId="0" animBg="1"/>
      <p:bldP spid="12309" grpId="0"/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5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13315" name="TextovéPole 3"/>
          <p:cNvSpPr txBox="1">
            <a:spLocks noChangeArrowheads="1"/>
          </p:cNvSpPr>
          <p:nvPr/>
        </p:nvSpPr>
        <p:spPr bwMode="auto">
          <a:xfrm>
            <a:off x="285750" y="1214438"/>
            <a:ext cx="9182794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200" b="1" dirty="0"/>
              <a:t>Roztřiď státy Evropy na region Jihovýchodní Evropa a ostatní</a:t>
            </a:r>
            <a:r>
              <a:rPr lang="cs-CZ" altLang="cs-CZ" b="1" dirty="0"/>
              <a:t>.</a:t>
            </a:r>
          </a:p>
        </p:txBody>
      </p:sp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6429375" y="3286125"/>
            <a:ext cx="17859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MAKEDONIE</a:t>
            </a:r>
          </a:p>
        </p:txBody>
      </p:sp>
      <p:sp>
        <p:nvSpPr>
          <p:cNvPr id="13317" name="TextovéPole 6"/>
          <p:cNvSpPr txBox="1">
            <a:spLocks noChangeArrowheads="1"/>
          </p:cNvSpPr>
          <p:nvPr/>
        </p:nvSpPr>
        <p:spPr bwMode="auto">
          <a:xfrm>
            <a:off x="2143125" y="2928938"/>
            <a:ext cx="17859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BULHARSKO</a:t>
            </a:r>
          </a:p>
        </p:txBody>
      </p:sp>
      <p:sp>
        <p:nvSpPr>
          <p:cNvPr id="13318" name="TextovéPole 7"/>
          <p:cNvSpPr txBox="1">
            <a:spLocks noChangeArrowheads="1"/>
          </p:cNvSpPr>
          <p:nvPr/>
        </p:nvSpPr>
        <p:spPr bwMode="auto">
          <a:xfrm>
            <a:off x="3429000" y="2428875"/>
            <a:ext cx="18573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ČERNÁ HORA</a:t>
            </a:r>
          </a:p>
        </p:txBody>
      </p:sp>
      <p:sp>
        <p:nvSpPr>
          <p:cNvPr id="13319" name="TextovéPole 8"/>
          <p:cNvSpPr txBox="1">
            <a:spLocks noChangeArrowheads="1"/>
          </p:cNvSpPr>
          <p:nvPr/>
        </p:nvSpPr>
        <p:spPr bwMode="auto">
          <a:xfrm>
            <a:off x="5429250" y="3929063"/>
            <a:ext cx="3000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BOSNA A HERCEGOVINA</a:t>
            </a:r>
          </a:p>
        </p:txBody>
      </p:sp>
      <p:sp>
        <p:nvSpPr>
          <p:cNvPr id="13320" name="TextovéPole 9"/>
          <p:cNvSpPr txBox="1">
            <a:spLocks noChangeArrowheads="1"/>
          </p:cNvSpPr>
          <p:nvPr/>
        </p:nvSpPr>
        <p:spPr bwMode="auto">
          <a:xfrm>
            <a:off x="928688" y="3786188"/>
            <a:ext cx="17859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RUMUNSKO</a:t>
            </a:r>
          </a:p>
        </p:txBody>
      </p:sp>
      <p:sp>
        <p:nvSpPr>
          <p:cNvPr id="13321" name="TextovéPole 10"/>
          <p:cNvSpPr txBox="1">
            <a:spLocks noChangeArrowheads="1"/>
          </p:cNvSpPr>
          <p:nvPr/>
        </p:nvSpPr>
        <p:spPr bwMode="auto">
          <a:xfrm>
            <a:off x="2643188" y="3786188"/>
            <a:ext cx="14287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SRBSKO</a:t>
            </a:r>
          </a:p>
        </p:txBody>
      </p:sp>
      <p:sp>
        <p:nvSpPr>
          <p:cNvPr id="13322" name="TextovéPole 11"/>
          <p:cNvSpPr txBox="1">
            <a:spLocks noChangeArrowheads="1"/>
          </p:cNvSpPr>
          <p:nvPr/>
        </p:nvSpPr>
        <p:spPr bwMode="auto">
          <a:xfrm>
            <a:off x="1785938" y="4929188"/>
            <a:ext cx="17145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SLOVINSKO</a:t>
            </a:r>
          </a:p>
        </p:txBody>
      </p:sp>
      <p:sp>
        <p:nvSpPr>
          <p:cNvPr id="13323" name="TextovéPole 12"/>
          <p:cNvSpPr txBox="1">
            <a:spLocks noChangeArrowheads="1"/>
          </p:cNvSpPr>
          <p:nvPr/>
        </p:nvSpPr>
        <p:spPr bwMode="auto">
          <a:xfrm>
            <a:off x="3643313" y="3429000"/>
            <a:ext cx="21431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CHORVATSKO</a:t>
            </a:r>
          </a:p>
        </p:txBody>
      </p:sp>
      <p:sp>
        <p:nvSpPr>
          <p:cNvPr id="13324" name="TextovéPole 13"/>
          <p:cNvSpPr txBox="1">
            <a:spLocks noChangeArrowheads="1"/>
          </p:cNvSpPr>
          <p:nvPr/>
        </p:nvSpPr>
        <p:spPr bwMode="auto">
          <a:xfrm>
            <a:off x="2214563" y="2357438"/>
            <a:ext cx="13573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ITÁLIE</a:t>
            </a:r>
          </a:p>
        </p:txBody>
      </p:sp>
      <p:sp>
        <p:nvSpPr>
          <p:cNvPr id="13325" name="TextovéPole 14"/>
          <p:cNvSpPr txBox="1">
            <a:spLocks noChangeArrowheads="1"/>
          </p:cNvSpPr>
          <p:nvPr/>
        </p:nvSpPr>
        <p:spPr bwMode="auto">
          <a:xfrm>
            <a:off x="4286250" y="5072063"/>
            <a:ext cx="2143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ŠPANĚLSKO</a:t>
            </a:r>
          </a:p>
        </p:txBody>
      </p:sp>
      <p:sp>
        <p:nvSpPr>
          <p:cNvPr id="13326" name="TextovéPole 15"/>
          <p:cNvSpPr txBox="1">
            <a:spLocks noChangeArrowheads="1"/>
          </p:cNvSpPr>
          <p:nvPr/>
        </p:nvSpPr>
        <p:spPr bwMode="auto">
          <a:xfrm>
            <a:off x="4643438" y="2857500"/>
            <a:ext cx="27860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ČESKÁ REPUBLIKA</a:t>
            </a:r>
          </a:p>
        </p:txBody>
      </p:sp>
      <p:sp>
        <p:nvSpPr>
          <p:cNvPr id="13327" name="TextovéPole 16"/>
          <p:cNvSpPr txBox="1">
            <a:spLocks noChangeArrowheads="1"/>
          </p:cNvSpPr>
          <p:nvPr/>
        </p:nvSpPr>
        <p:spPr bwMode="auto">
          <a:xfrm>
            <a:off x="5572125" y="2071688"/>
            <a:ext cx="15001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NĚMECKO</a:t>
            </a:r>
          </a:p>
        </p:txBody>
      </p:sp>
      <p:sp>
        <p:nvSpPr>
          <p:cNvPr id="13328" name="TextovéPole 17"/>
          <p:cNvSpPr txBox="1">
            <a:spLocks noChangeArrowheads="1"/>
          </p:cNvSpPr>
          <p:nvPr/>
        </p:nvSpPr>
        <p:spPr bwMode="auto">
          <a:xfrm>
            <a:off x="2714625" y="5643563"/>
            <a:ext cx="17859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SLOVENSKO</a:t>
            </a:r>
          </a:p>
        </p:txBody>
      </p:sp>
      <p:sp>
        <p:nvSpPr>
          <p:cNvPr id="13329" name="TextovéPole 18"/>
          <p:cNvSpPr txBox="1">
            <a:spLocks noChangeArrowheads="1"/>
          </p:cNvSpPr>
          <p:nvPr/>
        </p:nvSpPr>
        <p:spPr bwMode="auto">
          <a:xfrm>
            <a:off x="3286125" y="4357688"/>
            <a:ext cx="20002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PORTUGALSKO</a:t>
            </a:r>
          </a:p>
        </p:txBody>
      </p:sp>
      <p:sp>
        <p:nvSpPr>
          <p:cNvPr id="13330" name="TextovéPole 19"/>
          <p:cNvSpPr txBox="1">
            <a:spLocks noChangeArrowheads="1"/>
          </p:cNvSpPr>
          <p:nvPr/>
        </p:nvSpPr>
        <p:spPr bwMode="auto">
          <a:xfrm>
            <a:off x="5929313" y="4572000"/>
            <a:ext cx="25003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VELKÁ BRITÁNIE</a:t>
            </a:r>
          </a:p>
        </p:txBody>
      </p:sp>
      <p:sp>
        <p:nvSpPr>
          <p:cNvPr id="13331" name="TextovéPole 20"/>
          <p:cNvSpPr txBox="1">
            <a:spLocks noChangeArrowheads="1"/>
          </p:cNvSpPr>
          <p:nvPr/>
        </p:nvSpPr>
        <p:spPr bwMode="auto">
          <a:xfrm>
            <a:off x="3429000" y="1928813"/>
            <a:ext cx="12144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RUSKO</a:t>
            </a:r>
          </a:p>
        </p:txBody>
      </p:sp>
      <p:sp>
        <p:nvSpPr>
          <p:cNvPr id="13332" name="TextovéPole 21"/>
          <p:cNvSpPr txBox="1">
            <a:spLocks noChangeArrowheads="1"/>
          </p:cNvSpPr>
          <p:nvPr/>
        </p:nvSpPr>
        <p:spPr bwMode="auto">
          <a:xfrm>
            <a:off x="214313" y="2928938"/>
            <a:ext cx="17859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ESTONSKO</a:t>
            </a:r>
          </a:p>
        </p:txBody>
      </p:sp>
      <p:sp>
        <p:nvSpPr>
          <p:cNvPr id="13333" name="TextovéPole 22"/>
          <p:cNvSpPr txBox="1">
            <a:spLocks noChangeArrowheads="1"/>
          </p:cNvSpPr>
          <p:nvPr/>
        </p:nvSpPr>
        <p:spPr bwMode="auto">
          <a:xfrm>
            <a:off x="642938" y="4429125"/>
            <a:ext cx="12858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NORSKO</a:t>
            </a:r>
          </a:p>
        </p:txBody>
      </p:sp>
    </p:spTree>
    <p:extLst>
      <p:ext uri="{BB962C8B-B14F-4D97-AF65-F5344CB8AC3E}">
        <p14:creationId xmlns:p14="http://schemas.microsoft.com/office/powerpoint/2010/main" val="3987904725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5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611560" y="956689"/>
            <a:ext cx="81438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 smtClean="0"/>
              <a:t>Řešení :</a:t>
            </a:r>
            <a:endParaRPr lang="cs-CZ" altLang="cs-CZ" sz="2800" b="1" dirty="0"/>
          </a:p>
        </p:txBody>
      </p:sp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357188" y="4214813"/>
            <a:ext cx="17859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MAKEDONIE</a:t>
            </a:r>
          </a:p>
        </p:txBody>
      </p:sp>
      <p:sp>
        <p:nvSpPr>
          <p:cNvPr id="14341" name="TextovéPole 6"/>
          <p:cNvSpPr txBox="1">
            <a:spLocks noChangeArrowheads="1"/>
          </p:cNvSpPr>
          <p:nvPr/>
        </p:nvSpPr>
        <p:spPr bwMode="auto">
          <a:xfrm>
            <a:off x="357188" y="2286000"/>
            <a:ext cx="17859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>
                <a:solidFill>
                  <a:srgbClr val="FF0000"/>
                </a:solidFill>
              </a:rPr>
              <a:t>BULHARSKO</a:t>
            </a:r>
          </a:p>
        </p:txBody>
      </p:sp>
      <p:sp>
        <p:nvSpPr>
          <p:cNvPr id="14342" name="TextovéPole 7"/>
          <p:cNvSpPr txBox="1">
            <a:spLocks noChangeArrowheads="1"/>
          </p:cNvSpPr>
          <p:nvPr/>
        </p:nvSpPr>
        <p:spPr bwMode="auto">
          <a:xfrm>
            <a:off x="357188" y="2857500"/>
            <a:ext cx="18573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ČERNÁ HORA</a:t>
            </a:r>
          </a:p>
        </p:txBody>
      </p:sp>
      <p:sp>
        <p:nvSpPr>
          <p:cNvPr id="14343" name="TextovéPole 8"/>
          <p:cNvSpPr txBox="1">
            <a:spLocks noChangeArrowheads="1"/>
          </p:cNvSpPr>
          <p:nvPr/>
        </p:nvSpPr>
        <p:spPr bwMode="auto">
          <a:xfrm>
            <a:off x="357188" y="5072063"/>
            <a:ext cx="3000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BOSNA A HERCEGOVINA</a:t>
            </a:r>
          </a:p>
        </p:txBody>
      </p:sp>
      <p:sp>
        <p:nvSpPr>
          <p:cNvPr id="14344" name="TextovéPole 9"/>
          <p:cNvSpPr txBox="1">
            <a:spLocks noChangeArrowheads="1"/>
          </p:cNvSpPr>
          <p:nvPr/>
        </p:nvSpPr>
        <p:spPr bwMode="auto">
          <a:xfrm>
            <a:off x="357188" y="3357563"/>
            <a:ext cx="17859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RUMUNSKO</a:t>
            </a:r>
          </a:p>
        </p:txBody>
      </p:sp>
      <p:sp>
        <p:nvSpPr>
          <p:cNvPr id="14345" name="TextovéPole 10"/>
          <p:cNvSpPr txBox="1">
            <a:spLocks noChangeArrowheads="1"/>
          </p:cNvSpPr>
          <p:nvPr/>
        </p:nvSpPr>
        <p:spPr bwMode="auto">
          <a:xfrm>
            <a:off x="357188" y="3786188"/>
            <a:ext cx="14287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SRBSKO</a:t>
            </a:r>
          </a:p>
        </p:txBody>
      </p:sp>
      <p:sp>
        <p:nvSpPr>
          <p:cNvPr id="14346" name="TextovéPole 11"/>
          <p:cNvSpPr txBox="1">
            <a:spLocks noChangeArrowheads="1"/>
          </p:cNvSpPr>
          <p:nvPr/>
        </p:nvSpPr>
        <p:spPr bwMode="auto">
          <a:xfrm>
            <a:off x="357188" y="4643438"/>
            <a:ext cx="17145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SLOVINSKO</a:t>
            </a:r>
          </a:p>
        </p:txBody>
      </p:sp>
      <p:sp>
        <p:nvSpPr>
          <p:cNvPr id="14347" name="TextovéPole 12"/>
          <p:cNvSpPr txBox="1">
            <a:spLocks noChangeArrowheads="1"/>
          </p:cNvSpPr>
          <p:nvPr/>
        </p:nvSpPr>
        <p:spPr bwMode="auto">
          <a:xfrm>
            <a:off x="357188" y="5572125"/>
            <a:ext cx="21431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CHORVATSKO</a:t>
            </a:r>
          </a:p>
        </p:txBody>
      </p:sp>
      <p:sp>
        <p:nvSpPr>
          <p:cNvPr id="14348" name="TextovéPole 13"/>
          <p:cNvSpPr txBox="1">
            <a:spLocks noChangeArrowheads="1"/>
          </p:cNvSpPr>
          <p:nvPr/>
        </p:nvSpPr>
        <p:spPr bwMode="auto">
          <a:xfrm>
            <a:off x="4929188" y="5286375"/>
            <a:ext cx="13573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ITÁLIE</a:t>
            </a:r>
          </a:p>
        </p:txBody>
      </p:sp>
      <p:sp>
        <p:nvSpPr>
          <p:cNvPr id="14349" name="TextovéPole 14"/>
          <p:cNvSpPr txBox="1">
            <a:spLocks noChangeArrowheads="1"/>
          </p:cNvSpPr>
          <p:nvPr/>
        </p:nvSpPr>
        <p:spPr bwMode="auto">
          <a:xfrm>
            <a:off x="4929188" y="4929188"/>
            <a:ext cx="2143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ŠPANĚLSKO</a:t>
            </a:r>
          </a:p>
        </p:txBody>
      </p:sp>
      <p:sp>
        <p:nvSpPr>
          <p:cNvPr id="14350" name="TextovéPole 15"/>
          <p:cNvSpPr txBox="1">
            <a:spLocks noChangeArrowheads="1"/>
          </p:cNvSpPr>
          <p:nvPr/>
        </p:nvSpPr>
        <p:spPr bwMode="auto">
          <a:xfrm>
            <a:off x="4929188" y="2286000"/>
            <a:ext cx="27860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ČESKÁ REPUBLIKA</a:t>
            </a:r>
          </a:p>
        </p:txBody>
      </p:sp>
      <p:sp>
        <p:nvSpPr>
          <p:cNvPr id="14351" name="TextovéPole 16"/>
          <p:cNvSpPr txBox="1">
            <a:spLocks noChangeArrowheads="1"/>
          </p:cNvSpPr>
          <p:nvPr/>
        </p:nvSpPr>
        <p:spPr bwMode="auto">
          <a:xfrm>
            <a:off x="4929188" y="5715000"/>
            <a:ext cx="1500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NĚMECKO</a:t>
            </a:r>
          </a:p>
        </p:txBody>
      </p:sp>
      <p:sp>
        <p:nvSpPr>
          <p:cNvPr id="14352" name="TextovéPole 17"/>
          <p:cNvSpPr txBox="1">
            <a:spLocks noChangeArrowheads="1"/>
          </p:cNvSpPr>
          <p:nvPr/>
        </p:nvSpPr>
        <p:spPr bwMode="auto">
          <a:xfrm>
            <a:off x="4929188" y="3000375"/>
            <a:ext cx="17859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SLOVENSKO</a:t>
            </a:r>
          </a:p>
        </p:txBody>
      </p:sp>
      <p:sp>
        <p:nvSpPr>
          <p:cNvPr id="14353" name="TextovéPole 18"/>
          <p:cNvSpPr txBox="1">
            <a:spLocks noChangeArrowheads="1"/>
          </p:cNvSpPr>
          <p:nvPr/>
        </p:nvSpPr>
        <p:spPr bwMode="auto">
          <a:xfrm>
            <a:off x="4929188" y="3786188"/>
            <a:ext cx="20002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PORTUGALSKO</a:t>
            </a:r>
          </a:p>
        </p:txBody>
      </p:sp>
      <p:sp>
        <p:nvSpPr>
          <p:cNvPr id="14354" name="TextovéPole 19"/>
          <p:cNvSpPr txBox="1">
            <a:spLocks noChangeArrowheads="1"/>
          </p:cNvSpPr>
          <p:nvPr/>
        </p:nvSpPr>
        <p:spPr bwMode="auto">
          <a:xfrm>
            <a:off x="4929188" y="4500563"/>
            <a:ext cx="25003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VELKÁ BRITÁNIE</a:t>
            </a:r>
          </a:p>
        </p:txBody>
      </p:sp>
      <p:sp>
        <p:nvSpPr>
          <p:cNvPr id="14355" name="TextovéPole 20"/>
          <p:cNvSpPr txBox="1">
            <a:spLocks noChangeArrowheads="1"/>
          </p:cNvSpPr>
          <p:nvPr/>
        </p:nvSpPr>
        <p:spPr bwMode="auto">
          <a:xfrm>
            <a:off x="4929188" y="3357563"/>
            <a:ext cx="12144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RUSKO</a:t>
            </a:r>
          </a:p>
        </p:txBody>
      </p:sp>
      <p:sp>
        <p:nvSpPr>
          <p:cNvPr id="14356" name="TextovéPole 21"/>
          <p:cNvSpPr txBox="1">
            <a:spLocks noChangeArrowheads="1"/>
          </p:cNvSpPr>
          <p:nvPr/>
        </p:nvSpPr>
        <p:spPr bwMode="auto">
          <a:xfrm>
            <a:off x="4929188" y="4143375"/>
            <a:ext cx="17859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ESTONSKO</a:t>
            </a:r>
          </a:p>
        </p:txBody>
      </p:sp>
      <p:sp>
        <p:nvSpPr>
          <p:cNvPr id="14357" name="TextovéPole 22"/>
          <p:cNvSpPr txBox="1">
            <a:spLocks noChangeArrowheads="1"/>
          </p:cNvSpPr>
          <p:nvPr/>
        </p:nvSpPr>
        <p:spPr bwMode="auto">
          <a:xfrm>
            <a:off x="4929188" y="2643188"/>
            <a:ext cx="12858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0000"/>
                </a:solidFill>
              </a:rPr>
              <a:t>NORSKO</a:t>
            </a:r>
          </a:p>
        </p:txBody>
      </p:sp>
      <p:sp>
        <p:nvSpPr>
          <p:cNvPr id="14358" name="TextovéPole 23"/>
          <p:cNvSpPr txBox="1">
            <a:spLocks noChangeArrowheads="1"/>
          </p:cNvSpPr>
          <p:nvPr/>
        </p:nvSpPr>
        <p:spPr bwMode="auto">
          <a:xfrm>
            <a:off x="357188" y="1785938"/>
            <a:ext cx="32146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JIHOVÝCHODNÍ EVROPA</a:t>
            </a:r>
          </a:p>
        </p:txBody>
      </p:sp>
      <p:sp>
        <p:nvSpPr>
          <p:cNvPr id="14359" name="TextovéPole 24"/>
          <p:cNvSpPr txBox="1">
            <a:spLocks noChangeArrowheads="1"/>
          </p:cNvSpPr>
          <p:nvPr/>
        </p:nvSpPr>
        <p:spPr bwMode="auto">
          <a:xfrm>
            <a:off x="5214938" y="1785938"/>
            <a:ext cx="14287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OSTATNÍ</a:t>
            </a:r>
          </a:p>
        </p:txBody>
      </p:sp>
    </p:spTree>
    <p:extLst>
      <p:ext uri="{BB962C8B-B14F-4D97-AF65-F5344CB8AC3E}">
        <p14:creationId xmlns:p14="http://schemas.microsoft.com/office/powerpoint/2010/main" val="21458707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32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dirty="0" smtClean="0"/>
              <a:t>     </a:t>
            </a: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</a:t>
            </a:r>
            <a:r>
              <a:rPr lang="cs-CZ" dirty="0" smtClean="0"/>
              <a:t>Jiří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altLang="cs-CZ" i="1" dirty="0"/>
              <a:t>Wikipedie: Otevřená encyklopedie: Chorvatsko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Chorvatsko&amp;oldid</a:t>
            </a:r>
            <a:r>
              <a:rPr lang="cs-CZ" altLang="cs-CZ" dirty="0"/>
              <a:t>=8737347&gt; </a:t>
            </a:r>
          </a:p>
          <a:p>
            <a:r>
              <a:rPr lang="cs-CZ" altLang="cs-CZ" i="1" dirty="0"/>
              <a:t>Wikipedie: Otevřená encyklopedie: Slovinsko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Slovinsko&amp;oldid</a:t>
            </a:r>
            <a:r>
              <a:rPr lang="cs-CZ" altLang="cs-CZ" dirty="0"/>
              <a:t>=8736050&gt; </a:t>
            </a:r>
          </a:p>
          <a:p>
            <a:r>
              <a:rPr lang="cs-CZ" altLang="cs-CZ" i="1" dirty="0"/>
              <a:t>Wikipedie: Otevřená encyklopedie: Koper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Koper&amp;oldid</a:t>
            </a:r>
            <a:r>
              <a:rPr lang="cs-CZ" altLang="cs-CZ" dirty="0"/>
              <a:t>=8627468&gt;</a:t>
            </a:r>
          </a:p>
          <a:p>
            <a:r>
              <a:rPr lang="cs-CZ" altLang="cs-CZ" i="1" dirty="0"/>
              <a:t>Wikipedie: Otevřená encyklopedie: Konvertibilní marka [online]. </a:t>
            </a:r>
            <a:r>
              <a:rPr lang="cs-CZ" altLang="cs-CZ" i="1" dirty="0" smtClean="0"/>
              <a:t> </a:t>
            </a:r>
            <a:r>
              <a:rPr lang="cs-CZ" altLang="cs-CZ" i="1" dirty="0"/>
              <a:t>[citováno </a:t>
            </a:r>
            <a:r>
              <a:rPr lang="cs-CZ" altLang="cs-CZ" i="1" dirty="0" smtClean="0"/>
              <a:t>16.12.2013]. </a:t>
            </a:r>
            <a:r>
              <a:rPr lang="cs-CZ" altLang="cs-CZ" i="1" dirty="0"/>
              <a:t>Dostupný z WWW: &lt;http://cs.wikipedia.org/w/</a:t>
            </a:r>
            <a:r>
              <a:rPr lang="cs-CZ" altLang="cs-CZ" i="1" dirty="0" err="1"/>
              <a:t>index.php?title</a:t>
            </a:r>
            <a:r>
              <a:rPr lang="cs-CZ" altLang="cs-CZ" i="1" dirty="0"/>
              <a:t>=Konvertibiln%C3%AD_marka&amp;oldid=8683062&gt; </a:t>
            </a:r>
          </a:p>
          <a:p>
            <a:r>
              <a:rPr lang="cs-CZ" altLang="cs-CZ" i="1" dirty="0"/>
              <a:t>Wikipedie: Otevřená encyklopedie: </a:t>
            </a:r>
            <a:r>
              <a:rPr lang="cs-CZ" altLang="cs-CZ" i="1" dirty="0" err="1"/>
              <a:t>Visoko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Visoko&amp;oldid</a:t>
            </a:r>
            <a:r>
              <a:rPr lang="cs-CZ" altLang="cs-CZ" dirty="0"/>
              <a:t>=8758281&gt; </a:t>
            </a:r>
          </a:p>
          <a:p>
            <a:r>
              <a:rPr lang="cs-CZ" altLang="cs-CZ" i="1" dirty="0"/>
              <a:t>Wikipedie: Otevřená encyklopedie: Bosna a Hercegovina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Bosna_a_Hercegovina&amp;oldid</a:t>
            </a:r>
            <a:r>
              <a:rPr lang="cs-CZ" altLang="cs-CZ" dirty="0"/>
              <a:t>=8690623&gt; </a:t>
            </a:r>
          </a:p>
          <a:p>
            <a:r>
              <a:rPr lang="cs-CZ" altLang="cs-CZ" i="1" dirty="0"/>
              <a:t>Wikipedie: Otevřená encyklopedie: Černá Hora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=%C4%8Cern%C3%A1_Hora&amp;oldid=8623437&gt; </a:t>
            </a:r>
          </a:p>
          <a:p>
            <a:r>
              <a:rPr lang="cs-CZ" altLang="cs-CZ" i="1" dirty="0"/>
              <a:t>Wikipedie: Otevřená encyklopedie: </a:t>
            </a:r>
            <a:r>
              <a:rPr lang="cs-CZ" altLang="cs-CZ" i="1" dirty="0" err="1"/>
              <a:t>Podgorica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Podgorica&amp;oldid</a:t>
            </a:r>
            <a:r>
              <a:rPr lang="cs-CZ" altLang="cs-CZ" dirty="0"/>
              <a:t>=8763064&gt; </a:t>
            </a:r>
          </a:p>
          <a:p>
            <a:r>
              <a:rPr lang="cs-CZ" altLang="cs-CZ" i="1" dirty="0"/>
              <a:t>Wikipedie: Otevřená encyklopedie: Rumunsko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Rumunsko&amp;oldid</a:t>
            </a:r>
            <a:r>
              <a:rPr lang="cs-CZ" altLang="cs-CZ" dirty="0"/>
              <a:t>=8729245&gt; </a:t>
            </a:r>
          </a:p>
          <a:p>
            <a:r>
              <a:rPr lang="cs-CZ" altLang="cs-CZ" i="1" dirty="0"/>
              <a:t>Wikipedie: Otevřená encyklopedie: </a:t>
            </a:r>
            <a:r>
              <a:rPr lang="cs-CZ" altLang="cs-CZ" i="1" dirty="0" err="1"/>
              <a:t>Musala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z WWW: http://cs.wikipedia.org/w/index.php?title=Musala&amp;oldid=8515423</a:t>
            </a:r>
          </a:p>
          <a:p>
            <a:r>
              <a:rPr lang="cs-CZ" altLang="cs-CZ" i="1" dirty="0"/>
              <a:t>Wikipedie: Otevřená encyklopedie: Bulharsko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Bulharsko&amp;oldid</a:t>
            </a:r>
            <a:r>
              <a:rPr lang="cs-CZ" altLang="cs-CZ" dirty="0"/>
              <a:t>=8690567&gt;</a:t>
            </a:r>
          </a:p>
          <a:p>
            <a:r>
              <a:rPr lang="cs-CZ" altLang="cs-CZ" i="1" dirty="0"/>
              <a:t>Wikipedie: Otevřená encyklopedie: Makedonie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z WWW: &lt;http://cs.wikipedia.org/w/index.php?title=Makedonie&amp;oldid=8767733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857436"/>
            <a:ext cx="7408333" cy="4968552"/>
          </a:xfrm>
        </p:spPr>
        <p:txBody>
          <a:bodyPr>
            <a:normAutofit fontScale="32500" lnSpcReduction="20000"/>
          </a:bodyPr>
          <a:lstStyle/>
          <a:p>
            <a:r>
              <a:rPr lang="it-IT" altLang="cs-CZ" dirty="0"/>
              <a:t>SAN JOSE. </a:t>
            </a:r>
            <a:r>
              <a:rPr lang="it-IT" altLang="cs-CZ" i="1" dirty="0"/>
              <a:t>Wikipedie</a:t>
            </a:r>
            <a:r>
              <a:rPr lang="it-IT" altLang="cs-CZ" dirty="0"/>
              <a:t> [online]. [cit. 16.12.2013]. Dostupný na WWW: &lt;http://cs.wikipedia.org/wiki/Soubor:Europe_countries_map_cs.png&gt;.</a:t>
            </a:r>
            <a:endParaRPr lang="cs-CZ" altLang="cs-CZ" dirty="0"/>
          </a:p>
          <a:p>
            <a:r>
              <a:rPr lang="cs-CZ" altLang="cs-CZ" dirty="0"/>
              <a:t>NIGHTSTALLION.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Soubor:Flag_of_Croatia.svg</a:t>
            </a:r>
            <a:r>
              <a:rPr lang="cs-CZ" altLang="cs-CZ" dirty="0"/>
              <a:t>&gt;. </a:t>
            </a:r>
            <a:r>
              <a:rPr lang="it-IT" altLang="cs-CZ" dirty="0"/>
              <a:t> </a:t>
            </a:r>
            <a:endParaRPr lang="cs-CZ" altLang="cs-CZ" dirty="0"/>
          </a:p>
          <a:p>
            <a:r>
              <a:rPr lang="cs-CZ" altLang="cs-CZ" dirty="0"/>
              <a:t>HEGEDIC, </a:t>
            </a:r>
            <a:r>
              <a:rPr lang="cs-CZ" altLang="cs-CZ" dirty="0" err="1"/>
              <a:t>Miljenko</a:t>
            </a:r>
            <a:r>
              <a:rPr lang="cs-CZ" altLang="cs-CZ" dirty="0"/>
              <a:t>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Soubor:Jelacicplac.jpg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STEFI.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Soubor:Fritz_Pregl.jpg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ACHIM1999.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Soubor:Flag_of_Slovenia.svg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ANDREJJ.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&lt;http://cs.wikipedia.org/wiki/Soubor:Ljubljana_z_gradu_proti_Vi%C4%8Du.jpg&gt;.</a:t>
            </a:r>
          </a:p>
          <a:p>
            <a:r>
              <a:rPr lang="cs-CZ" altLang="cs-CZ" dirty="0"/>
              <a:t>THEALX.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Soubor:Makarska-view.jpg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SZILAS.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Soubor:View_of_Koper_from_Zusterna.JPG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SODIPODI.COM.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Soubor:Flag_of_Serbia.svg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LOŠMI.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Soubor:Belgrade_Montage.jpg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TAMNAVAC.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&lt;http://cs.wikipedia.org/wiki/Soubor:%C4%90eravica.jpg&gt;.</a:t>
            </a:r>
          </a:p>
          <a:p>
            <a:r>
              <a:rPr lang="cs-CZ" altLang="cs-CZ" dirty="0"/>
              <a:t>KSEFEROVIC.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Soubor:Flag_of_Bosnia_and_Herzegovina.svg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SMOOTH_O.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Soubor:Sarajevo.jpg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SLEIN80.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Soubor:Sarajevo_National_Theatre.JPG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MHARE.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Soubor:VisokoPanorama.jpg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FROZTBYTE.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Soubor:Flag_of_Montenegro.svg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FLYJACOB.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&lt;http://cs.wikipedia.org/wiki/Soubor:Podgorica,_capital_city_of_the_Republic_of_Montenegro.jpg&gt;. </a:t>
            </a:r>
          </a:p>
          <a:p>
            <a:r>
              <a:rPr lang="cs-CZ" altLang="cs-CZ" dirty="0"/>
              <a:t>EUROPEAN COMMISSION.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Soubor:Euro_symbol.svg</a:t>
            </a:r>
            <a:r>
              <a:rPr lang="cs-CZ" altLang="cs-CZ" dirty="0"/>
              <a:t>&gt;. </a:t>
            </a:r>
          </a:p>
          <a:p>
            <a:r>
              <a:rPr lang="it-IT" altLang="cs-CZ" dirty="0"/>
              <a:t>TABAŠ, Bratislav. </a:t>
            </a:r>
            <a:r>
              <a:rPr lang="it-IT" altLang="cs-CZ" i="1" dirty="0"/>
              <a:t>Wikipedie</a:t>
            </a:r>
            <a:r>
              <a:rPr lang="it-IT" altLang="cs-CZ" dirty="0"/>
              <a:t> [online]. [cit. </a:t>
            </a:r>
            <a:r>
              <a:rPr lang="it-IT" altLang="cs-CZ" dirty="0" smtClean="0"/>
              <a:t>16.12.2013]. </a:t>
            </a:r>
            <a:r>
              <a:rPr lang="it-IT" altLang="cs-CZ" dirty="0"/>
              <a:t>Dostupný na WWW: &lt;http://cs.wikipedia.org/wiki/Soubor:Budva,_view_from_Gospostina.jpg&gt;. </a:t>
            </a:r>
            <a:endParaRPr lang="cs-CZ" altLang="cs-CZ" dirty="0"/>
          </a:p>
          <a:p>
            <a:r>
              <a:rPr lang="cs-CZ" altLang="cs-CZ" dirty="0"/>
              <a:t>MAZBLN.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Soubor:Podgorica_Mosque.JPG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ADIJAPAN.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Soubor:Flag_of_Romania.svg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FERRAN CORNELLÀ.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&lt;http://cs.wikipedia.org/wiki/Soubor:Palace_of_the_</a:t>
            </a:r>
            <a:r>
              <a:rPr lang="cs-CZ" altLang="cs-CZ" dirty="0" err="1"/>
              <a:t>Parliament</a:t>
            </a:r>
            <a:r>
              <a:rPr lang="cs-CZ" altLang="cs-CZ" dirty="0"/>
              <a:t>,_frontal_view.JPG&gt;. </a:t>
            </a:r>
          </a:p>
          <a:p>
            <a:r>
              <a:rPr lang="cs-CZ" altLang="cs-CZ" dirty="0"/>
              <a:t>DANUTZ.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&lt;http://cs.wikipedia.org/wiki/Soubor:Delta_Dunarii_500.jpg&gt;. </a:t>
            </a:r>
          </a:p>
          <a:p>
            <a:r>
              <a:rPr lang="cs-CZ" altLang="cs-CZ" dirty="0"/>
              <a:t>NASA/GSFC.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&lt;http://cs.wikipedia.org/wiki/Soubor:BlackSea-1.A2003105.1035.250m.jpg&gt;.</a:t>
            </a:r>
          </a:p>
          <a:p>
            <a:r>
              <a:rPr lang="it-IT" altLang="cs-CZ" dirty="0"/>
              <a:t>TODORBOZHINOV. </a:t>
            </a:r>
            <a:r>
              <a:rPr lang="it-IT" altLang="cs-CZ" i="1" dirty="0"/>
              <a:t>Wikipedie</a:t>
            </a:r>
            <a:r>
              <a:rPr lang="it-IT" altLang="cs-CZ" dirty="0"/>
              <a:t> [online]. [cit. </a:t>
            </a:r>
            <a:r>
              <a:rPr lang="it-IT" altLang="cs-CZ" dirty="0" smtClean="0"/>
              <a:t>16.12.2013]. </a:t>
            </a:r>
            <a:r>
              <a:rPr lang="it-IT" altLang="cs-CZ" dirty="0"/>
              <a:t>Dostupný na WWW: &lt;http://cs.wikipedia.org/wiki/Soubor:Sofia_Collage_TB.png&gt;.</a:t>
            </a:r>
            <a:endParaRPr lang="cs-CZ" altLang="cs-CZ" dirty="0"/>
          </a:p>
          <a:p>
            <a:r>
              <a:rPr lang="cs-CZ" altLang="cs-CZ" dirty="0"/>
              <a:t>SKOPP.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Soubor:Flag_of_Bulgaria.svg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VASILEV, </a:t>
            </a:r>
            <a:r>
              <a:rPr lang="cs-CZ" altLang="cs-CZ" dirty="0" err="1"/>
              <a:t>Deyan</a:t>
            </a:r>
            <a:r>
              <a:rPr lang="cs-CZ" altLang="cs-CZ" dirty="0"/>
              <a:t>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&lt;http://cs.wikipedia.org/wiki/Soubor:Musala_IMG_1447.jpg&gt;.</a:t>
            </a:r>
          </a:p>
          <a:p>
            <a:r>
              <a:rPr lang="cs-CZ" altLang="cs-CZ" dirty="0"/>
              <a:t>SKOPP.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Soubor:Flag_of_Macedonia.svg</a:t>
            </a:r>
            <a:r>
              <a:rPr lang="cs-CZ" altLang="cs-CZ" dirty="0"/>
              <a:t>&gt;.</a:t>
            </a:r>
          </a:p>
          <a:p>
            <a:r>
              <a:rPr lang="nl-NL" altLang="cs-CZ" dirty="0"/>
              <a:t>EXTRATALL. </a:t>
            </a:r>
            <a:r>
              <a:rPr lang="nl-NL" altLang="cs-CZ" i="1" dirty="0"/>
              <a:t>Wikipedie</a:t>
            </a:r>
            <a:r>
              <a:rPr lang="nl-NL" altLang="cs-CZ" dirty="0"/>
              <a:t> [online]. [cit. </a:t>
            </a:r>
            <a:r>
              <a:rPr lang="nl-NL" altLang="cs-CZ" dirty="0" smtClean="0"/>
              <a:t>16.12.2013]. </a:t>
            </a:r>
            <a:r>
              <a:rPr lang="nl-NL" altLang="cs-CZ" dirty="0"/>
              <a:t>Dostupný na WWW: &lt;http://cs.wikipedia.org/wiki/Soubor:Skopje_landmarks.jpg&gt;.</a:t>
            </a:r>
            <a:endParaRPr lang="cs-CZ" altLang="cs-CZ" dirty="0"/>
          </a:p>
          <a:p>
            <a:r>
              <a:rPr lang="cs-CZ" altLang="cs-CZ" dirty="0"/>
              <a:t>PAVOUK.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16.12.2013]. </a:t>
            </a:r>
            <a:r>
              <a:rPr lang="cs-CZ" altLang="cs-CZ" dirty="0"/>
              <a:t>Dostupný na WWW: &lt;http://cs.wikipedia.org/wiki/Soubor:Velky_Korab_2011.jpg&gt;.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i="1" u="sng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716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1524</TotalTime>
  <Words>1556</Words>
  <Application>Microsoft Office PowerPoint</Application>
  <PresentationFormat>Předvádění na obrazovce (4:3)</PresentationFormat>
  <Paragraphs>198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CHORVATSKO</vt:lpstr>
      <vt:lpstr>SLOVINSKO</vt:lpstr>
      <vt:lpstr>SRBSKO</vt:lpstr>
      <vt:lpstr>BOSNA A HERCEGOVINA</vt:lpstr>
      <vt:lpstr>ČERNÁ HORA</vt:lpstr>
      <vt:lpstr>RUMUNSKO</vt:lpstr>
      <vt:lpstr>BULHARSKO</vt:lpstr>
      <vt:lpstr>MAKEDONIE</vt:lpstr>
      <vt:lpstr>OTÁZKY A PROCVIČOVÁNÍ</vt:lpstr>
      <vt:lpstr>OTÁZKY A PROCVIČOVÁNÍ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133</cp:revision>
  <dcterms:created xsi:type="dcterms:W3CDTF">2013-05-10T12:01:16Z</dcterms:created>
  <dcterms:modified xsi:type="dcterms:W3CDTF">2014-01-17T11:16:01Z</dcterms:modified>
</cp:coreProperties>
</file>