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5"/>
  </p:notesMasterIdLst>
  <p:sldIdLst>
    <p:sldId id="256" r:id="rId2"/>
    <p:sldId id="262" r:id="rId3"/>
    <p:sldId id="264" r:id="rId4"/>
    <p:sldId id="266" r:id="rId5"/>
    <p:sldId id="272" r:id="rId6"/>
    <p:sldId id="270" r:id="rId7"/>
    <p:sldId id="269" r:id="rId8"/>
    <p:sldId id="268" r:id="rId9"/>
    <p:sldId id="271" r:id="rId10"/>
    <p:sldId id="274" r:id="rId11"/>
    <p:sldId id="275" r:id="rId12"/>
    <p:sldId id="260" r:id="rId13"/>
    <p:sldId id="27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Rg st="3" end="11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3" autoAdjust="0"/>
    <p:restoredTop sz="94660"/>
  </p:normalViewPr>
  <p:slideViewPr>
    <p:cSldViewPr>
      <p:cViewPr>
        <p:scale>
          <a:sx n="110" d="100"/>
          <a:sy n="110" d="100"/>
        </p:scale>
        <p:origin x="-164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7" d="100"/>
          <a:sy n="87" d="100"/>
        </p:scale>
        <p:origin x="-894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Předmět:       ZEMĚPIS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  EVROPA – VÝCHODNÍ EVROPA</a:t>
          </a:r>
          <a:endParaRPr lang="cs-CZ" sz="2000" b="1" dirty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smtClean="0"/>
            <a:t>Autor:                 </a:t>
          </a:r>
          <a:r>
            <a:rPr lang="cs-CZ" sz="2000" b="1" dirty="0" smtClean="0"/>
            <a:t>Ing Věra Kubová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  CZ. 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</dgm:pt>
    <dgm:pt modelId="{F31B7103-6E88-4DB9-9888-CB9E0B3FEEF8}" type="pres">
      <dgm:prSet presAssocID="{BA9EE107-A5FB-41C4-9EF1-1CC153B68B3F}" presName="cycle" presStyleCnt="0"/>
      <dgm:spPr/>
    </dgm:pt>
    <dgm:pt modelId="{F7A92DE4-3445-4B9B-AF3D-F2DA6F69C25D}" type="pres">
      <dgm:prSet presAssocID="{BA9EE107-A5FB-41C4-9EF1-1CC153B68B3F}" presName="srcNode" presStyleLbl="node1" presStyleIdx="0" presStyleCnt="4"/>
      <dgm:spPr/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4"/>
      <dgm:spPr/>
    </dgm:pt>
    <dgm:pt modelId="{F16BA6F4-95DE-4E28-BF94-6459A70C4A6D}" type="pres">
      <dgm:prSet presAssocID="{BA9EE107-A5FB-41C4-9EF1-1CC153B68B3F}" presName="dstNode" presStyleLbl="node1" presStyleIdx="0" presStyleCnt="4"/>
      <dgm:spPr/>
    </dgm:pt>
    <dgm:pt modelId="{F036299F-AF4D-4DAF-ABF5-87E8CC3FEF1B}" type="pres">
      <dgm:prSet presAssocID="{A83A7CFB-B411-4357-9641-4A8443F73655}" presName="text_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</dgm:pt>
    <dgm:pt modelId="{112F553D-60C2-4CC4-948D-0369F51C4DB0}" type="pres">
      <dgm:prSet presAssocID="{A83A7CFB-B411-4357-9641-4A8443F73655}" presName="accentRepeatNode" presStyleLbl="solidFgAcc1" presStyleIdx="0" presStyleCnt="4"/>
      <dgm:spPr/>
    </dgm:pt>
    <dgm:pt modelId="{8F499F57-25C9-45F4-8CBD-7D9D581CAA10}" type="pres">
      <dgm:prSet presAssocID="{3061F91D-8548-4FCB-A021-DD835A272F0F}" presName="text_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6E2ED9-986E-45D6-92F7-C8372E97FA90}" type="pres">
      <dgm:prSet presAssocID="{3061F91D-8548-4FCB-A021-DD835A272F0F}" presName="accent_2" presStyleCnt="0"/>
      <dgm:spPr/>
    </dgm:pt>
    <dgm:pt modelId="{A6FEC19F-0F90-4EC7-BB21-E0ADFEFFA617}" type="pres">
      <dgm:prSet presAssocID="{3061F91D-8548-4FCB-A021-DD835A272F0F}" presName="accentRepeatNode" presStyleLbl="solidFgAcc1" presStyleIdx="1" presStyleCnt="4"/>
      <dgm:spPr/>
    </dgm:pt>
    <dgm:pt modelId="{53E42326-DC07-4DF9-9467-D8432361C847}" type="pres">
      <dgm:prSet presAssocID="{60B5D622-D348-4384-9EFA-863CA4F7B7A3}" presName="text_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686FDD-9F30-4916-A44F-CA26261BE122}" type="pres">
      <dgm:prSet presAssocID="{60B5D622-D348-4384-9EFA-863CA4F7B7A3}" presName="accent_3" presStyleCnt="0"/>
      <dgm:spPr/>
    </dgm:pt>
    <dgm:pt modelId="{D00E28E9-7A94-4DBE-BF47-6DC8F169B300}" type="pres">
      <dgm:prSet presAssocID="{60B5D622-D348-4384-9EFA-863CA4F7B7A3}" presName="accentRepeatNode" presStyleLbl="solidFgAcc1" presStyleIdx="2" presStyleCnt="4"/>
      <dgm:spPr/>
      <dgm:t>
        <a:bodyPr/>
        <a:lstStyle/>
        <a:p>
          <a:endParaRPr lang="cs-CZ"/>
        </a:p>
      </dgm:t>
    </dgm:pt>
    <dgm:pt modelId="{4D744F30-9794-46C6-ACFA-F39922614CF7}" type="pres">
      <dgm:prSet presAssocID="{E392F34A-E55D-43D5-AEDD-49027298B816}" presName="text_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183638-E327-4DD3-A173-2ABBAF66184A}" type="pres">
      <dgm:prSet presAssocID="{E392F34A-E55D-43D5-AEDD-49027298B816}" presName="accent_4" presStyleCnt="0"/>
      <dgm:spPr/>
    </dgm:pt>
    <dgm:pt modelId="{EB133F34-59A3-4639-B813-3EF5396EC28B}" type="pres">
      <dgm:prSet presAssocID="{E392F34A-E55D-43D5-AEDD-49027298B816}" presName="accentRepeatNode" presStyleLbl="solidFgAcc1" presStyleIdx="3" presStyleCnt="4"/>
      <dgm:spPr/>
    </dgm:pt>
  </dgm:ptLst>
  <dgm:cxnLst>
    <dgm:cxn modelId="{3E068E4C-B503-4144-ACBD-F6D1E329A233}" type="presOf" srcId="{60B5D622-D348-4384-9EFA-863CA4F7B7A3}" destId="{53E42326-DC07-4DF9-9467-D8432361C847}" srcOrd="0" destOrd="0" presId="urn:microsoft.com/office/officeart/2008/layout/VerticalCurvedList"/>
    <dgm:cxn modelId="{B8C92B4A-9E16-4C6D-8583-A1CEC081E720}" srcId="{BA9EE107-A5FB-41C4-9EF1-1CC153B68B3F}" destId="{3061F91D-8548-4FCB-A021-DD835A272F0F}" srcOrd="1" destOrd="0" parTransId="{964A7552-04A1-426D-AC2F-6455AE0A46FC}" sibTransId="{CD2629B0-CE06-4C37-BA3E-EB383F625F73}"/>
    <dgm:cxn modelId="{DF849492-EC0F-41C4-9A01-844E1A834E31}" srcId="{BA9EE107-A5FB-41C4-9EF1-1CC153B68B3F}" destId="{60B5D622-D348-4384-9EFA-863CA4F7B7A3}" srcOrd="2" destOrd="0" parTransId="{74CB5370-34BA-43B8-AB66-1E3510545B42}" sibTransId="{5895C10F-262B-4EFF-A7FE-F20237FEAECB}"/>
    <dgm:cxn modelId="{183304B8-1358-44C9-8803-DA07758E6D27}" type="presOf" srcId="{3061F91D-8548-4FCB-A021-DD835A272F0F}" destId="{8F499F57-25C9-45F4-8CBD-7D9D581CAA10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0279BEF7-BAF0-4413-811A-11663A22D098}" type="presOf" srcId="{F3C4A836-23AC-4E41-B6D6-51221E7E6743}" destId="{EF104B90-7E69-4918-A202-E6F91FC6E413}" srcOrd="0" destOrd="0" presId="urn:microsoft.com/office/officeart/2008/layout/VerticalCurvedList"/>
    <dgm:cxn modelId="{85DD460C-C999-4113-86D0-07CE61C390A7}" srcId="{BA9EE107-A5FB-41C4-9EF1-1CC153B68B3F}" destId="{E392F34A-E55D-43D5-AEDD-49027298B816}" srcOrd="3" destOrd="0" parTransId="{BC40F3DB-7514-4A20-8E05-98AEEC263C22}" sibTransId="{9093FE33-FB2C-41B0-8F18-5CB6446B7DEF}"/>
    <dgm:cxn modelId="{9E23070F-25A5-4C19-9269-1793FC13F46D}" type="presOf" srcId="{E392F34A-E55D-43D5-AEDD-49027298B816}" destId="{4D744F30-9794-46C6-ACFA-F39922614CF7}" srcOrd="0" destOrd="0" presId="urn:microsoft.com/office/officeart/2008/layout/VerticalCurvedList"/>
    <dgm:cxn modelId="{B47C7ECB-22B8-4C0F-9F6D-1526C5AC06E6}" type="presOf" srcId="{A83A7CFB-B411-4357-9641-4A8443F73655}" destId="{F036299F-AF4D-4DAF-ABF5-87E8CC3FEF1B}" srcOrd="0" destOrd="0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E40977E6-8C7E-4DB4-A4AD-0B06EBF7C24E}" type="presParOf" srcId="{9C0CD981-713F-47B3-AE2F-2963F2684A6F}" destId="{96773A7D-3367-4F53-A2D2-EA5770AFFDB3}" srcOrd="0" destOrd="0" presId="urn:microsoft.com/office/officeart/2008/layout/VerticalCurvedList"/>
    <dgm:cxn modelId="{1C9373A0-FCAE-4781-B1D1-0498DC7618B1}" type="presParOf" srcId="{96773A7D-3367-4F53-A2D2-EA5770AFFDB3}" destId="{F31B7103-6E88-4DB9-9888-CB9E0B3FEEF8}" srcOrd="0" destOrd="0" presId="urn:microsoft.com/office/officeart/2008/layout/VerticalCurvedList"/>
    <dgm:cxn modelId="{B7A7B249-F3B1-4D98-A626-967D1E89E94E}" type="presParOf" srcId="{F31B7103-6E88-4DB9-9888-CB9E0B3FEEF8}" destId="{F7A92DE4-3445-4B9B-AF3D-F2DA6F69C25D}" srcOrd="0" destOrd="0" presId="urn:microsoft.com/office/officeart/2008/layout/VerticalCurvedList"/>
    <dgm:cxn modelId="{B5145D1A-579A-4AAB-9C77-89F7AFFF181B}" type="presParOf" srcId="{F31B7103-6E88-4DB9-9888-CB9E0B3FEEF8}" destId="{EF104B90-7E69-4918-A202-E6F91FC6E413}" srcOrd="1" destOrd="0" presId="urn:microsoft.com/office/officeart/2008/layout/VerticalCurvedList"/>
    <dgm:cxn modelId="{336E0D51-2079-42C9-BD7A-D4BEE6B2B001}" type="presParOf" srcId="{F31B7103-6E88-4DB9-9888-CB9E0B3FEEF8}" destId="{F5A5022A-2B1C-4F3B-B289-BC099E9CE92F}" srcOrd="2" destOrd="0" presId="urn:microsoft.com/office/officeart/2008/layout/VerticalCurvedList"/>
    <dgm:cxn modelId="{8012DE3B-6A52-4BC6-A0E5-94C55A931254}" type="presParOf" srcId="{F31B7103-6E88-4DB9-9888-CB9E0B3FEEF8}" destId="{F16BA6F4-95DE-4E28-BF94-6459A70C4A6D}" srcOrd="3" destOrd="0" presId="urn:microsoft.com/office/officeart/2008/layout/VerticalCurvedList"/>
    <dgm:cxn modelId="{F82CB3AC-6B8C-4DF1-8ECC-C78ECF6B9842}" type="presParOf" srcId="{96773A7D-3367-4F53-A2D2-EA5770AFFDB3}" destId="{F036299F-AF4D-4DAF-ABF5-87E8CC3FEF1B}" srcOrd="1" destOrd="0" presId="urn:microsoft.com/office/officeart/2008/layout/VerticalCurvedList"/>
    <dgm:cxn modelId="{FC5F50E5-328D-4644-8144-441B5F7B20E5}" type="presParOf" srcId="{96773A7D-3367-4F53-A2D2-EA5770AFFDB3}" destId="{40B95986-31F6-48A6-A8D8-D04AC3BEDA92}" srcOrd="2" destOrd="0" presId="urn:microsoft.com/office/officeart/2008/layout/VerticalCurvedList"/>
    <dgm:cxn modelId="{CEA9CC94-DED9-409C-9296-9AE02424F92D}" type="presParOf" srcId="{40B95986-31F6-48A6-A8D8-D04AC3BEDA92}" destId="{112F553D-60C2-4CC4-948D-0369F51C4DB0}" srcOrd="0" destOrd="0" presId="urn:microsoft.com/office/officeart/2008/layout/VerticalCurvedList"/>
    <dgm:cxn modelId="{490ABE33-99BE-4DF6-B6E7-4F2808A522D3}" type="presParOf" srcId="{96773A7D-3367-4F53-A2D2-EA5770AFFDB3}" destId="{8F499F57-25C9-45F4-8CBD-7D9D581CAA10}" srcOrd="3" destOrd="0" presId="urn:microsoft.com/office/officeart/2008/layout/VerticalCurvedList"/>
    <dgm:cxn modelId="{56E56004-6467-4105-8014-18F581298469}" type="presParOf" srcId="{96773A7D-3367-4F53-A2D2-EA5770AFFDB3}" destId="{A96E2ED9-986E-45D6-92F7-C8372E97FA90}" srcOrd="4" destOrd="0" presId="urn:microsoft.com/office/officeart/2008/layout/VerticalCurvedList"/>
    <dgm:cxn modelId="{68BD70A1-1F77-489F-B92C-FA217CFAC42F}" type="presParOf" srcId="{A96E2ED9-986E-45D6-92F7-C8372E97FA90}" destId="{A6FEC19F-0F90-4EC7-BB21-E0ADFEFFA617}" srcOrd="0" destOrd="0" presId="urn:microsoft.com/office/officeart/2008/layout/VerticalCurvedList"/>
    <dgm:cxn modelId="{06714DF8-C7BA-445A-A143-F7DF4B6D5AB0}" type="presParOf" srcId="{96773A7D-3367-4F53-A2D2-EA5770AFFDB3}" destId="{53E42326-DC07-4DF9-9467-D8432361C847}" srcOrd="5" destOrd="0" presId="urn:microsoft.com/office/officeart/2008/layout/VerticalCurvedList"/>
    <dgm:cxn modelId="{0B5A9FEE-AC2C-43C3-8E01-4CC68334F148}" type="presParOf" srcId="{96773A7D-3367-4F53-A2D2-EA5770AFFDB3}" destId="{B5686FDD-9F30-4916-A44F-CA26261BE122}" srcOrd="6" destOrd="0" presId="urn:microsoft.com/office/officeart/2008/layout/VerticalCurvedList"/>
    <dgm:cxn modelId="{54FCF674-1C82-4F0F-B7E9-F05DDCA31103}" type="presParOf" srcId="{B5686FDD-9F30-4916-A44F-CA26261BE122}" destId="{D00E28E9-7A94-4DBE-BF47-6DC8F169B300}" srcOrd="0" destOrd="0" presId="urn:microsoft.com/office/officeart/2008/layout/VerticalCurvedList"/>
    <dgm:cxn modelId="{E6E5E875-2184-42E1-A32F-5BB27307FA0A}" type="presParOf" srcId="{96773A7D-3367-4F53-A2D2-EA5770AFFDB3}" destId="{4D744F30-9794-46C6-ACFA-F39922614CF7}" srcOrd="7" destOrd="0" presId="urn:microsoft.com/office/officeart/2008/layout/VerticalCurvedList"/>
    <dgm:cxn modelId="{2D2FE2AA-C1D9-4643-BAA3-7A0D9FBD8825}" type="presParOf" srcId="{96773A7D-3367-4F53-A2D2-EA5770AFFDB3}" destId="{9A183638-E327-4DD3-A173-2ABBAF66184A}" srcOrd="8" destOrd="0" presId="urn:microsoft.com/office/officeart/2008/layout/VerticalCurvedList"/>
    <dgm:cxn modelId="{C79F4C8C-4707-42D5-95BF-9A00ED22C419}" type="presParOf" srcId="{9A183638-E327-4DD3-A173-2ABBAF66184A}" destId="{EB133F34-59A3-4639-B813-3EF5396EC28B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60706" y="243582"/>
          <a:ext cx="4878500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smtClean="0"/>
            <a:t>Autor:                 </a:t>
          </a:r>
          <a:r>
            <a:rPr lang="cs-CZ" sz="2000" b="1" kern="1200" dirty="0" smtClean="0"/>
            <a:t>Ing Věra Kubová</a:t>
          </a:r>
        </a:p>
      </dsp:txBody>
      <dsp:txXfrm>
        <a:off x="360706" y="243582"/>
        <a:ext cx="4878500" cy="487419"/>
      </dsp:txXfrm>
    </dsp:sp>
    <dsp:sp modelId="{112F553D-60C2-4CC4-948D-0369F51C4DB0}">
      <dsp:nvSpPr>
        <dsp:cNvPr id="0" name=""/>
        <dsp:cNvSpPr/>
      </dsp:nvSpPr>
      <dsp:spPr>
        <a:xfrm>
          <a:off x="56069" y="182655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499F57-25C9-45F4-8CBD-7D9D581CAA10}">
      <dsp:nvSpPr>
        <dsp:cNvPr id="0" name=""/>
        <dsp:cNvSpPr/>
      </dsp:nvSpPr>
      <dsp:spPr>
        <a:xfrm>
          <a:off x="640154" y="974838"/>
          <a:ext cx="4599052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Předmět:       ZEMĚPIS</a:t>
          </a:r>
          <a:endParaRPr lang="cs-CZ" sz="2000" b="1" kern="1200" dirty="0"/>
        </a:p>
      </dsp:txBody>
      <dsp:txXfrm>
        <a:off x="640154" y="974838"/>
        <a:ext cx="4599052" cy="487419"/>
      </dsp:txXfrm>
    </dsp:sp>
    <dsp:sp modelId="{A6FEC19F-0F90-4EC7-BB21-E0ADFEFFA617}">
      <dsp:nvSpPr>
        <dsp:cNvPr id="0" name=""/>
        <dsp:cNvSpPr/>
      </dsp:nvSpPr>
      <dsp:spPr>
        <a:xfrm>
          <a:off x="335517" y="913911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E42326-DC07-4DF9-9467-D8432361C847}">
      <dsp:nvSpPr>
        <dsp:cNvPr id="0" name=""/>
        <dsp:cNvSpPr/>
      </dsp:nvSpPr>
      <dsp:spPr>
        <a:xfrm>
          <a:off x="640154" y="1706094"/>
          <a:ext cx="4599052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  EVROPA – VÝCHODNÍ EVROPA</a:t>
          </a:r>
          <a:endParaRPr lang="cs-CZ" sz="2000" b="1" kern="1200" dirty="0"/>
        </a:p>
      </dsp:txBody>
      <dsp:txXfrm>
        <a:off x="640154" y="1706094"/>
        <a:ext cx="4599052" cy="487419"/>
      </dsp:txXfrm>
    </dsp:sp>
    <dsp:sp modelId="{D00E28E9-7A94-4DBE-BF47-6DC8F169B300}">
      <dsp:nvSpPr>
        <dsp:cNvPr id="0" name=""/>
        <dsp:cNvSpPr/>
      </dsp:nvSpPr>
      <dsp:spPr>
        <a:xfrm>
          <a:off x="335517" y="1645166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744F30-9794-46C6-ACFA-F39922614CF7}">
      <dsp:nvSpPr>
        <dsp:cNvPr id="0" name=""/>
        <dsp:cNvSpPr/>
      </dsp:nvSpPr>
      <dsp:spPr>
        <a:xfrm>
          <a:off x="360706" y="2437349"/>
          <a:ext cx="4878500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  CZ. 1.07/1.4.00/21.3315</a:t>
          </a:r>
          <a:endParaRPr lang="cs-CZ" sz="2000" b="1" kern="1200" dirty="0"/>
        </a:p>
      </dsp:txBody>
      <dsp:txXfrm>
        <a:off x="360706" y="2437349"/>
        <a:ext cx="4878500" cy="487419"/>
      </dsp:txXfrm>
    </dsp:sp>
    <dsp:sp modelId="{EB133F34-59A3-4639-B813-3EF5396EC28B}">
      <dsp:nvSpPr>
        <dsp:cNvPr id="0" name=""/>
        <dsp:cNvSpPr/>
      </dsp:nvSpPr>
      <dsp:spPr>
        <a:xfrm>
          <a:off x="56069" y="2376422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80588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0A522B4F-FB1C-4427-9F5C-E0E436B3DF35}" type="slidenum">
              <a:rPr lang="cs-CZ" altLang="cs-CZ" smtClean="0"/>
              <a:pPr eaLnBrk="1" hangingPunct="1"/>
              <a:t>7</a:t>
            </a:fld>
            <a:endParaRPr lang="cs-CZ" alt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17.1.2014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17.1.2014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17.1.2014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17.1.2014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17.1.2014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17.1.2014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jpeg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jpeg"/><Relationship Id="rId5" Type="http://schemas.openxmlformats.org/officeDocument/2006/relationships/image" Target="../media/image13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image" Target="../media/image1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png"/><Relationship Id="rId5" Type="http://schemas.openxmlformats.org/officeDocument/2006/relationships/image" Target="../media/image7.png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7" Type="http://schemas.openxmlformats.org/officeDocument/2006/relationships/image" Target="../media/image23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2.jpeg"/><Relationship Id="rId5" Type="http://schemas.openxmlformats.org/officeDocument/2006/relationships/image" Target="../media/image21.pn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Europe_subregion_map_world_factbook.sv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2" y="1988840"/>
            <a:ext cx="5544616" cy="1152128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918610341"/>
              </p:ext>
            </p:extLst>
          </p:nvPr>
        </p:nvGraphicFramePr>
        <p:xfrm>
          <a:off x="1907704" y="3284984"/>
          <a:ext cx="528024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slouží k seznámení s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oblastmi Evropy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Materiál </a:t>
            </a:r>
            <a:r>
              <a:rPr lang="cs-CZ" dirty="0">
                <a:solidFill>
                  <a:schemeClr val="tx1"/>
                </a:solidFill>
              </a:rPr>
              <a:t>je určen k využití pro práci s interaktivní </a:t>
            </a:r>
            <a:r>
              <a:rPr lang="cs-CZ" dirty="0" smtClean="0">
                <a:solidFill>
                  <a:schemeClr val="tx1"/>
                </a:solidFill>
              </a:rPr>
              <a:t>tabulí.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Slouží </a:t>
            </a:r>
            <a:r>
              <a:rPr lang="cs-CZ" dirty="0">
                <a:solidFill>
                  <a:schemeClr val="tx1"/>
                </a:solidFill>
              </a:rPr>
              <a:t>k probírání učiva Evropské státy  formou prezentace a k doplnění učiva o Evropě. Materiál obsahuje obrázky a hypertextové internetové odkazy k větší názornosti a zpestření </a:t>
            </a:r>
            <a:r>
              <a:rPr lang="cs-CZ" dirty="0" smtClean="0">
                <a:solidFill>
                  <a:schemeClr val="tx1"/>
                </a:solidFill>
              </a:rPr>
              <a:t>výuky.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Materiál </a:t>
            </a:r>
            <a:r>
              <a:rPr lang="cs-CZ" dirty="0">
                <a:solidFill>
                  <a:schemeClr val="tx1"/>
                </a:solidFill>
              </a:rPr>
              <a:t>může být využit jako zápis do sešitu</a:t>
            </a:r>
            <a:r>
              <a:rPr lang="cs-CZ" dirty="0">
                <a:solidFill>
                  <a:schemeClr val="tx1"/>
                </a:solidFill>
                <a:latin typeface="Calibri" pitchFamily="34" charset="0"/>
              </a:rPr>
              <a:t>.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slouží k práci s mapou.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Zeměpis 8. ročník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8110" y="1413929"/>
            <a:ext cx="6477000" cy="4953000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620823" y="469263"/>
            <a:ext cx="612067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altLang="cs-CZ" sz="3600" b="1" dirty="0"/>
              <a:t>EVROPA – regiony Evropy</a:t>
            </a:r>
            <a:endParaRPr lang="cs-CZ" sz="3600" dirty="0"/>
          </a:p>
        </p:txBody>
      </p:sp>
      <p:sp>
        <p:nvSpPr>
          <p:cNvPr id="31" name="Zaoblený obdélníkový popisek 30"/>
          <p:cNvSpPr/>
          <p:nvPr/>
        </p:nvSpPr>
        <p:spPr>
          <a:xfrm>
            <a:off x="1380551" y="1630082"/>
            <a:ext cx="2304256" cy="409660"/>
          </a:xfrm>
          <a:prstGeom prst="wedgeRoundRectCallout">
            <a:avLst>
              <a:gd name="adj1" fmla="val 76517"/>
              <a:gd name="adj2" fmla="val 252152"/>
              <a:gd name="adj3" fmla="val 16667"/>
            </a:avLst>
          </a:prstGeom>
          <a:solidFill>
            <a:schemeClr val="bg2">
              <a:lumMod val="90000"/>
            </a:schemeClr>
          </a:solidFill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SEVERNÍ EVROPA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4" name="Zaoblený obdélníkový popisek 33"/>
          <p:cNvSpPr/>
          <p:nvPr/>
        </p:nvSpPr>
        <p:spPr>
          <a:xfrm>
            <a:off x="6492788" y="5572606"/>
            <a:ext cx="1991072" cy="612648"/>
          </a:xfrm>
          <a:prstGeom prst="wedgeRoundRectCallout">
            <a:avLst>
              <a:gd name="adj1" fmla="val -119244"/>
              <a:gd name="adj2" fmla="val -111953"/>
              <a:gd name="adj3" fmla="val 16667"/>
            </a:avLst>
          </a:prstGeom>
          <a:solidFill>
            <a:schemeClr val="bg2">
              <a:lumMod val="90000"/>
            </a:schemeClr>
          </a:solidFill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JIHOVÝCHODNÍ EVROPA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5" name="Zaoblený obdélníkový popisek 34"/>
          <p:cNvSpPr/>
          <p:nvPr/>
        </p:nvSpPr>
        <p:spPr>
          <a:xfrm>
            <a:off x="6300192" y="4005064"/>
            <a:ext cx="2376264" cy="460684"/>
          </a:xfrm>
          <a:prstGeom prst="wedgeRoundRectCallout">
            <a:avLst>
              <a:gd name="adj1" fmla="val -132382"/>
              <a:gd name="adj2" fmla="val 91355"/>
              <a:gd name="adj3" fmla="val 16667"/>
            </a:avLst>
          </a:prstGeom>
          <a:solidFill>
            <a:schemeClr val="bg2">
              <a:lumMod val="90000"/>
            </a:schemeClr>
          </a:solidFill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STŘEDNÍ EVROPA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2" name="Zaoblený obdélníkový popisek 31"/>
          <p:cNvSpPr/>
          <p:nvPr/>
        </p:nvSpPr>
        <p:spPr>
          <a:xfrm>
            <a:off x="620823" y="3289892"/>
            <a:ext cx="1235226" cy="612648"/>
          </a:xfrm>
          <a:prstGeom prst="wedgeRoundRectCallout">
            <a:avLst>
              <a:gd name="adj1" fmla="val 171020"/>
              <a:gd name="adj2" fmla="val 219768"/>
              <a:gd name="adj3" fmla="val 16667"/>
            </a:avLst>
          </a:prstGeom>
          <a:solidFill>
            <a:schemeClr val="bg2">
              <a:lumMod val="90000"/>
            </a:schemeClr>
          </a:solidFill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ZÁPADNÍ EVROPA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3" name="Zaoblený obdélníkový popisek 32"/>
          <p:cNvSpPr/>
          <p:nvPr/>
        </p:nvSpPr>
        <p:spPr>
          <a:xfrm>
            <a:off x="2500972" y="6181276"/>
            <a:ext cx="2138538" cy="371306"/>
          </a:xfrm>
          <a:prstGeom prst="wedgeRoundRectCallout">
            <a:avLst>
              <a:gd name="adj1" fmla="val -23609"/>
              <a:gd name="adj2" fmla="val -46241"/>
              <a:gd name="adj3" fmla="val 16667"/>
            </a:avLst>
          </a:prstGeom>
          <a:solidFill>
            <a:schemeClr val="bg2">
              <a:lumMod val="90000"/>
            </a:schemeClr>
          </a:solidFill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JIŽNÍ EVROPA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" name="Oválný popisek 3"/>
          <p:cNvSpPr/>
          <p:nvPr/>
        </p:nvSpPr>
        <p:spPr>
          <a:xfrm>
            <a:off x="5004048" y="972853"/>
            <a:ext cx="3960440" cy="1094762"/>
          </a:xfrm>
          <a:prstGeom prst="wedgeEllipseCallout">
            <a:avLst>
              <a:gd name="adj1" fmla="val -33466"/>
              <a:gd name="adj2" fmla="val 187787"/>
            </a:avLst>
          </a:prstGeom>
          <a:ln w="38100"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VÝCHODNÍ EVROPA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65985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34" grpId="0" animBg="1"/>
      <p:bldP spid="35" grpId="0" animBg="1"/>
      <p:bldP spid="32" grpId="0" animBg="1"/>
      <p:bldP spid="33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876256" y="198884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4" name="Obrázek 39" descr="560px-Eastern-Europe-map2.svg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196752"/>
            <a:ext cx="2840038" cy="241633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1691680" y="3212976"/>
            <a:ext cx="720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b="1" dirty="0"/>
          </a:p>
        </p:txBody>
      </p:sp>
      <p:pic>
        <p:nvPicPr>
          <p:cNvPr id="6" name="Obrázek 40" descr="Europe_countries_map_cs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116" y="1229413"/>
            <a:ext cx="5437807" cy="506409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álný popisek 6"/>
          <p:cNvSpPr/>
          <p:nvPr/>
        </p:nvSpPr>
        <p:spPr>
          <a:xfrm>
            <a:off x="2615316" y="1867182"/>
            <a:ext cx="1345340" cy="612648"/>
          </a:xfrm>
          <a:prstGeom prst="wedgeEllipseCallout">
            <a:avLst>
              <a:gd name="adj1" fmla="val -151697"/>
              <a:gd name="adj2" fmla="val 9036"/>
            </a:avLst>
          </a:prstGeom>
          <a:solidFill>
            <a:schemeClr val="bg2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RIGA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9" name="Oválný popisek 8"/>
          <p:cNvSpPr/>
          <p:nvPr/>
        </p:nvSpPr>
        <p:spPr>
          <a:xfrm>
            <a:off x="3140223" y="2479830"/>
            <a:ext cx="1587923" cy="612648"/>
          </a:xfrm>
          <a:prstGeom prst="wedgeEllipseCallout">
            <a:avLst>
              <a:gd name="adj1" fmla="val -154051"/>
              <a:gd name="adj2" fmla="val 17947"/>
            </a:avLst>
          </a:prstGeom>
          <a:solidFill>
            <a:schemeClr val="bg2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VILNIUS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0" name="Oválný popisek 9"/>
          <p:cNvSpPr/>
          <p:nvPr/>
        </p:nvSpPr>
        <p:spPr>
          <a:xfrm>
            <a:off x="3960656" y="3148814"/>
            <a:ext cx="1525744" cy="612648"/>
          </a:xfrm>
          <a:prstGeom prst="wedgeEllipseCallout">
            <a:avLst>
              <a:gd name="adj1" fmla="val -182737"/>
              <a:gd name="adj2" fmla="val -31062"/>
            </a:avLst>
          </a:prstGeom>
          <a:solidFill>
            <a:schemeClr val="bg2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MINSK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1" name="Oválný popisek 10"/>
          <p:cNvSpPr/>
          <p:nvPr/>
        </p:nvSpPr>
        <p:spPr>
          <a:xfrm>
            <a:off x="3790826" y="4941168"/>
            <a:ext cx="1471873" cy="612648"/>
          </a:xfrm>
          <a:prstGeom prst="wedgeEllipseCallout">
            <a:avLst>
              <a:gd name="adj1" fmla="val -107994"/>
              <a:gd name="adj2" fmla="val -169178"/>
            </a:avLst>
          </a:prstGeom>
          <a:solidFill>
            <a:schemeClr val="bg2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KIJEV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2" name="Oválný popisek 11"/>
          <p:cNvSpPr/>
          <p:nvPr/>
        </p:nvSpPr>
        <p:spPr>
          <a:xfrm>
            <a:off x="4716016" y="1985792"/>
            <a:ext cx="1800200" cy="612648"/>
          </a:xfrm>
          <a:prstGeom prst="wedgeEllipseCallout">
            <a:avLst>
              <a:gd name="adj1" fmla="val -97404"/>
              <a:gd name="adj2" fmla="val -80071"/>
            </a:avLst>
          </a:prstGeom>
          <a:solidFill>
            <a:schemeClr val="bg2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MOSKVA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3" name="Oválný popisek 12"/>
          <p:cNvSpPr/>
          <p:nvPr/>
        </p:nvSpPr>
        <p:spPr>
          <a:xfrm>
            <a:off x="2415164" y="1004740"/>
            <a:ext cx="1493710" cy="612648"/>
          </a:xfrm>
          <a:prstGeom prst="wedgeEllipseCallout">
            <a:avLst>
              <a:gd name="adj1" fmla="val -127251"/>
              <a:gd name="adj2" fmla="val 28182"/>
            </a:avLst>
          </a:prstGeom>
          <a:solidFill>
            <a:schemeClr val="bg2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TALLIN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67288" y="235299"/>
            <a:ext cx="61926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sz="4400" b="1" dirty="0"/>
              <a:t>VÝCHODNÍ EVROPA</a:t>
            </a:r>
            <a:endParaRPr lang="cs-CZ" sz="4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00191" y="4264676"/>
            <a:ext cx="18758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ESTONSKO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300191" y="4673376"/>
            <a:ext cx="18309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altLang="cs-CZ" sz="2800" b="1" dirty="0" smtClean="0"/>
              <a:t>LOTYŠSKO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300191" y="5082076"/>
            <a:ext cx="10735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LITVA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6300191" y="5490776"/>
            <a:ext cx="21162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BĚLORUSKO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300191" y="5899477"/>
            <a:ext cx="17940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UKRAJINA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300190" y="3855976"/>
            <a:ext cx="12939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RUSKO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18328066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Obrázek 29" descr="RU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7462" y="3310684"/>
            <a:ext cx="2657475" cy="310991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219" name="Nadpis 3"/>
          <p:cNvSpPr>
            <a:spLocks noGrp="1"/>
          </p:cNvSpPr>
          <p:nvPr>
            <p:ph type="title"/>
          </p:nvPr>
        </p:nvSpPr>
        <p:spPr>
          <a:xfrm>
            <a:off x="-217487" y="45290"/>
            <a:ext cx="8229600" cy="1252728"/>
          </a:xfrm>
        </p:spPr>
        <p:txBody>
          <a:bodyPr/>
          <a:lstStyle/>
          <a:p>
            <a:r>
              <a:rPr lang="cs-CZ" altLang="cs-CZ" b="1" dirty="0" smtClean="0"/>
              <a:t>RUSKO</a:t>
            </a:r>
          </a:p>
        </p:txBody>
      </p:sp>
      <p:sp>
        <p:nvSpPr>
          <p:cNvPr id="9226" name="TextovéPole 28"/>
          <p:cNvSpPr txBox="1">
            <a:spLocks noChangeArrowheads="1"/>
          </p:cNvSpPr>
          <p:nvPr/>
        </p:nvSpPr>
        <p:spPr bwMode="auto">
          <a:xfrm>
            <a:off x="492237" y="1757171"/>
            <a:ext cx="2099357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Oficiální název</a:t>
            </a:r>
            <a:r>
              <a:rPr lang="cs-CZ" altLang="cs-CZ" dirty="0" smtClean="0"/>
              <a:t>:</a:t>
            </a:r>
          </a:p>
          <a:p>
            <a:pPr eaLnBrk="1" hangingPunct="1"/>
            <a:r>
              <a:rPr lang="cs-CZ" altLang="cs-CZ" b="1" dirty="0" smtClean="0"/>
              <a:t>Ruská </a:t>
            </a:r>
            <a:r>
              <a:rPr lang="cs-CZ" altLang="cs-CZ" b="1" dirty="0"/>
              <a:t>federace</a:t>
            </a:r>
            <a:endParaRPr lang="cs-CZ" altLang="cs-CZ" dirty="0"/>
          </a:p>
        </p:txBody>
      </p:sp>
      <p:sp>
        <p:nvSpPr>
          <p:cNvPr id="9227" name="TextovéPole 53"/>
          <p:cNvSpPr txBox="1">
            <a:spLocks noChangeArrowheads="1"/>
          </p:cNvSpPr>
          <p:nvPr/>
        </p:nvSpPr>
        <p:spPr bwMode="auto">
          <a:xfrm>
            <a:off x="2591594" y="1046143"/>
            <a:ext cx="3143250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800" b="1" dirty="0" smtClean="0">
                <a:solidFill>
                  <a:srgbClr val="FF0000"/>
                </a:solidFill>
              </a:rPr>
              <a:t>není </a:t>
            </a:r>
            <a:r>
              <a:rPr lang="cs-CZ" altLang="cs-CZ" sz="2800" b="1" dirty="0">
                <a:solidFill>
                  <a:srgbClr val="FF0000"/>
                </a:solidFill>
              </a:rPr>
              <a:t>členem </a:t>
            </a:r>
            <a:r>
              <a:rPr lang="cs-CZ" altLang="cs-CZ" sz="2800" b="1" dirty="0" smtClean="0">
                <a:solidFill>
                  <a:srgbClr val="FF0000"/>
                </a:solidFill>
              </a:rPr>
              <a:t>EU</a:t>
            </a:r>
          </a:p>
          <a:p>
            <a:pPr eaLnBrk="1" hangingPunct="1"/>
            <a:r>
              <a:rPr lang="cs-CZ" altLang="cs-CZ" sz="2800" b="1" dirty="0" smtClean="0">
                <a:solidFill>
                  <a:srgbClr val="FF0000"/>
                </a:solidFill>
              </a:rPr>
              <a:t>měna - rubl</a:t>
            </a:r>
            <a:endParaRPr lang="cs-CZ" altLang="cs-CZ" sz="2800" b="1" dirty="0">
              <a:solidFill>
                <a:srgbClr val="FF0000"/>
              </a:solidFill>
            </a:endParaRPr>
          </a:p>
        </p:txBody>
      </p:sp>
      <p:pic>
        <p:nvPicPr>
          <p:cNvPr id="9228" name="Obrázek 56" descr="800px-Flag_of_Europe.svg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13" y="214313"/>
            <a:ext cx="1857375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Elipsa 18"/>
          <p:cNvSpPr/>
          <p:nvPr/>
        </p:nvSpPr>
        <p:spPr>
          <a:xfrm>
            <a:off x="7500938" y="5214938"/>
            <a:ext cx="142875" cy="14287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4" name="Přímá spojovací šipka 23"/>
          <p:cNvCxnSpPr/>
          <p:nvPr/>
        </p:nvCxnSpPr>
        <p:spPr>
          <a:xfrm rot="5400000">
            <a:off x="6536531" y="3250407"/>
            <a:ext cx="2786063" cy="5715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0" name="Přímá spojovací šipka 49"/>
          <p:cNvCxnSpPr/>
          <p:nvPr/>
        </p:nvCxnSpPr>
        <p:spPr>
          <a:xfrm rot="10800000" flipV="1">
            <a:off x="6429375" y="2143125"/>
            <a:ext cx="1714500" cy="9286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flipV="1">
            <a:off x="214313" y="285750"/>
            <a:ext cx="1785937" cy="114300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285750" y="285750"/>
            <a:ext cx="1643063" cy="1071563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9234" name="Obrázek 28" descr="257px-Moscow_collage_new_(2011)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3995" y="2286000"/>
            <a:ext cx="1868488" cy="43481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35" name="Obrázek 34" descr="800px-Flag_of_Russia.svg.pn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2850" y="327954"/>
            <a:ext cx="2416175" cy="160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36" name="TextovéPole 36"/>
          <p:cNvSpPr txBox="1">
            <a:spLocks noChangeArrowheads="1"/>
          </p:cNvSpPr>
          <p:nvPr/>
        </p:nvSpPr>
        <p:spPr bwMode="auto">
          <a:xfrm>
            <a:off x="214313" y="4000500"/>
            <a:ext cx="385762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RUSKO  se dělí na dvě základní části – evropskou část a asijskou část, odděluje je přirozená hranice pohoří URAL.</a:t>
            </a:r>
          </a:p>
        </p:txBody>
      </p:sp>
      <p:sp>
        <p:nvSpPr>
          <p:cNvPr id="9237" name="Obdélník 39"/>
          <p:cNvSpPr>
            <a:spLocks noChangeArrowheads="1"/>
          </p:cNvSpPr>
          <p:nvPr/>
        </p:nvSpPr>
        <p:spPr bwMode="auto">
          <a:xfrm>
            <a:off x="142875" y="6072188"/>
            <a:ext cx="4214813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RUSKO je s rozlohou 17 075 400 km² největší stát světa.</a:t>
            </a:r>
          </a:p>
        </p:txBody>
      </p:sp>
      <p:sp>
        <p:nvSpPr>
          <p:cNvPr id="9238" name="Obdélník 41"/>
          <p:cNvSpPr>
            <a:spLocks noChangeArrowheads="1"/>
          </p:cNvSpPr>
          <p:nvPr/>
        </p:nvSpPr>
        <p:spPr bwMode="auto">
          <a:xfrm>
            <a:off x="214313" y="5286375"/>
            <a:ext cx="414337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Hlavními těženými surovinami jsou ropa, zemní plyn, hnědé uhlí a nikl.</a:t>
            </a:r>
          </a:p>
        </p:txBody>
      </p:sp>
      <p:pic>
        <p:nvPicPr>
          <p:cNvPr id="9239" name="Obrázek 42" descr="Rouble.jp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5875" y="2500313"/>
            <a:ext cx="2611438" cy="13573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45" name="Přímá spojovací šipka 44"/>
          <p:cNvCxnSpPr/>
          <p:nvPr/>
        </p:nvCxnSpPr>
        <p:spPr>
          <a:xfrm flipH="1">
            <a:off x="2843808" y="1931988"/>
            <a:ext cx="828378" cy="56832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" name="Ovál 1"/>
          <p:cNvSpPr/>
          <p:nvPr/>
        </p:nvSpPr>
        <p:spPr>
          <a:xfrm>
            <a:off x="6388100" y="2000250"/>
            <a:ext cx="2616200" cy="7858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altLang="cs-CZ" sz="2000" b="1" dirty="0">
                <a:solidFill>
                  <a:schemeClr val="tx1"/>
                </a:solidFill>
              </a:rPr>
              <a:t>Hlavní město: </a:t>
            </a:r>
            <a:r>
              <a:rPr lang="cs-CZ" altLang="cs-CZ" sz="2000" b="1" dirty="0" smtClean="0">
                <a:solidFill>
                  <a:schemeClr val="tx1"/>
                </a:solidFill>
              </a:rPr>
              <a:t>MOSKVA</a:t>
            </a:r>
            <a:endParaRPr lang="cs-CZ" alt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5174084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9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2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2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2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2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2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2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92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2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2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92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92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92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92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92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92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92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6" grpId="0"/>
      <p:bldP spid="9227" grpId="0"/>
      <p:bldP spid="19" grpId="0" animBg="1"/>
      <p:bldP spid="9236" grpId="0"/>
      <p:bldP spid="9237" grpId="0"/>
      <p:bldP spid="9238" grpId="0"/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Obrázek 14" descr="es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0" y="3786188"/>
            <a:ext cx="2076450" cy="85725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Obrázek 15" descr="Tallinn1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4625" y="2428875"/>
            <a:ext cx="3968750" cy="3225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24" name="Přímá spojovací šipka 23"/>
          <p:cNvCxnSpPr/>
          <p:nvPr/>
        </p:nvCxnSpPr>
        <p:spPr>
          <a:xfrm flipH="1">
            <a:off x="7715251" y="2708920"/>
            <a:ext cx="313133" cy="122014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0" name="Přímá spojovací šipka 49"/>
          <p:cNvCxnSpPr/>
          <p:nvPr/>
        </p:nvCxnSpPr>
        <p:spPr>
          <a:xfrm flipH="1">
            <a:off x="6572252" y="2708920"/>
            <a:ext cx="520028" cy="36289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7172" name="Nadpis 3"/>
          <p:cNvSpPr>
            <a:spLocks noGrp="1"/>
          </p:cNvSpPr>
          <p:nvPr>
            <p:ph type="title"/>
          </p:nvPr>
        </p:nvSpPr>
        <p:spPr>
          <a:xfrm>
            <a:off x="142875" y="142875"/>
            <a:ext cx="8229600" cy="1252728"/>
          </a:xfrm>
        </p:spPr>
        <p:txBody>
          <a:bodyPr/>
          <a:lstStyle/>
          <a:p>
            <a:r>
              <a:rPr lang="cs-CZ" altLang="cs-CZ" b="1" dirty="0" smtClean="0"/>
              <a:t>ESTONSKO</a:t>
            </a:r>
          </a:p>
        </p:txBody>
      </p:sp>
      <p:sp>
        <p:nvSpPr>
          <p:cNvPr id="7178" name="TextovéPole 28"/>
          <p:cNvSpPr txBox="1">
            <a:spLocks noChangeArrowheads="1"/>
          </p:cNvSpPr>
          <p:nvPr/>
        </p:nvSpPr>
        <p:spPr bwMode="auto">
          <a:xfrm>
            <a:off x="217086" y="1848834"/>
            <a:ext cx="4143375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Oficiální název: </a:t>
            </a:r>
          </a:p>
          <a:p>
            <a:pPr eaLnBrk="1" hangingPunct="1"/>
            <a:r>
              <a:rPr lang="cs-CZ" altLang="cs-CZ" b="1" dirty="0"/>
              <a:t>Estonská republika</a:t>
            </a:r>
            <a:endParaRPr lang="cs-CZ" altLang="cs-CZ" dirty="0"/>
          </a:p>
        </p:txBody>
      </p:sp>
      <p:sp>
        <p:nvSpPr>
          <p:cNvPr id="7179" name="TextovéPole 53"/>
          <p:cNvSpPr txBox="1">
            <a:spLocks noChangeArrowheads="1"/>
          </p:cNvSpPr>
          <p:nvPr/>
        </p:nvSpPr>
        <p:spPr bwMode="auto">
          <a:xfrm>
            <a:off x="2737758" y="1196553"/>
            <a:ext cx="3143250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800" b="1" dirty="0" smtClean="0">
                <a:solidFill>
                  <a:srgbClr val="FF0000"/>
                </a:solidFill>
              </a:rPr>
              <a:t>je </a:t>
            </a:r>
            <a:r>
              <a:rPr lang="cs-CZ" altLang="cs-CZ" sz="2800" b="1" dirty="0">
                <a:solidFill>
                  <a:srgbClr val="FF0000"/>
                </a:solidFill>
              </a:rPr>
              <a:t>členem EU </a:t>
            </a:r>
            <a:endParaRPr lang="cs-CZ" altLang="cs-CZ" sz="2800" b="1" dirty="0" smtClean="0">
              <a:solidFill>
                <a:srgbClr val="FF0000"/>
              </a:solidFill>
            </a:endParaRPr>
          </a:p>
          <a:p>
            <a:pPr eaLnBrk="1" hangingPunct="1"/>
            <a:r>
              <a:rPr lang="cs-CZ" altLang="cs-CZ" sz="2800" b="1" dirty="0" smtClean="0">
                <a:solidFill>
                  <a:srgbClr val="FF0000"/>
                </a:solidFill>
              </a:rPr>
              <a:t>měna - euro </a:t>
            </a:r>
            <a:endParaRPr lang="cs-CZ" altLang="cs-CZ" sz="2800" b="1" dirty="0">
              <a:solidFill>
                <a:srgbClr val="FF0000"/>
              </a:solidFill>
            </a:endParaRPr>
          </a:p>
        </p:txBody>
      </p:sp>
      <p:pic>
        <p:nvPicPr>
          <p:cNvPr id="7180" name="Obrázek 56" descr="800px-Flag_of_Europe.sv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13" y="214313"/>
            <a:ext cx="1857375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Elipsa 18"/>
          <p:cNvSpPr/>
          <p:nvPr/>
        </p:nvSpPr>
        <p:spPr>
          <a:xfrm>
            <a:off x="7572375" y="4000500"/>
            <a:ext cx="142875" cy="14287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7184" name="Obrázek 22" descr="800px-Flag_of_Estonia.svg.pn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0812" y="394684"/>
            <a:ext cx="2286000" cy="145415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85" name="TextovéPole 17"/>
          <p:cNvSpPr txBox="1">
            <a:spLocks noChangeArrowheads="1"/>
          </p:cNvSpPr>
          <p:nvPr/>
        </p:nvSpPr>
        <p:spPr bwMode="auto">
          <a:xfrm>
            <a:off x="214313" y="2571750"/>
            <a:ext cx="2286000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Estonsko je třetí a nejsevernější pobaltskou zemí.</a:t>
            </a:r>
          </a:p>
        </p:txBody>
      </p:sp>
      <p:sp>
        <p:nvSpPr>
          <p:cNvPr id="7186" name="Obdélník 19"/>
          <p:cNvSpPr>
            <a:spLocks noChangeArrowheads="1"/>
          </p:cNvSpPr>
          <p:nvPr/>
        </p:nvSpPr>
        <p:spPr bwMode="auto">
          <a:xfrm>
            <a:off x="3786188" y="6000750"/>
            <a:ext cx="5214937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V Estonsku se nachází více než 1 400 jezer a značné množství močálů, rašelinišť a bažin.</a:t>
            </a:r>
          </a:p>
        </p:txBody>
      </p:sp>
      <p:pic>
        <p:nvPicPr>
          <p:cNvPr id="7187" name="Obrázek 20" descr="800px-Peipsi_jarv3.jp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189" y="3755891"/>
            <a:ext cx="2300817" cy="17256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88" name="TextovéPole 21"/>
          <p:cNvSpPr txBox="1">
            <a:spLocks noChangeArrowheads="1"/>
          </p:cNvSpPr>
          <p:nvPr/>
        </p:nvSpPr>
        <p:spPr bwMode="auto">
          <a:xfrm>
            <a:off x="428625" y="5786438"/>
            <a:ext cx="2286000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Čudské jezero – největší jezero v Estonsku.</a:t>
            </a:r>
          </a:p>
        </p:txBody>
      </p:sp>
      <p:cxnSp>
        <p:nvCxnSpPr>
          <p:cNvPr id="25" name="Přímá spojovací šipka 24"/>
          <p:cNvCxnSpPr/>
          <p:nvPr/>
        </p:nvCxnSpPr>
        <p:spPr>
          <a:xfrm rot="16200000" flipV="1">
            <a:off x="1500187" y="5429251"/>
            <a:ext cx="500063" cy="21431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" name="Ovál 1"/>
          <p:cNvSpPr/>
          <p:nvPr/>
        </p:nvSpPr>
        <p:spPr>
          <a:xfrm>
            <a:off x="6429375" y="2000250"/>
            <a:ext cx="2635772" cy="80422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altLang="cs-CZ" sz="2000" b="1" dirty="0">
                <a:solidFill>
                  <a:schemeClr val="tx1"/>
                </a:solidFill>
              </a:rPr>
              <a:t>Hlavní město: </a:t>
            </a:r>
            <a:r>
              <a:rPr lang="cs-CZ" altLang="cs-CZ" sz="2000" b="1" dirty="0" smtClean="0">
                <a:solidFill>
                  <a:schemeClr val="tx1"/>
                </a:solidFill>
              </a:rPr>
              <a:t>                                                                               TALLINN</a:t>
            </a:r>
            <a:endParaRPr lang="cs-CZ" alt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3526112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7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71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1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71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71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7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71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71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71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71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71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8" grpId="0"/>
      <p:bldP spid="7179" grpId="0"/>
      <p:bldP spid="19" grpId="0" animBg="1"/>
      <p:bldP spid="7185" grpId="0"/>
      <p:bldP spid="7186" grpId="0"/>
      <p:bldP spid="7188" grpId="0"/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Obrázek 26" descr="Riian_vanhakaupunki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405063"/>
            <a:ext cx="4064000" cy="304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Obrázek 24" descr="lo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0555" y="3609975"/>
            <a:ext cx="1962150" cy="78105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48" name="Nadpis 3"/>
          <p:cNvSpPr>
            <a:spLocks noGrp="1"/>
          </p:cNvSpPr>
          <p:nvPr>
            <p:ph type="title"/>
          </p:nvPr>
        </p:nvSpPr>
        <p:spPr>
          <a:xfrm>
            <a:off x="-148388" y="116632"/>
            <a:ext cx="8229600" cy="1252728"/>
          </a:xfrm>
        </p:spPr>
        <p:txBody>
          <a:bodyPr/>
          <a:lstStyle/>
          <a:p>
            <a:r>
              <a:rPr lang="cs-CZ" altLang="cs-CZ" b="1" dirty="0" smtClean="0"/>
              <a:t>LOTYŠSKO</a:t>
            </a:r>
          </a:p>
        </p:txBody>
      </p:sp>
      <p:sp>
        <p:nvSpPr>
          <p:cNvPr id="6155" name="TextovéPole 28"/>
          <p:cNvSpPr txBox="1">
            <a:spLocks noChangeArrowheads="1"/>
          </p:cNvSpPr>
          <p:nvPr/>
        </p:nvSpPr>
        <p:spPr bwMode="auto">
          <a:xfrm>
            <a:off x="207702" y="1796257"/>
            <a:ext cx="2292611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Oficiální název: </a:t>
            </a:r>
          </a:p>
          <a:p>
            <a:pPr eaLnBrk="1" hangingPunct="1"/>
            <a:r>
              <a:rPr lang="cs-CZ" altLang="cs-CZ" b="1" dirty="0"/>
              <a:t>Lotyšská republika</a:t>
            </a:r>
            <a:endParaRPr lang="cs-CZ" altLang="cs-CZ" dirty="0"/>
          </a:p>
        </p:txBody>
      </p:sp>
      <p:sp>
        <p:nvSpPr>
          <p:cNvPr id="6156" name="TextovéPole 53"/>
          <p:cNvSpPr txBox="1">
            <a:spLocks noChangeArrowheads="1"/>
          </p:cNvSpPr>
          <p:nvPr/>
        </p:nvSpPr>
        <p:spPr bwMode="auto">
          <a:xfrm>
            <a:off x="2692830" y="1292364"/>
            <a:ext cx="3374678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400" b="1" dirty="0" smtClean="0">
                <a:solidFill>
                  <a:srgbClr val="FF0000"/>
                </a:solidFill>
              </a:rPr>
              <a:t>je </a:t>
            </a:r>
            <a:r>
              <a:rPr lang="cs-CZ" altLang="cs-CZ" sz="2400" b="1" dirty="0">
                <a:solidFill>
                  <a:srgbClr val="FF0000"/>
                </a:solidFill>
              </a:rPr>
              <a:t>členem EU, </a:t>
            </a:r>
            <a:endParaRPr lang="cs-CZ" altLang="cs-CZ" sz="2400" b="1" dirty="0" smtClean="0">
              <a:solidFill>
                <a:srgbClr val="FF0000"/>
              </a:solidFill>
            </a:endParaRPr>
          </a:p>
          <a:p>
            <a:pPr eaLnBrk="1" hangingPunct="1"/>
            <a:r>
              <a:rPr lang="cs-CZ" altLang="cs-CZ" sz="2400" b="1" dirty="0" smtClean="0">
                <a:solidFill>
                  <a:srgbClr val="FF0000"/>
                </a:solidFill>
              </a:rPr>
              <a:t>měna  -  </a:t>
            </a:r>
            <a:r>
              <a:rPr lang="cs-CZ" altLang="cs-CZ" sz="2400" b="1" dirty="0">
                <a:solidFill>
                  <a:srgbClr val="FF0000"/>
                </a:solidFill>
              </a:rPr>
              <a:t>lotyšský </a:t>
            </a:r>
            <a:r>
              <a:rPr lang="cs-CZ" altLang="cs-CZ" sz="2400" b="1" dirty="0" smtClean="0">
                <a:solidFill>
                  <a:srgbClr val="FF0000"/>
                </a:solidFill>
              </a:rPr>
              <a:t>lat</a:t>
            </a:r>
            <a:endParaRPr lang="cs-CZ" altLang="cs-CZ" sz="2400" b="1" dirty="0">
              <a:solidFill>
                <a:srgbClr val="FF0000"/>
              </a:solidFill>
            </a:endParaRPr>
          </a:p>
        </p:txBody>
      </p:sp>
      <p:pic>
        <p:nvPicPr>
          <p:cNvPr id="6157" name="Obrázek 56" descr="800px-Flag_of_Europe.svg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13" y="243518"/>
            <a:ext cx="1857375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Elipsa 18"/>
          <p:cNvSpPr/>
          <p:nvPr/>
        </p:nvSpPr>
        <p:spPr>
          <a:xfrm>
            <a:off x="7715250" y="3929063"/>
            <a:ext cx="142875" cy="14287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4" name="Přímá spojovací šipka 23"/>
          <p:cNvCxnSpPr/>
          <p:nvPr/>
        </p:nvCxnSpPr>
        <p:spPr>
          <a:xfrm flipH="1">
            <a:off x="7858125" y="2536033"/>
            <a:ext cx="178593" cy="139303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0" name="Přímá spojovací šipka 49"/>
          <p:cNvCxnSpPr/>
          <p:nvPr/>
        </p:nvCxnSpPr>
        <p:spPr>
          <a:xfrm flipH="1">
            <a:off x="6572251" y="2405063"/>
            <a:ext cx="664045" cy="66675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6161" name="Obrázek 22" descr="800px-Flag_of_Latvia.svg.png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3624" y="356394"/>
            <a:ext cx="2643187" cy="132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62" name="Obrázek 27" descr="2765599962_a42a39938b.jpg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702" y="4929188"/>
            <a:ext cx="2528888" cy="16795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63" name="TextovéPole 28"/>
          <p:cNvSpPr txBox="1">
            <a:spLocks noChangeArrowheads="1"/>
          </p:cNvSpPr>
          <p:nvPr/>
        </p:nvSpPr>
        <p:spPr bwMode="auto">
          <a:xfrm>
            <a:off x="214313" y="2714625"/>
            <a:ext cx="2286000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Lotyšsko je další ze tří pobaltských zemí.</a:t>
            </a:r>
          </a:p>
        </p:txBody>
      </p:sp>
      <p:sp>
        <p:nvSpPr>
          <p:cNvPr id="6164" name="TextovéPole 29"/>
          <p:cNvSpPr txBox="1">
            <a:spLocks noChangeArrowheads="1"/>
          </p:cNvSpPr>
          <p:nvPr/>
        </p:nvSpPr>
        <p:spPr bwMode="auto">
          <a:xfrm>
            <a:off x="71224" y="4071938"/>
            <a:ext cx="2714625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Národní park </a:t>
            </a:r>
            <a:r>
              <a:rPr lang="cs-CZ" altLang="cs-CZ" b="1" dirty="0" err="1"/>
              <a:t>Gaujas</a:t>
            </a:r>
            <a:r>
              <a:rPr lang="cs-CZ" altLang="cs-CZ" b="1" dirty="0"/>
              <a:t> je největším v Pobaltí.</a:t>
            </a:r>
          </a:p>
        </p:txBody>
      </p:sp>
      <p:sp>
        <p:nvSpPr>
          <p:cNvPr id="6165" name="Obdélník 30"/>
          <p:cNvSpPr>
            <a:spLocks noChangeArrowheads="1"/>
          </p:cNvSpPr>
          <p:nvPr/>
        </p:nvSpPr>
        <p:spPr bwMode="auto">
          <a:xfrm>
            <a:off x="2789485" y="5500688"/>
            <a:ext cx="6175003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Lotyšsko je průmyslový a zemědělský stát. Hlavní průmyslová odvětví: strojírenství, elektrotechnika, </a:t>
            </a:r>
            <a:r>
              <a:rPr lang="cs-CZ" altLang="cs-CZ" b="1" dirty="0" err="1"/>
              <a:t>radioelektronika</a:t>
            </a:r>
            <a:r>
              <a:rPr lang="cs-CZ" altLang="cs-CZ" b="1" dirty="0"/>
              <a:t>, papírenský, chemický, potravinářský, textilní a dřevozpracující průmysl.</a:t>
            </a:r>
          </a:p>
        </p:txBody>
      </p:sp>
      <p:cxnSp>
        <p:nvCxnSpPr>
          <p:cNvPr id="37" name="Přímá spojovací šipka 36"/>
          <p:cNvCxnSpPr/>
          <p:nvPr/>
        </p:nvCxnSpPr>
        <p:spPr>
          <a:xfrm rot="5400000">
            <a:off x="1392238" y="4822825"/>
            <a:ext cx="357188" cy="158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" name="Ovál 1"/>
          <p:cNvSpPr/>
          <p:nvPr/>
        </p:nvSpPr>
        <p:spPr>
          <a:xfrm>
            <a:off x="6384750" y="1800225"/>
            <a:ext cx="2506837" cy="73580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altLang="cs-CZ" sz="2000" b="1" dirty="0">
                <a:solidFill>
                  <a:schemeClr val="tx1"/>
                </a:solidFill>
              </a:rPr>
              <a:t>Hlavní město: </a:t>
            </a:r>
            <a:r>
              <a:rPr lang="cs-CZ" altLang="cs-CZ" sz="2000" b="1" dirty="0" smtClean="0">
                <a:solidFill>
                  <a:schemeClr val="tx1"/>
                </a:solidFill>
              </a:rPr>
              <a:t>RIGA</a:t>
            </a:r>
            <a:endParaRPr lang="cs-CZ" alt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0329973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6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6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1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61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4" dur="2000"/>
                                        <p:tgtEl>
                                          <p:spTgt spid="6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61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61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1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6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55" grpId="0"/>
      <p:bldP spid="6156" grpId="0"/>
      <p:bldP spid="19" grpId="0" animBg="1"/>
      <p:bldP spid="6163" grpId="0"/>
      <p:bldP spid="6164" grpId="0"/>
      <p:bldP spid="6165" grpId="0"/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4" name="TextovéPole 39"/>
          <p:cNvSpPr txBox="1">
            <a:spLocks noChangeArrowheads="1"/>
          </p:cNvSpPr>
          <p:nvPr/>
        </p:nvSpPr>
        <p:spPr bwMode="auto">
          <a:xfrm>
            <a:off x="169069" y="2357438"/>
            <a:ext cx="257175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Litva je nejjižnější ze tří pobaltských zemí.</a:t>
            </a:r>
          </a:p>
        </p:txBody>
      </p:sp>
      <p:sp>
        <p:nvSpPr>
          <p:cNvPr id="5122" name="TextovéPole 28"/>
          <p:cNvSpPr txBox="1">
            <a:spLocks noChangeArrowheads="1"/>
          </p:cNvSpPr>
          <p:nvPr/>
        </p:nvSpPr>
        <p:spPr bwMode="auto">
          <a:xfrm>
            <a:off x="561441" y="1677194"/>
            <a:ext cx="2340893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Oficiální název: </a:t>
            </a:r>
          </a:p>
          <a:p>
            <a:pPr eaLnBrk="1" hangingPunct="1"/>
            <a:r>
              <a:rPr lang="cs-CZ" altLang="cs-CZ" b="1" dirty="0"/>
              <a:t>Litevská republika</a:t>
            </a:r>
            <a:endParaRPr lang="cs-CZ" altLang="cs-CZ" dirty="0"/>
          </a:p>
        </p:txBody>
      </p:sp>
      <p:sp>
        <p:nvSpPr>
          <p:cNvPr id="5123" name="TextovéPole 53"/>
          <p:cNvSpPr txBox="1">
            <a:spLocks noChangeArrowheads="1"/>
          </p:cNvSpPr>
          <p:nvPr/>
        </p:nvSpPr>
        <p:spPr bwMode="auto">
          <a:xfrm>
            <a:off x="2740819" y="1088846"/>
            <a:ext cx="3929063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400" b="1" dirty="0" smtClean="0">
                <a:solidFill>
                  <a:srgbClr val="FF0000"/>
                </a:solidFill>
              </a:rPr>
              <a:t>je </a:t>
            </a:r>
            <a:r>
              <a:rPr lang="cs-CZ" altLang="cs-CZ" sz="2400" b="1" dirty="0">
                <a:solidFill>
                  <a:srgbClr val="FF0000"/>
                </a:solidFill>
              </a:rPr>
              <a:t>členem </a:t>
            </a:r>
            <a:r>
              <a:rPr lang="cs-CZ" altLang="cs-CZ" sz="2400" b="1" dirty="0" smtClean="0">
                <a:solidFill>
                  <a:srgbClr val="FF0000"/>
                </a:solidFill>
              </a:rPr>
              <a:t>EU</a:t>
            </a:r>
          </a:p>
          <a:p>
            <a:pPr eaLnBrk="1" hangingPunct="1"/>
            <a:r>
              <a:rPr lang="cs-CZ" altLang="cs-CZ" sz="2400" b="1" dirty="0" smtClean="0">
                <a:solidFill>
                  <a:srgbClr val="FF0000"/>
                </a:solidFill>
              </a:rPr>
              <a:t>měna - litevský </a:t>
            </a:r>
            <a:r>
              <a:rPr lang="cs-CZ" altLang="cs-CZ" sz="2400" b="1" dirty="0" err="1" smtClean="0">
                <a:solidFill>
                  <a:srgbClr val="FF0000"/>
                </a:solidFill>
              </a:rPr>
              <a:t>litas</a:t>
            </a:r>
            <a:endParaRPr lang="cs-CZ" altLang="cs-CZ" b="1" dirty="0">
              <a:solidFill>
                <a:srgbClr val="FFFF00"/>
              </a:solidFill>
            </a:endParaRPr>
          </a:p>
        </p:txBody>
      </p:sp>
      <p:pic>
        <p:nvPicPr>
          <p:cNvPr id="5124" name="Obrázek 24" descr="li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8063" y="3429000"/>
            <a:ext cx="1524000" cy="86677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Obrázek 22" descr="Vilnius_Skyline_2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3718" y="2289175"/>
            <a:ext cx="4048125" cy="30353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6" name="Nadpis 3"/>
          <p:cNvSpPr>
            <a:spLocks noGrp="1"/>
          </p:cNvSpPr>
          <p:nvPr>
            <p:ph type="title"/>
          </p:nvPr>
        </p:nvSpPr>
        <p:spPr>
          <a:xfrm>
            <a:off x="0" y="59923"/>
            <a:ext cx="8229600" cy="1252728"/>
          </a:xfrm>
        </p:spPr>
        <p:txBody>
          <a:bodyPr/>
          <a:lstStyle/>
          <a:p>
            <a:r>
              <a:rPr lang="cs-CZ" altLang="cs-CZ" b="1" dirty="0" smtClean="0"/>
              <a:t>LITVA</a:t>
            </a:r>
          </a:p>
        </p:txBody>
      </p:sp>
      <p:pic>
        <p:nvPicPr>
          <p:cNvPr id="5133" name="Obrázek 56" descr="800px-Flag_of_Europe.sv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13" y="214313"/>
            <a:ext cx="1857375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Elipsa 18"/>
          <p:cNvSpPr/>
          <p:nvPr/>
        </p:nvSpPr>
        <p:spPr>
          <a:xfrm>
            <a:off x="8286750" y="4000500"/>
            <a:ext cx="142875" cy="14287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50" name="Přímá spojovací šipka 49"/>
          <p:cNvCxnSpPr>
            <a:stCxn id="2" idx="4"/>
          </p:cNvCxnSpPr>
          <p:nvPr/>
        </p:nvCxnSpPr>
        <p:spPr>
          <a:xfrm flipH="1">
            <a:off x="6572252" y="2547226"/>
            <a:ext cx="1012528" cy="52458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rot="16200000" flipH="1">
            <a:off x="7358063" y="2857500"/>
            <a:ext cx="1857375" cy="14287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5137" name="Obrázek 21" descr="800px-Flag_of_Lithuania.svg.pn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1870" y="334169"/>
            <a:ext cx="2238375" cy="1343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38" name="Obrázek 26" descr="800px-2001.06.00.lt.KuršiuNerija.jpg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50" y="3166268"/>
            <a:ext cx="2338388" cy="16684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39" name="TextovéPole 27"/>
          <p:cNvSpPr txBox="1">
            <a:spLocks noChangeArrowheads="1"/>
          </p:cNvSpPr>
          <p:nvPr/>
        </p:nvSpPr>
        <p:spPr bwMode="auto">
          <a:xfrm>
            <a:off x="285750" y="4976300"/>
            <a:ext cx="2786062" cy="1754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Na území Litvy leží severní část písečného poloostrova Kurské kosy, který je zapsán na seznamu Světového dědictví UNESCO.</a:t>
            </a:r>
          </a:p>
        </p:txBody>
      </p:sp>
      <p:sp>
        <p:nvSpPr>
          <p:cNvPr id="5140" name="TextovéPole 28"/>
          <p:cNvSpPr txBox="1">
            <a:spLocks noChangeArrowheads="1"/>
          </p:cNvSpPr>
          <p:nvPr/>
        </p:nvSpPr>
        <p:spPr bwMode="auto">
          <a:xfrm>
            <a:off x="3192169" y="5574506"/>
            <a:ext cx="3786187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Na území Litvy se rozkládá množství drobných jezer, bažin, močálů a rašelinišť.</a:t>
            </a:r>
          </a:p>
        </p:txBody>
      </p:sp>
      <p:pic>
        <p:nvPicPr>
          <p:cNvPr id="5141" name="Obrázek 29" descr="800px-Cepkeliu_marsh.jpg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0875" y="5357813"/>
            <a:ext cx="1809750" cy="13573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42" name="Obdélník 30"/>
          <p:cNvSpPr>
            <a:spLocks noChangeArrowheads="1"/>
          </p:cNvSpPr>
          <p:nvPr/>
        </p:nvSpPr>
        <p:spPr bwMode="auto">
          <a:xfrm>
            <a:off x="7137400" y="4929188"/>
            <a:ext cx="20066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/>
              <a:t>Bažina Čepkeliai</a:t>
            </a:r>
          </a:p>
        </p:txBody>
      </p:sp>
      <p:cxnSp>
        <p:nvCxnSpPr>
          <p:cNvPr id="35" name="Přímá spojovací šipka 34"/>
          <p:cNvCxnSpPr/>
          <p:nvPr/>
        </p:nvCxnSpPr>
        <p:spPr>
          <a:xfrm rot="5400000">
            <a:off x="8215313" y="5357812"/>
            <a:ext cx="285750" cy="14287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" name="Ovál 1"/>
          <p:cNvSpPr/>
          <p:nvPr/>
        </p:nvSpPr>
        <p:spPr>
          <a:xfrm>
            <a:off x="6215561" y="1823153"/>
            <a:ext cx="2738437" cy="72407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altLang="cs-CZ" sz="2000" b="1" dirty="0">
                <a:solidFill>
                  <a:schemeClr val="tx1"/>
                </a:solidFill>
              </a:rPr>
              <a:t>Hlavní město: </a:t>
            </a:r>
            <a:r>
              <a:rPr lang="cs-CZ" altLang="cs-CZ" sz="2000" b="1" dirty="0" smtClean="0">
                <a:solidFill>
                  <a:schemeClr val="tx1"/>
                </a:solidFill>
              </a:rPr>
              <a:t>VILNIUS</a:t>
            </a:r>
            <a:endParaRPr lang="cs-CZ" alt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334652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5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1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5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51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51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5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51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51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5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5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5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44" grpId="0"/>
      <p:bldP spid="5122" grpId="0"/>
      <p:bldP spid="5123" grpId="0"/>
      <p:bldP spid="19" grpId="0" animBg="1"/>
      <p:bldP spid="5139" grpId="0"/>
      <p:bldP spid="5140" grpId="0"/>
      <p:bldP spid="5142" grpId="0"/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ovéPole 53"/>
          <p:cNvSpPr txBox="1">
            <a:spLocks noChangeArrowheads="1"/>
          </p:cNvSpPr>
          <p:nvPr/>
        </p:nvSpPr>
        <p:spPr bwMode="auto">
          <a:xfrm>
            <a:off x="2786062" y="1124744"/>
            <a:ext cx="3874169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400" b="1" dirty="0" smtClean="0">
                <a:solidFill>
                  <a:srgbClr val="FF0000"/>
                </a:solidFill>
              </a:rPr>
              <a:t>není </a:t>
            </a:r>
            <a:r>
              <a:rPr lang="cs-CZ" altLang="cs-CZ" sz="2400" b="1" dirty="0">
                <a:solidFill>
                  <a:srgbClr val="FF0000"/>
                </a:solidFill>
              </a:rPr>
              <a:t>členem </a:t>
            </a:r>
            <a:r>
              <a:rPr lang="cs-CZ" altLang="cs-CZ" sz="2400" b="1" dirty="0" smtClean="0">
                <a:solidFill>
                  <a:srgbClr val="FF0000"/>
                </a:solidFill>
              </a:rPr>
              <a:t>EU</a:t>
            </a:r>
          </a:p>
          <a:p>
            <a:pPr eaLnBrk="1" hangingPunct="1"/>
            <a:r>
              <a:rPr lang="cs-CZ" altLang="cs-CZ" sz="2400" b="1" dirty="0" smtClean="0">
                <a:solidFill>
                  <a:srgbClr val="FF0000"/>
                </a:solidFill>
              </a:rPr>
              <a:t>měna - </a:t>
            </a:r>
            <a:r>
              <a:rPr lang="cs-CZ" altLang="cs-CZ" sz="2400" b="1" dirty="0">
                <a:solidFill>
                  <a:srgbClr val="FF0000"/>
                </a:solidFill>
              </a:rPr>
              <a:t>Ukrajinská </a:t>
            </a:r>
            <a:r>
              <a:rPr lang="cs-CZ" altLang="cs-CZ" sz="2400" b="1" dirty="0" smtClean="0">
                <a:solidFill>
                  <a:srgbClr val="FF0000"/>
                </a:solidFill>
              </a:rPr>
              <a:t>hřivna</a:t>
            </a:r>
            <a:r>
              <a:rPr lang="cs-CZ" altLang="cs-CZ" b="1" dirty="0" smtClean="0">
                <a:solidFill>
                  <a:srgbClr val="FF0000"/>
                </a:solidFill>
              </a:rPr>
              <a:t> </a:t>
            </a:r>
            <a:endParaRPr lang="cs-CZ" altLang="cs-CZ" b="1" dirty="0">
              <a:solidFill>
                <a:srgbClr val="FF0000"/>
              </a:solidFill>
            </a:endParaRPr>
          </a:p>
        </p:txBody>
      </p:sp>
      <p:pic>
        <p:nvPicPr>
          <p:cNvPr id="8195" name="Obrázek 30" descr="zkr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4050" y="5038725"/>
            <a:ext cx="3159125" cy="168433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196" name="Nadpis 3"/>
          <p:cNvSpPr>
            <a:spLocks noGrp="1"/>
          </p:cNvSpPr>
          <p:nvPr>
            <p:ph type="title"/>
          </p:nvPr>
        </p:nvSpPr>
        <p:spPr>
          <a:xfrm>
            <a:off x="214313" y="104585"/>
            <a:ext cx="8229600" cy="1252728"/>
          </a:xfrm>
        </p:spPr>
        <p:txBody>
          <a:bodyPr/>
          <a:lstStyle/>
          <a:p>
            <a:r>
              <a:rPr lang="cs-CZ" altLang="cs-CZ" b="1" dirty="0" smtClean="0"/>
              <a:t>UKRAJINA</a:t>
            </a:r>
          </a:p>
        </p:txBody>
      </p:sp>
      <p:pic>
        <p:nvPicPr>
          <p:cNvPr id="8203" name="Obrázek 56" descr="800px-Flag_of_Europe.svg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13" y="214313"/>
            <a:ext cx="1857375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Elipsa 18"/>
          <p:cNvSpPr/>
          <p:nvPr/>
        </p:nvSpPr>
        <p:spPr>
          <a:xfrm>
            <a:off x="7286625" y="5500688"/>
            <a:ext cx="142875" cy="14287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4" name="Přímá spojovací šipka 23"/>
          <p:cNvCxnSpPr/>
          <p:nvPr/>
        </p:nvCxnSpPr>
        <p:spPr>
          <a:xfrm flipH="1">
            <a:off x="7429501" y="2500313"/>
            <a:ext cx="454867" cy="300037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214313" y="214313"/>
            <a:ext cx="1785937" cy="114300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 flipV="1">
            <a:off x="285750" y="285750"/>
            <a:ext cx="1643063" cy="114300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8209" name="Obrázek 28" descr="800px-Flag_of_Ukraine.svg.pn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21421"/>
            <a:ext cx="2071688" cy="1379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10" name="Obrázek 29" descr="800px-Vydubychi_Monastery_2008(Kiev)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0557" y="2176178"/>
            <a:ext cx="3643312" cy="27320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11" name="TextovéPole 39"/>
          <p:cNvSpPr txBox="1">
            <a:spLocks noChangeArrowheads="1"/>
          </p:cNvSpPr>
          <p:nvPr/>
        </p:nvSpPr>
        <p:spPr bwMode="auto">
          <a:xfrm>
            <a:off x="366083" y="1785938"/>
            <a:ext cx="257175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Po Rusku je druhou největší zemí Evropy.</a:t>
            </a:r>
          </a:p>
        </p:txBody>
      </p:sp>
      <p:pic>
        <p:nvPicPr>
          <p:cNvPr id="8212" name="Obrázek 40" descr="797px-Kiew_Richtung_Darnitzki.JP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13" y="2500313"/>
            <a:ext cx="2268537" cy="17081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13" name="TextovéPole 41"/>
          <p:cNvSpPr txBox="1">
            <a:spLocks noChangeArrowheads="1"/>
          </p:cNvSpPr>
          <p:nvPr/>
        </p:nvSpPr>
        <p:spPr bwMode="auto">
          <a:xfrm>
            <a:off x="142875" y="4429125"/>
            <a:ext cx="3214688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/>
              <a:t>Nejvýznamnější řekou je Dněpr, ten dělí Ukrajinu na levobřežní a pravobřežní.</a:t>
            </a:r>
          </a:p>
        </p:txBody>
      </p:sp>
      <p:sp>
        <p:nvSpPr>
          <p:cNvPr id="8214" name="TextovéPole 42"/>
          <p:cNvSpPr txBox="1">
            <a:spLocks noChangeArrowheads="1"/>
          </p:cNvSpPr>
          <p:nvPr/>
        </p:nvSpPr>
        <p:spPr bwMode="auto">
          <a:xfrm>
            <a:off x="2000250" y="5353050"/>
            <a:ext cx="3643313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Nejdůležitějším průmyslovým odvětvím je těžba černého uhlí.</a:t>
            </a:r>
          </a:p>
        </p:txBody>
      </p:sp>
      <p:sp>
        <p:nvSpPr>
          <p:cNvPr id="8215" name="TextovéPole 43"/>
          <p:cNvSpPr txBox="1">
            <a:spLocks noChangeArrowheads="1"/>
          </p:cNvSpPr>
          <p:nvPr/>
        </p:nvSpPr>
        <p:spPr bwMode="auto">
          <a:xfrm>
            <a:off x="285750" y="6072188"/>
            <a:ext cx="5357813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Z důvodu ekonomické krize se pracovní síla Ukrajiny přesouvá směrem na západ, i do ČR.</a:t>
            </a:r>
          </a:p>
        </p:txBody>
      </p:sp>
      <p:cxnSp>
        <p:nvCxnSpPr>
          <p:cNvPr id="47" name="Přímá spojovací šipka 46"/>
          <p:cNvCxnSpPr/>
          <p:nvPr/>
        </p:nvCxnSpPr>
        <p:spPr>
          <a:xfrm rot="16200000" flipV="1">
            <a:off x="1714500" y="3643313"/>
            <a:ext cx="928687" cy="64293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0" name="Přímá spojovací šipka 49"/>
          <p:cNvCxnSpPr/>
          <p:nvPr/>
        </p:nvCxnSpPr>
        <p:spPr>
          <a:xfrm flipH="1">
            <a:off x="5796136" y="2348880"/>
            <a:ext cx="792088" cy="249459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" name="Ovál 1"/>
          <p:cNvSpPr/>
          <p:nvPr/>
        </p:nvSpPr>
        <p:spPr>
          <a:xfrm>
            <a:off x="6319589" y="1809104"/>
            <a:ext cx="2484339" cy="78923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altLang="cs-CZ" sz="2000" b="1" dirty="0">
                <a:solidFill>
                  <a:schemeClr val="tx1"/>
                </a:solidFill>
              </a:rPr>
              <a:t>Hlavní město: </a:t>
            </a:r>
            <a:r>
              <a:rPr lang="cs-CZ" altLang="cs-CZ" sz="2000" b="1" dirty="0" smtClean="0">
                <a:solidFill>
                  <a:schemeClr val="tx1"/>
                </a:solidFill>
              </a:rPr>
              <a:t>KYJEV</a:t>
            </a:r>
            <a:endParaRPr lang="cs-CZ" alt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9171566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8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8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2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2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8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8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8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82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82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82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82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19" grpId="0" animBg="1"/>
      <p:bldP spid="8211" grpId="0"/>
      <p:bldP spid="8213" grpId="0"/>
      <p:bldP spid="8214" grpId="0"/>
      <p:bldP spid="8215" grpId="0"/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5"/>
          <p:cNvSpPr>
            <a:spLocks noGrp="1"/>
          </p:cNvSpPr>
          <p:nvPr>
            <p:ph type="title"/>
          </p:nvPr>
        </p:nvSpPr>
        <p:spPr>
          <a:xfrm>
            <a:off x="500063" y="0"/>
            <a:ext cx="8229600" cy="1143000"/>
          </a:xfrm>
        </p:spPr>
        <p:txBody>
          <a:bodyPr/>
          <a:lstStyle/>
          <a:p>
            <a:r>
              <a:rPr lang="cs-CZ" altLang="cs-CZ" b="1" smtClean="0"/>
              <a:t>OTÁZKY A PROCVIČOVÁNÍ</a:t>
            </a:r>
          </a:p>
        </p:txBody>
      </p:sp>
      <p:sp>
        <p:nvSpPr>
          <p:cNvPr id="10243" name="TextovéPole 3"/>
          <p:cNvSpPr txBox="1">
            <a:spLocks noChangeArrowheads="1"/>
          </p:cNvSpPr>
          <p:nvPr/>
        </p:nvSpPr>
        <p:spPr bwMode="auto">
          <a:xfrm>
            <a:off x="285750" y="1052736"/>
            <a:ext cx="8143875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000" b="1" dirty="0"/>
              <a:t>Doplňovačka s tajenkou – odpovězte na otázky, v tajence se skrývá jeden ze států regionu Východní Evropa.</a:t>
            </a:r>
          </a:p>
        </p:txBody>
      </p:sp>
      <p:sp>
        <p:nvSpPr>
          <p:cNvPr id="10244" name="TextovéPole 3"/>
          <p:cNvSpPr txBox="1">
            <a:spLocks noChangeArrowheads="1"/>
          </p:cNvSpPr>
          <p:nvPr/>
        </p:nvSpPr>
        <p:spPr bwMode="auto">
          <a:xfrm>
            <a:off x="434983" y="2214563"/>
            <a:ext cx="8286750" cy="4246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Hlavní město Litvy 			       _ _ _ _ _ </a:t>
            </a:r>
            <a:r>
              <a:rPr lang="cs-CZ" altLang="cs-CZ" dirty="0">
                <a:solidFill>
                  <a:srgbClr val="FF0000"/>
                </a:solidFill>
              </a:rPr>
              <a:t>_</a:t>
            </a:r>
            <a:r>
              <a:rPr lang="cs-CZ" altLang="cs-CZ" dirty="0"/>
              <a:t> _</a:t>
            </a:r>
          </a:p>
          <a:p>
            <a:pPr algn="ctr" eaLnBrk="1" hangingPunct="1"/>
            <a:r>
              <a:rPr lang="cs-CZ" altLang="cs-CZ" dirty="0"/>
              <a:t> </a:t>
            </a:r>
          </a:p>
          <a:p>
            <a:pPr eaLnBrk="1" hangingPunct="1"/>
            <a:r>
              <a:rPr lang="cs-CZ" altLang="cs-CZ" dirty="0"/>
              <a:t>Největší stát na světě 			             _ _ _</a:t>
            </a:r>
            <a:r>
              <a:rPr lang="cs-CZ" altLang="cs-CZ" dirty="0">
                <a:solidFill>
                  <a:srgbClr val="FF0000"/>
                </a:solidFill>
              </a:rPr>
              <a:t> _</a:t>
            </a:r>
            <a:r>
              <a:rPr lang="cs-CZ" altLang="cs-CZ" dirty="0"/>
              <a:t> _</a:t>
            </a:r>
          </a:p>
          <a:p>
            <a:pPr algn="ctr" eaLnBrk="1" hangingPunct="1"/>
            <a:endParaRPr lang="cs-CZ" altLang="cs-CZ" dirty="0"/>
          </a:p>
          <a:p>
            <a:pPr eaLnBrk="1" hangingPunct="1"/>
            <a:r>
              <a:rPr lang="cs-CZ" altLang="cs-CZ" dirty="0"/>
              <a:t>Druhý největší stát Evropy 			                _ _ </a:t>
            </a:r>
            <a:r>
              <a:rPr lang="cs-CZ" altLang="cs-CZ" dirty="0">
                <a:solidFill>
                  <a:srgbClr val="FF0000"/>
                </a:solidFill>
              </a:rPr>
              <a:t>_</a:t>
            </a:r>
            <a:r>
              <a:rPr lang="cs-CZ" altLang="cs-CZ" dirty="0"/>
              <a:t> _ _ _ _ _ </a:t>
            </a:r>
          </a:p>
          <a:p>
            <a:pPr algn="ctr" eaLnBrk="1" hangingPunct="1"/>
            <a:endParaRPr lang="cs-CZ" altLang="cs-CZ" dirty="0"/>
          </a:p>
          <a:p>
            <a:pPr eaLnBrk="1" hangingPunct="1"/>
            <a:r>
              <a:rPr lang="cs-CZ" altLang="cs-CZ" dirty="0"/>
              <a:t>Jaká měna se používá v Litvě 	 _ _ _ _ _ _ _ _   _ _ _ </a:t>
            </a:r>
            <a:r>
              <a:rPr lang="cs-CZ" altLang="cs-CZ" dirty="0">
                <a:solidFill>
                  <a:srgbClr val="FF0000"/>
                </a:solidFill>
              </a:rPr>
              <a:t>_</a:t>
            </a:r>
            <a:r>
              <a:rPr lang="cs-CZ" altLang="cs-CZ" dirty="0"/>
              <a:t> _</a:t>
            </a:r>
          </a:p>
          <a:p>
            <a:pPr algn="ctr" eaLnBrk="1" hangingPunct="1"/>
            <a:r>
              <a:rPr lang="cs-CZ" altLang="cs-CZ" dirty="0"/>
              <a:t>  </a:t>
            </a:r>
          </a:p>
          <a:p>
            <a:pPr eaLnBrk="1" hangingPunct="1"/>
            <a:r>
              <a:rPr lang="cs-CZ" altLang="cs-CZ" dirty="0"/>
              <a:t>Hlavní město Ukrajiny 			               _ _ </a:t>
            </a:r>
            <a:r>
              <a:rPr lang="cs-CZ" altLang="cs-CZ" dirty="0">
                <a:solidFill>
                  <a:srgbClr val="FF0000"/>
                </a:solidFill>
              </a:rPr>
              <a:t>_</a:t>
            </a:r>
            <a:r>
              <a:rPr lang="cs-CZ" altLang="cs-CZ" dirty="0"/>
              <a:t> _ _ </a:t>
            </a:r>
          </a:p>
          <a:p>
            <a:pPr eaLnBrk="1" hangingPunct="1"/>
            <a:r>
              <a:rPr lang="cs-CZ" altLang="cs-CZ" dirty="0"/>
              <a:t> </a:t>
            </a:r>
          </a:p>
          <a:p>
            <a:pPr eaLnBrk="1" hangingPunct="1"/>
            <a:r>
              <a:rPr lang="cs-CZ" altLang="cs-CZ" dirty="0"/>
              <a:t>Hlavní město Estonska 			         _ _ _ _ </a:t>
            </a:r>
            <a:r>
              <a:rPr lang="cs-CZ" altLang="cs-CZ" dirty="0">
                <a:solidFill>
                  <a:srgbClr val="FF0000"/>
                </a:solidFill>
              </a:rPr>
              <a:t>_ </a:t>
            </a:r>
            <a:r>
              <a:rPr lang="cs-CZ" altLang="cs-CZ" dirty="0"/>
              <a:t>_ _</a:t>
            </a:r>
          </a:p>
          <a:p>
            <a:pPr eaLnBrk="1" hangingPunct="1"/>
            <a:r>
              <a:rPr lang="cs-CZ" altLang="cs-CZ" dirty="0"/>
              <a:t> </a:t>
            </a:r>
          </a:p>
          <a:p>
            <a:pPr eaLnBrk="1" hangingPunct="1"/>
            <a:r>
              <a:rPr lang="cs-CZ" altLang="cs-CZ" dirty="0"/>
              <a:t>Nejvýznamnější řeka na Ukrajině		                  _ </a:t>
            </a:r>
            <a:r>
              <a:rPr lang="cs-CZ" altLang="cs-CZ" dirty="0">
                <a:solidFill>
                  <a:srgbClr val="FF0000"/>
                </a:solidFill>
              </a:rPr>
              <a:t>_</a:t>
            </a:r>
            <a:r>
              <a:rPr lang="cs-CZ" altLang="cs-CZ" dirty="0"/>
              <a:t> _ _ _ </a:t>
            </a:r>
          </a:p>
          <a:p>
            <a:pPr eaLnBrk="1" hangingPunct="1"/>
            <a:endParaRPr lang="cs-CZ" altLang="cs-CZ" dirty="0"/>
          </a:p>
          <a:p>
            <a:pPr eaLnBrk="1" hangingPunct="1"/>
            <a:r>
              <a:rPr lang="cs-CZ" altLang="cs-CZ" dirty="0"/>
              <a:t>Pohoří, které rozděluje Rusko na dvě části 	               _ _ </a:t>
            </a:r>
            <a:r>
              <a:rPr lang="cs-CZ" altLang="cs-CZ" dirty="0">
                <a:solidFill>
                  <a:srgbClr val="FF0000"/>
                </a:solidFill>
              </a:rPr>
              <a:t>_</a:t>
            </a:r>
            <a:r>
              <a:rPr lang="cs-CZ" altLang="cs-CZ" dirty="0"/>
              <a:t> _   </a:t>
            </a:r>
          </a:p>
        </p:txBody>
      </p:sp>
    </p:spTree>
    <p:extLst>
      <p:ext uri="{BB962C8B-B14F-4D97-AF65-F5344CB8AC3E}">
        <p14:creationId xmlns:p14="http://schemas.microsoft.com/office/powerpoint/2010/main" val="1994107243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5"/>
          <p:cNvSpPr>
            <a:spLocks noGrp="1"/>
          </p:cNvSpPr>
          <p:nvPr>
            <p:ph type="title"/>
          </p:nvPr>
        </p:nvSpPr>
        <p:spPr>
          <a:xfrm>
            <a:off x="428625" y="0"/>
            <a:ext cx="8229600" cy="1143000"/>
          </a:xfrm>
        </p:spPr>
        <p:txBody>
          <a:bodyPr/>
          <a:lstStyle/>
          <a:p>
            <a:r>
              <a:rPr lang="cs-CZ" altLang="cs-CZ" b="1" dirty="0" smtClean="0"/>
              <a:t>OTÁZKY A PROCVIČOVÁNÍ</a:t>
            </a:r>
          </a:p>
        </p:txBody>
      </p:sp>
      <p:sp>
        <p:nvSpPr>
          <p:cNvPr id="11267" name="TextovéPole 3"/>
          <p:cNvSpPr txBox="1">
            <a:spLocks noChangeArrowheads="1"/>
          </p:cNvSpPr>
          <p:nvPr/>
        </p:nvSpPr>
        <p:spPr bwMode="auto">
          <a:xfrm>
            <a:off x="293806" y="1052736"/>
            <a:ext cx="814387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800" b="1" dirty="0"/>
              <a:t>Doplňovačka s tajenkou – SPRÁVNÉ ŘEŠENÍ.</a:t>
            </a:r>
          </a:p>
        </p:txBody>
      </p:sp>
      <p:sp>
        <p:nvSpPr>
          <p:cNvPr id="11268" name="TextovéPole 3"/>
          <p:cNvSpPr txBox="1">
            <a:spLocks noChangeArrowheads="1"/>
          </p:cNvSpPr>
          <p:nvPr/>
        </p:nvSpPr>
        <p:spPr bwMode="auto">
          <a:xfrm>
            <a:off x="428625" y="2214563"/>
            <a:ext cx="8286750" cy="4246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Hlavní město Litvy 			     V I L N I </a:t>
            </a:r>
            <a:r>
              <a:rPr lang="cs-CZ" altLang="cs-CZ" dirty="0">
                <a:solidFill>
                  <a:srgbClr val="FF0000"/>
                </a:solidFill>
              </a:rPr>
              <a:t>U</a:t>
            </a:r>
            <a:r>
              <a:rPr lang="cs-CZ" altLang="cs-CZ" dirty="0"/>
              <a:t> S</a:t>
            </a:r>
          </a:p>
          <a:p>
            <a:pPr algn="ctr" eaLnBrk="1" hangingPunct="1"/>
            <a:r>
              <a:rPr lang="cs-CZ" altLang="cs-CZ" dirty="0"/>
              <a:t> </a:t>
            </a:r>
          </a:p>
          <a:p>
            <a:pPr eaLnBrk="1" hangingPunct="1"/>
            <a:r>
              <a:rPr lang="cs-CZ" altLang="cs-CZ" dirty="0"/>
              <a:t>Největší stát na světě 			        R U S</a:t>
            </a:r>
            <a:r>
              <a:rPr lang="cs-CZ" altLang="cs-CZ" dirty="0">
                <a:solidFill>
                  <a:srgbClr val="FF0000"/>
                </a:solidFill>
              </a:rPr>
              <a:t> K </a:t>
            </a:r>
            <a:r>
              <a:rPr lang="cs-CZ" altLang="cs-CZ" dirty="0"/>
              <a:t>O</a:t>
            </a:r>
          </a:p>
          <a:p>
            <a:pPr algn="ctr" eaLnBrk="1" hangingPunct="1"/>
            <a:endParaRPr lang="cs-CZ" altLang="cs-CZ" dirty="0"/>
          </a:p>
          <a:p>
            <a:pPr eaLnBrk="1" hangingPunct="1"/>
            <a:r>
              <a:rPr lang="cs-CZ" altLang="cs-CZ" dirty="0"/>
              <a:t>Druhý největší stát Evropy 			            U K </a:t>
            </a:r>
            <a:r>
              <a:rPr lang="cs-CZ" altLang="cs-CZ" dirty="0">
                <a:solidFill>
                  <a:srgbClr val="FF0000"/>
                </a:solidFill>
              </a:rPr>
              <a:t>R</a:t>
            </a:r>
            <a:r>
              <a:rPr lang="cs-CZ" altLang="cs-CZ" dirty="0"/>
              <a:t> A J I N A </a:t>
            </a:r>
          </a:p>
          <a:p>
            <a:pPr algn="ctr" eaLnBrk="1" hangingPunct="1"/>
            <a:endParaRPr lang="cs-CZ" altLang="cs-CZ" dirty="0"/>
          </a:p>
          <a:p>
            <a:pPr eaLnBrk="1" hangingPunct="1"/>
            <a:r>
              <a:rPr lang="cs-CZ" altLang="cs-CZ" dirty="0"/>
              <a:t>Jaká měna se používá v Litvě 	L I T E V S K Ý  L I T </a:t>
            </a:r>
            <a:r>
              <a:rPr lang="cs-CZ" altLang="cs-CZ" dirty="0">
                <a:solidFill>
                  <a:srgbClr val="FF0000"/>
                </a:solidFill>
              </a:rPr>
              <a:t>A</a:t>
            </a:r>
            <a:r>
              <a:rPr lang="cs-CZ" altLang="cs-CZ" dirty="0"/>
              <a:t> S</a:t>
            </a:r>
          </a:p>
          <a:p>
            <a:pPr algn="ctr" eaLnBrk="1" hangingPunct="1"/>
            <a:r>
              <a:rPr lang="cs-CZ" altLang="cs-CZ" dirty="0"/>
              <a:t> </a:t>
            </a:r>
          </a:p>
          <a:p>
            <a:pPr eaLnBrk="1" hangingPunct="1"/>
            <a:r>
              <a:rPr lang="cs-CZ" altLang="cs-CZ" dirty="0"/>
              <a:t>Hlavní město Ukrajiny 			             K Y </a:t>
            </a:r>
            <a:r>
              <a:rPr lang="cs-CZ" altLang="cs-CZ" dirty="0">
                <a:solidFill>
                  <a:srgbClr val="FF0000"/>
                </a:solidFill>
              </a:rPr>
              <a:t>J</a:t>
            </a:r>
            <a:r>
              <a:rPr lang="cs-CZ" altLang="cs-CZ" dirty="0"/>
              <a:t> E V </a:t>
            </a:r>
          </a:p>
          <a:p>
            <a:pPr eaLnBrk="1" hangingPunct="1"/>
            <a:r>
              <a:rPr lang="cs-CZ" altLang="cs-CZ" dirty="0"/>
              <a:t> </a:t>
            </a:r>
          </a:p>
          <a:p>
            <a:pPr eaLnBrk="1" hangingPunct="1"/>
            <a:r>
              <a:rPr lang="cs-CZ" altLang="cs-CZ" dirty="0"/>
              <a:t>Hlavní město Estonska 			        T A L </a:t>
            </a:r>
            <a:r>
              <a:rPr lang="cs-CZ" altLang="cs-CZ" dirty="0" err="1"/>
              <a:t>L</a:t>
            </a:r>
            <a:r>
              <a:rPr lang="cs-CZ" altLang="cs-CZ" dirty="0"/>
              <a:t> </a:t>
            </a:r>
            <a:r>
              <a:rPr lang="cs-CZ" altLang="cs-CZ" dirty="0">
                <a:solidFill>
                  <a:srgbClr val="FF0000"/>
                </a:solidFill>
              </a:rPr>
              <a:t>I </a:t>
            </a:r>
            <a:r>
              <a:rPr lang="cs-CZ" altLang="cs-CZ" dirty="0"/>
              <a:t>N </a:t>
            </a:r>
            <a:r>
              <a:rPr lang="cs-CZ" altLang="cs-CZ" dirty="0" err="1"/>
              <a:t>N</a:t>
            </a:r>
            <a:r>
              <a:rPr lang="cs-CZ" altLang="cs-CZ" dirty="0"/>
              <a:t> </a:t>
            </a:r>
          </a:p>
          <a:p>
            <a:pPr eaLnBrk="1" hangingPunct="1"/>
            <a:r>
              <a:rPr lang="cs-CZ" altLang="cs-CZ" dirty="0"/>
              <a:t> </a:t>
            </a:r>
          </a:p>
          <a:p>
            <a:pPr eaLnBrk="1" hangingPunct="1"/>
            <a:r>
              <a:rPr lang="cs-CZ" altLang="cs-CZ" dirty="0"/>
              <a:t>Nejvýznamnější řeka na Ukrajině 		                D </a:t>
            </a:r>
            <a:r>
              <a:rPr lang="cs-CZ" altLang="cs-CZ" dirty="0">
                <a:solidFill>
                  <a:srgbClr val="FF0000"/>
                </a:solidFill>
              </a:rPr>
              <a:t>N</a:t>
            </a:r>
            <a:r>
              <a:rPr lang="cs-CZ" altLang="cs-CZ" dirty="0"/>
              <a:t> Ě P R</a:t>
            </a:r>
          </a:p>
          <a:p>
            <a:pPr eaLnBrk="1" hangingPunct="1"/>
            <a:endParaRPr lang="cs-CZ" altLang="cs-CZ" dirty="0"/>
          </a:p>
          <a:p>
            <a:pPr eaLnBrk="1" hangingPunct="1"/>
            <a:r>
              <a:rPr lang="cs-CZ" altLang="cs-CZ" dirty="0"/>
              <a:t>Pohoří, které rozděluje Rusko na dvě části 	             U R </a:t>
            </a:r>
            <a:r>
              <a:rPr lang="cs-CZ" altLang="cs-CZ" dirty="0">
                <a:solidFill>
                  <a:srgbClr val="FF0000"/>
                </a:solidFill>
              </a:rPr>
              <a:t>A</a:t>
            </a:r>
            <a:r>
              <a:rPr lang="cs-CZ" altLang="cs-CZ" dirty="0"/>
              <a:t> L   </a:t>
            </a:r>
          </a:p>
        </p:txBody>
      </p:sp>
    </p:spTree>
    <p:extLst>
      <p:ext uri="{BB962C8B-B14F-4D97-AF65-F5344CB8AC3E}">
        <p14:creationId xmlns:p14="http://schemas.microsoft.com/office/powerpoint/2010/main" val="1198742124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 fontScale="47500" lnSpcReduction="20000"/>
          </a:bodyPr>
          <a:lstStyle/>
          <a:p>
            <a:r>
              <a:rPr lang="cs-CZ" i="1" u="sng" dirty="0" smtClean="0"/>
              <a:t>Použitá literatura:</a:t>
            </a:r>
          </a:p>
          <a:p>
            <a:pPr marL="0" lvl="0" indent="0">
              <a:buNone/>
            </a:pPr>
            <a:r>
              <a:rPr lang="cs-CZ" dirty="0" smtClean="0"/>
              <a:t>     </a:t>
            </a:r>
            <a:r>
              <a:rPr lang="cs-CZ" b="1" dirty="0"/>
              <a:t>Zeměpis 8 pro ZŠ a VG UČ /nové vydání/ </a:t>
            </a:r>
            <a:r>
              <a:rPr lang="cs-CZ" dirty="0"/>
              <a:t>Jeřábek Milan, Anděl Jiří, Peštová Jana, Kastner </a:t>
            </a:r>
            <a:r>
              <a:rPr lang="cs-CZ" dirty="0" smtClean="0"/>
              <a:t>Jiří</a:t>
            </a:r>
          </a:p>
          <a:p>
            <a:pPr marL="0" lvl="0" indent="0">
              <a:buNone/>
            </a:pPr>
            <a:endParaRPr lang="cs-CZ" dirty="0"/>
          </a:p>
          <a:p>
            <a:pPr marL="0" lvl="0" indent="0">
              <a:buNone/>
            </a:pPr>
            <a:endParaRPr lang="cs-CZ" dirty="0" smtClean="0"/>
          </a:p>
          <a:p>
            <a:r>
              <a:rPr lang="cs-CZ" i="1" u="sng" dirty="0" smtClean="0"/>
              <a:t>Internetové odkazy:</a:t>
            </a:r>
          </a:p>
          <a:p>
            <a:r>
              <a:rPr lang="cs-CZ" dirty="0" smtClean="0"/>
              <a:t>KOLJA21</a:t>
            </a:r>
            <a:r>
              <a:rPr lang="cs-CZ" dirty="0"/>
              <a:t>. </a:t>
            </a:r>
            <a:r>
              <a:rPr lang="cs-CZ" i="1" dirty="0"/>
              <a:t>File:Europe </a:t>
            </a:r>
            <a:r>
              <a:rPr lang="cs-CZ" i="1" dirty="0" err="1"/>
              <a:t>subregion</a:t>
            </a:r>
            <a:r>
              <a:rPr lang="cs-CZ" i="1" dirty="0"/>
              <a:t> map </a:t>
            </a:r>
            <a:r>
              <a:rPr lang="cs-CZ" i="1" dirty="0" err="1"/>
              <a:t>world</a:t>
            </a:r>
            <a:r>
              <a:rPr lang="cs-CZ" i="1" dirty="0"/>
              <a:t> </a:t>
            </a:r>
            <a:r>
              <a:rPr lang="cs-CZ" i="1" dirty="0" err="1"/>
              <a:t>factbook.svg</a:t>
            </a:r>
            <a:r>
              <a:rPr lang="cs-CZ" dirty="0"/>
              <a:t> [online]. [cit. </a:t>
            </a:r>
            <a:r>
              <a:rPr lang="cs-CZ" dirty="0" smtClean="0"/>
              <a:t>15.11.2013]. </a:t>
            </a:r>
            <a:r>
              <a:rPr lang="cs-CZ" dirty="0"/>
              <a:t>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commons.wikimedia.org/wiki/File:Europe_subregion_map_world_factbook.svg</a:t>
            </a:r>
            <a:endParaRPr lang="cs-CZ" dirty="0" smtClean="0"/>
          </a:p>
          <a:p>
            <a:r>
              <a:rPr lang="cs-CZ" altLang="cs-CZ" i="1" dirty="0"/>
              <a:t>Wikipedie: Otevřená encyklopedie: Litva</a:t>
            </a:r>
            <a:r>
              <a:rPr lang="cs-CZ" altLang="cs-CZ" dirty="0"/>
              <a:t> [online]. </a:t>
            </a:r>
            <a:r>
              <a:rPr lang="cs-CZ" altLang="cs-CZ" dirty="0" smtClean="0"/>
              <a:t> </a:t>
            </a:r>
            <a:r>
              <a:rPr lang="cs-CZ" altLang="cs-CZ" dirty="0"/>
              <a:t>[citováno </a:t>
            </a:r>
            <a:r>
              <a:rPr lang="cs-CZ" dirty="0"/>
              <a:t>15.11.2013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z WWW: &lt;http://cs.wikipedia.org/w/</a:t>
            </a:r>
            <a:r>
              <a:rPr lang="cs-CZ" altLang="cs-CZ" dirty="0" err="1"/>
              <a:t>index.php?title</a:t>
            </a:r>
            <a:r>
              <a:rPr lang="cs-CZ" altLang="cs-CZ" dirty="0"/>
              <a:t>=</a:t>
            </a:r>
            <a:r>
              <a:rPr lang="cs-CZ" altLang="cs-CZ" dirty="0" err="1"/>
              <a:t>Litva&amp;oldid</a:t>
            </a:r>
            <a:r>
              <a:rPr lang="cs-CZ" altLang="cs-CZ" dirty="0"/>
              <a:t>=8745323&gt; </a:t>
            </a:r>
          </a:p>
          <a:p>
            <a:r>
              <a:rPr lang="cs-CZ" altLang="cs-CZ" i="1" dirty="0"/>
              <a:t>Wikipedie: Otevřená encyklopedie: Kurská kosa</a:t>
            </a:r>
            <a:r>
              <a:rPr lang="cs-CZ" altLang="cs-CZ" dirty="0"/>
              <a:t> [online]. </a:t>
            </a:r>
            <a:r>
              <a:rPr lang="cs-CZ" altLang="cs-CZ" dirty="0" smtClean="0"/>
              <a:t> </a:t>
            </a:r>
            <a:r>
              <a:rPr lang="cs-CZ" altLang="cs-CZ" dirty="0"/>
              <a:t>[citováno </a:t>
            </a:r>
            <a:r>
              <a:rPr lang="cs-CZ" dirty="0"/>
              <a:t>15.11.2013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z WWW: &lt;http://cs.wikipedia.org/w/</a:t>
            </a:r>
            <a:r>
              <a:rPr lang="cs-CZ" altLang="cs-CZ" dirty="0" err="1"/>
              <a:t>index.php?title</a:t>
            </a:r>
            <a:r>
              <a:rPr lang="cs-CZ" altLang="cs-CZ" dirty="0"/>
              <a:t>=Kursk%C3%A1_kosa&amp;oldid=8745316&gt; </a:t>
            </a:r>
          </a:p>
          <a:p>
            <a:r>
              <a:rPr lang="cs-CZ" altLang="cs-CZ" dirty="0"/>
              <a:t>WOJSYL.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</a:t>
            </a:r>
            <a:r>
              <a:rPr lang="cs-CZ" dirty="0"/>
              <a:t>15.11.2013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na WWW: &lt;http://cs.wikipedia.org/wiki/</a:t>
            </a:r>
            <a:r>
              <a:rPr lang="cs-CZ" altLang="cs-CZ" dirty="0" err="1"/>
              <a:t>Soubor:Cepkeliu_marsh.jpg</a:t>
            </a:r>
            <a:r>
              <a:rPr lang="cs-CZ" altLang="cs-CZ" dirty="0"/>
              <a:t>&gt;. </a:t>
            </a:r>
          </a:p>
          <a:p>
            <a:r>
              <a:rPr lang="cs-CZ" altLang="cs-CZ" i="1" dirty="0"/>
              <a:t>Wikipedie: Otevřená encyklopedie: Lotyšsko</a:t>
            </a:r>
            <a:r>
              <a:rPr lang="cs-CZ" altLang="cs-CZ" dirty="0"/>
              <a:t> [online]. </a:t>
            </a:r>
            <a:r>
              <a:rPr lang="cs-CZ" altLang="cs-CZ" dirty="0" smtClean="0"/>
              <a:t> </a:t>
            </a:r>
            <a:r>
              <a:rPr lang="cs-CZ" altLang="cs-CZ" dirty="0"/>
              <a:t>[citováno </a:t>
            </a:r>
            <a:r>
              <a:rPr lang="cs-CZ" dirty="0"/>
              <a:t>15.11.2013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z WWW: &lt;http://cs.wikipedia.org/w/</a:t>
            </a:r>
            <a:r>
              <a:rPr lang="cs-CZ" altLang="cs-CZ" dirty="0" err="1"/>
              <a:t>index.php?title</a:t>
            </a:r>
            <a:r>
              <a:rPr lang="cs-CZ" altLang="cs-CZ" dirty="0"/>
              <a:t>=Loty%C5%A1sko&amp;oldid=8636097&gt; </a:t>
            </a:r>
          </a:p>
          <a:p>
            <a:r>
              <a:rPr lang="cs-CZ" altLang="cs-CZ" i="1" dirty="0"/>
              <a:t>Wikipedie: Otevřená encyklopedie: Estonsko</a:t>
            </a:r>
            <a:r>
              <a:rPr lang="cs-CZ" altLang="cs-CZ" dirty="0"/>
              <a:t> [online]. </a:t>
            </a:r>
            <a:r>
              <a:rPr lang="cs-CZ" altLang="cs-CZ" dirty="0" smtClean="0"/>
              <a:t> </a:t>
            </a:r>
            <a:r>
              <a:rPr lang="cs-CZ" altLang="cs-CZ" dirty="0"/>
              <a:t>[citováno </a:t>
            </a:r>
            <a:r>
              <a:rPr lang="cs-CZ" dirty="0"/>
              <a:t>15.11.2013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z WWW: &lt;http://cs.wikipedia.org/w/</a:t>
            </a:r>
            <a:r>
              <a:rPr lang="cs-CZ" altLang="cs-CZ" dirty="0" err="1"/>
              <a:t>index.php?title</a:t>
            </a:r>
            <a:r>
              <a:rPr lang="cs-CZ" altLang="cs-CZ" dirty="0"/>
              <a:t>=</a:t>
            </a:r>
            <a:r>
              <a:rPr lang="cs-CZ" altLang="cs-CZ" dirty="0" err="1"/>
              <a:t>Estonsko&amp;oldid</a:t>
            </a:r>
            <a:r>
              <a:rPr lang="cs-CZ" altLang="cs-CZ" dirty="0"/>
              <a:t>=8724726&gt; </a:t>
            </a:r>
          </a:p>
          <a:p>
            <a:r>
              <a:rPr lang="cs-CZ" altLang="cs-CZ" i="1" dirty="0"/>
              <a:t>Wikipedie: Otevřená encyklopedie: Ukrajina</a:t>
            </a:r>
            <a:r>
              <a:rPr lang="cs-CZ" altLang="cs-CZ" dirty="0"/>
              <a:t> [online]. </a:t>
            </a:r>
            <a:r>
              <a:rPr lang="cs-CZ" altLang="cs-CZ" dirty="0" smtClean="0"/>
              <a:t> </a:t>
            </a:r>
            <a:r>
              <a:rPr lang="cs-CZ" altLang="cs-CZ" dirty="0"/>
              <a:t>[citováno </a:t>
            </a:r>
            <a:r>
              <a:rPr lang="cs-CZ" dirty="0"/>
              <a:t>15.11.2013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z WWW: &lt;http://cs.wikipedia.org/w/</a:t>
            </a:r>
            <a:r>
              <a:rPr lang="cs-CZ" altLang="cs-CZ" dirty="0" err="1"/>
              <a:t>index.php?title</a:t>
            </a:r>
            <a:r>
              <a:rPr lang="cs-CZ" altLang="cs-CZ" dirty="0"/>
              <a:t>=</a:t>
            </a:r>
            <a:r>
              <a:rPr lang="cs-CZ" altLang="cs-CZ" dirty="0" err="1"/>
              <a:t>Ukrajina&amp;oldid</a:t>
            </a:r>
            <a:r>
              <a:rPr lang="cs-CZ" altLang="cs-CZ" dirty="0"/>
              <a:t>=8765533&gt; </a:t>
            </a:r>
          </a:p>
          <a:p>
            <a:r>
              <a:rPr lang="cs-CZ" altLang="cs-CZ" i="1" dirty="0"/>
              <a:t>Wikipedie: Otevřená encyklopedie: Rusko</a:t>
            </a:r>
            <a:r>
              <a:rPr lang="cs-CZ" altLang="cs-CZ" dirty="0"/>
              <a:t> [online]. </a:t>
            </a:r>
            <a:r>
              <a:rPr lang="cs-CZ" altLang="cs-CZ" dirty="0" smtClean="0"/>
              <a:t> </a:t>
            </a:r>
            <a:r>
              <a:rPr lang="cs-CZ" altLang="cs-CZ" dirty="0"/>
              <a:t>[citováno </a:t>
            </a:r>
            <a:r>
              <a:rPr lang="cs-CZ" dirty="0"/>
              <a:t>15.11.2013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z WWW: &lt;http://cs.wikipedia.org/w/</a:t>
            </a:r>
            <a:r>
              <a:rPr lang="cs-CZ" altLang="cs-CZ" dirty="0" err="1"/>
              <a:t>index.php?title</a:t>
            </a:r>
            <a:r>
              <a:rPr lang="cs-CZ" altLang="cs-CZ" dirty="0"/>
              <a:t>=</a:t>
            </a:r>
            <a:r>
              <a:rPr lang="cs-CZ" altLang="cs-CZ" dirty="0" err="1"/>
              <a:t>Rusko&amp;oldid</a:t>
            </a:r>
            <a:r>
              <a:rPr lang="cs-CZ" altLang="cs-CZ" dirty="0"/>
              <a:t>=8744174&gt;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916832"/>
            <a:ext cx="7408333" cy="4248472"/>
          </a:xfrm>
        </p:spPr>
        <p:txBody>
          <a:bodyPr>
            <a:normAutofit fontScale="40000" lnSpcReduction="20000"/>
          </a:bodyPr>
          <a:lstStyle/>
          <a:p>
            <a:r>
              <a:rPr lang="it-IT" altLang="cs-CZ" dirty="0"/>
              <a:t>SAN JOSE. </a:t>
            </a:r>
            <a:r>
              <a:rPr lang="it-IT" altLang="cs-CZ" i="1" dirty="0"/>
              <a:t>Wikipedie</a:t>
            </a:r>
            <a:r>
              <a:rPr lang="it-IT" altLang="cs-CZ" dirty="0"/>
              <a:t> [online]. [cit. </a:t>
            </a:r>
            <a:r>
              <a:rPr lang="cs-CZ" dirty="0"/>
              <a:t>15.11.2013</a:t>
            </a:r>
            <a:r>
              <a:rPr lang="it-IT" altLang="cs-CZ" dirty="0" smtClean="0"/>
              <a:t>]. </a:t>
            </a:r>
            <a:r>
              <a:rPr lang="it-IT" altLang="cs-CZ" dirty="0"/>
              <a:t>Dostupný na WWW: &lt;http://</a:t>
            </a:r>
            <a:r>
              <a:rPr lang="it-IT" altLang="cs-CZ" dirty="0" smtClean="0"/>
              <a:t>cs.wikipedia.org/wiki/Soubor:Europe_countries_map_cs.png</a:t>
            </a:r>
            <a:r>
              <a:rPr lang="it-IT" altLang="cs-CZ" dirty="0"/>
              <a:t>&gt;. </a:t>
            </a:r>
            <a:endParaRPr lang="cs-CZ" altLang="cs-CZ" dirty="0"/>
          </a:p>
          <a:p>
            <a:r>
              <a:rPr lang="cs-CZ" altLang="cs-CZ" dirty="0"/>
              <a:t>SKOPP.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</a:t>
            </a:r>
            <a:r>
              <a:rPr lang="cs-CZ" dirty="0"/>
              <a:t>15.11.2013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na WWW: &lt;http://cs.wikipedia.org/wiki/</a:t>
            </a:r>
            <a:r>
              <a:rPr lang="cs-CZ" altLang="cs-CZ" dirty="0" err="1"/>
              <a:t>Soubor:Flag_of_Lithuania.svg</a:t>
            </a:r>
            <a:r>
              <a:rPr lang="cs-CZ" altLang="cs-CZ" dirty="0"/>
              <a:t>&gt;. </a:t>
            </a:r>
          </a:p>
          <a:p>
            <a:r>
              <a:rPr lang="cs-CZ" altLang="cs-CZ" dirty="0"/>
              <a:t>MAGISTER. </a:t>
            </a:r>
            <a:r>
              <a:rPr lang="cs-CZ" altLang="cs-CZ" i="1" dirty="0"/>
              <a:t>Wikipedie</a:t>
            </a:r>
            <a:r>
              <a:rPr lang="cs-CZ" altLang="cs-CZ" dirty="0"/>
              <a:t> [online]. [</a:t>
            </a:r>
            <a:r>
              <a:rPr lang="cs-CZ" altLang="cs-CZ" dirty="0" smtClean="0"/>
              <a:t>cit</a:t>
            </a:r>
            <a:r>
              <a:rPr lang="cs-CZ" dirty="0"/>
              <a:t> 15.11.2013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na WWW: &lt;http://cs.wikipedia.org/wiki/Soubor:Vilnius_Skyline_2.jpg&gt;. </a:t>
            </a:r>
          </a:p>
          <a:p>
            <a:r>
              <a:rPr lang="cs-CZ" altLang="cs-CZ" dirty="0"/>
              <a:t>SANTOS, Francisco.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</a:t>
            </a:r>
            <a:r>
              <a:rPr lang="cs-CZ" dirty="0"/>
              <a:t>15.11.2013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na WWW: &lt;http://cs.wikipedia.org/wiki/Soubor:2001.06.00.lt.Kur%C5%A1iuNerija.jpg&gt;.</a:t>
            </a:r>
          </a:p>
          <a:p>
            <a:r>
              <a:rPr lang="cs-CZ" altLang="cs-CZ" dirty="0"/>
              <a:t>LATVIA.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</a:t>
            </a:r>
            <a:r>
              <a:rPr lang="cs-CZ" dirty="0"/>
              <a:t>15.11.2013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na WWW: &lt;http://cs.wikipedia.org/wiki/</a:t>
            </a:r>
            <a:r>
              <a:rPr lang="cs-CZ" altLang="cs-CZ" dirty="0" err="1"/>
              <a:t>Soubor:Flag_of_Latvia.svg</a:t>
            </a:r>
            <a:r>
              <a:rPr lang="cs-CZ" altLang="cs-CZ" dirty="0"/>
              <a:t>&gt;. </a:t>
            </a:r>
          </a:p>
          <a:p>
            <a:r>
              <a:rPr lang="cs-CZ" altLang="cs-CZ" dirty="0"/>
              <a:t>MP.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</a:t>
            </a:r>
            <a:r>
              <a:rPr lang="cs-CZ" dirty="0"/>
              <a:t>15.11.2013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na WWW: &lt;http://cs.wikipedia.org/wiki/</a:t>
            </a:r>
            <a:r>
              <a:rPr lang="cs-CZ" altLang="cs-CZ" dirty="0" err="1"/>
              <a:t>Soubor:Riian_vanhakaupunki.jpg</a:t>
            </a:r>
            <a:r>
              <a:rPr lang="cs-CZ" altLang="cs-CZ" dirty="0"/>
              <a:t>&gt;. </a:t>
            </a:r>
          </a:p>
          <a:p>
            <a:r>
              <a:rPr lang="cs-CZ" altLang="cs-CZ" dirty="0"/>
              <a:t>FENĎA, Peter. </a:t>
            </a:r>
            <a:r>
              <a:rPr lang="cs-CZ" altLang="cs-CZ" i="1" dirty="0" err="1"/>
              <a:t>Flickr</a:t>
            </a:r>
            <a:r>
              <a:rPr lang="cs-CZ" altLang="cs-CZ" dirty="0"/>
              <a:t> [online]. [cit. </a:t>
            </a:r>
            <a:r>
              <a:rPr lang="cs-CZ" dirty="0"/>
              <a:t>15.11.2013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na WWW: &lt;http://www.flickr.com/</a:t>
            </a:r>
            <a:r>
              <a:rPr lang="cs-CZ" altLang="cs-CZ" dirty="0" err="1"/>
              <a:t>photos</a:t>
            </a:r>
            <a:r>
              <a:rPr lang="cs-CZ" altLang="cs-CZ" dirty="0"/>
              <a:t>/</a:t>
            </a:r>
            <a:r>
              <a:rPr lang="cs-CZ" altLang="cs-CZ" dirty="0" err="1"/>
              <a:t>peterfenda</a:t>
            </a:r>
            <a:r>
              <a:rPr lang="cs-CZ" altLang="cs-CZ" dirty="0"/>
              <a:t>/2765599962/</a:t>
            </a:r>
            <a:r>
              <a:rPr lang="cs-CZ" altLang="cs-CZ" dirty="0" err="1"/>
              <a:t>sizes</a:t>
            </a:r>
            <a:r>
              <a:rPr lang="cs-CZ" altLang="cs-CZ" dirty="0"/>
              <a:t>/m/in/</a:t>
            </a:r>
            <a:r>
              <a:rPr lang="cs-CZ" altLang="cs-CZ" dirty="0" err="1"/>
              <a:t>photostream</a:t>
            </a:r>
            <a:r>
              <a:rPr lang="cs-CZ" altLang="cs-CZ" dirty="0"/>
              <a:t>/&gt;. </a:t>
            </a:r>
          </a:p>
          <a:p>
            <a:r>
              <a:rPr lang="cs-CZ" altLang="cs-CZ" dirty="0"/>
              <a:t>PEEPP. </a:t>
            </a:r>
            <a:r>
              <a:rPr lang="cs-CZ" altLang="cs-CZ" i="1" dirty="0" err="1"/>
              <a:t>Flickr</a:t>
            </a:r>
            <a:r>
              <a:rPr lang="cs-CZ" altLang="cs-CZ" dirty="0"/>
              <a:t> [online]. [</a:t>
            </a:r>
            <a:r>
              <a:rPr lang="cs-CZ" altLang="cs-CZ" dirty="0" smtClean="0"/>
              <a:t>cit</a:t>
            </a:r>
            <a:r>
              <a:rPr lang="cs-CZ" dirty="0"/>
              <a:t> 15.11.2013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na WWW: &lt;http://cs.wikipedia.org/wiki/</a:t>
            </a:r>
            <a:r>
              <a:rPr lang="cs-CZ" altLang="cs-CZ" dirty="0" err="1"/>
              <a:t>Soubor:Flag_of_Estonia.svg</a:t>
            </a:r>
            <a:r>
              <a:rPr lang="cs-CZ" altLang="cs-CZ" dirty="0"/>
              <a:t>&gt;. </a:t>
            </a:r>
          </a:p>
          <a:p>
            <a:r>
              <a:rPr lang="cs-CZ" altLang="cs-CZ" dirty="0"/>
              <a:t>HENDRIKHEIL.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</a:t>
            </a:r>
            <a:r>
              <a:rPr lang="cs-CZ"/>
              <a:t>15.11.2013</a:t>
            </a:r>
            <a:r>
              <a:rPr lang="cs-CZ" altLang="cs-CZ" smtClean="0"/>
              <a:t>]. </a:t>
            </a:r>
            <a:r>
              <a:rPr lang="cs-CZ" altLang="cs-CZ" dirty="0"/>
              <a:t>Dostupný na WWW: &lt;http://cs.wikipedia.org/wiki/Soubor:Tallinn1.jpg#file&gt;. </a:t>
            </a:r>
          </a:p>
          <a:p>
            <a:r>
              <a:rPr lang="cs-CZ" altLang="cs-CZ" dirty="0"/>
              <a:t>GEONARVA.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</a:t>
            </a:r>
            <a:r>
              <a:rPr lang="cs-CZ" dirty="0"/>
              <a:t>15.11.2013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na WWW: &lt;http://cs.wikipedia.org/wiki/Soubor:Peipsi_jarv3.jpg&gt;. </a:t>
            </a:r>
          </a:p>
          <a:p>
            <a:r>
              <a:rPr lang="cs-CZ" altLang="cs-CZ" dirty="0"/>
              <a:t>JON HARALD SØBY.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</a:t>
            </a:r>
            <a:r>
              <a:rPr lang="cs-CZ" dirty="0"/>
              <a:t>15.11.2013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na WWW: &lt;http://cs.wikipedia.org/wiki/</a:t>
            </a:r>
            <a:r>
              <a:rPr lang="cs-CZ" altLang="cs-CZ" dirty="0" err="1"/>
              <a:t>Soubor:Flag_of_Ukraine.svg</a:t>
            </a:r>
            <a:r>
              <a:rPr lang="cs-CZ" altLang="cs-CZ" dirty="0"/>
              <a:t>&gt;. </a:t>
            </a:r>
          </a:p>
          <a:p>
            <a:r>
              <a:rPr lang="cs-CZ" altLang="cs-CZ" dirty="0"/>
              <a:t>VOLODYMYR, </a:t>
            </a:r>
            <a:r>
              <a:rPr lang="cs-CZ" altLang="cs-CZ" dirty="0" err="1"/>
              <a:t>Levchuk</a:t>
            </a:r>
            <a:r>
              <a:rPr lang="cs-CZ" altLang="cs-CZ" dirty="0"/>
              <a:t>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</a:t>
            </a:r>
            <a:r>
              <a:rPr lang="cs-CZ" dirty="0"/>
              <a:t>15.11.2013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na WWW: &lt;http://cs.wikipedia.org/wiki/Soubor:Vydubychi_Monastery_2008%28Kiev%29.JPG&gt;. </a:t>
            </a:r>
          </a:p>
          <a:p>
            <a:r>
              <a:rPr lang="cs-CZ" altLang="cs-CZ" dirty="0"/>
              <a:t>SAIBO.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</a:t>
            </a:r>
            <a:r>
              <a:rPr lang="cs-CZ" dirty="0"/>
              <a:t>15.11.2013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na WWW: &lt;http://cs.wikipedia.org/wiki/</a:t>
            </a:r>
            <a:r>
              <a:rPr lang="cs-CZ" altLang="cs-CZ" dirty="0" err="1"/>
              <a:t>Soubor:Kiew_Richtung_Darnitzki.JPG</a:t>
            </a:r>
            <a:r>
              <a:rPr lang="cs-CZ" altLang="cs-CZ" dirty="0"/>
              <a:t>&gt;. </a:t>
            </a:r>
          </a:p>
          <a:p>
            <a:r>
              <a:rPr lang="cs-CZ" altLang="cs-CZ" dirty="0"/>
              <a:t>ZSCOUT370.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</a:t>
            </a:r>
            <a:r>
              <a:rPr lang="cs-CZ" dirty="0"/>
              <a:t>15.11.2013</a:t>
            </a:r>
            <a:r>
              <a:rPr lang="cs-CZ" altLang="cs-CZ" dirty="0" smtClean="0"/>
              <a:t>. </a:t>
            </a:r>
            <a:r>
              <a:rPr lang="cs-CZ" altLang="cs-CZ" dirty="0"/>
              <a:t>Dostupný na WWW: &lt;http://cs.wikipedia.org/wiki/</a:t>
            </a:r>
            <a:r>
              <a:rPr lang="cs-CZ" altLang="cs-CZ" dirty="0" err="1"/>
              <a:t>Soubor:Flag_of_Russia.svg</a:t>
            </a:r>
            <a:r>
              <a:rPr lang="cs-CZ" altLang="cs-CZ" dirty="0"/>
              <a:t>&gt;. </a:t>
            </a:r>
          </a:p>
          <a:p>
            <a:r>
              <a:rPr lang="cs-CZ" altLang="cs-CZ" dirty="0"/>
              <a:t>TEXMON. </a:t>
            </a:r>
            <a:r>
              <a:rPr lang="cs-CZ" altLang="cs-CZ" i="1" dirty="0"/>
              <a:t>Wikipedie</a:t>
            </a:r>
            <a:r>
              <a:rPr lang="cs-CZ" altLang="cs-CZ" dirty="0"/>
              <a:t> [online]. [</a:t>
            </a:r>
            <a:r>
              <a:rPr lang="cs-CZ" altLang="cs-CZ" dirty="0" smtClean="0"/>
              <a:t>cit</a:t>
            </a:r>
            <a:r>
              <a:rPr lang="cs-CZ" dirty="0"/>
              <a:t> 15.11.2013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na WWW: &lt;http://cs.wikipedia.org/wiki/Soubor:Moscow_collage_new_%282011%29.jpg&gt;. </a:t>
            </a:r>
          </a:p>
          <a:p>
            <a:r>
              <a:rPr lang="cs-CZ" altLang="cs-CZ" dirty="0"/>
              <a:t>CARLOMORINO.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</a:t>
            </a:r>
            <a:r>
              <a:rPr lang="cs-CZ" dirty="0"/>
              <a:t>15.11.2013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na WWW: &lt;http://cs.wikipedia.org/wiki/</a:t>
            </a:r>
            <a:r>
              <a:rPr lang="cs-CZ" altLang="cs-CZ" dirty="0" err="1"/>
              <a:t>Soubor:Rouble.jpg</a:t>
            </a:r>
            <a:r>
              <a:rPr lang="cs-CZ" altLang="cs-CZ" dirty="0"/>
              <a:t>&gt;.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i="1" u="sng" dirty="0" smtClean="0"/>
          </a:p>
          <a:p>
            <a:pPr lvl="0">
              <a:buClr>
                <a:srgbClr val="31B6FD"/>
              </a:buClr>
            </a:pPr>
            <a:r>
              <a:rPr lang="cs-CZ" i="1" u="sng" dirty="0" smtClean="0">
                <a:solidFill>
                  <a:srgbClr val="073E87"/>
                </a:solidFill>
              </a:rPr>
              <a:t>Jiné </a:t>
            </a:r>
            <a:r>
              <a:rPr lang="cs-CZ" i="1" u="sng" dirty="0">
                <a:solidFill>
                  <a:srgbClr val="073E87"/>
                </a:solidFill>
              </a:rPr>
              <a:t>zdroje:</a:t>
            </a:r>
          </a:p>
          <a:p>
            <a:pPr marL="0" indent="0">
              <a:buNone/>
            </a:pPr>
            <a:r>
              <a:rPr lang="cs-CZ" sz="2000" dirty="0"/>
              <a:t>Veškeré obrázky, fotografie, animace a podprogramy jsou dílem autora, nebo pochází z volně přístupných zdrojů</a:t>
            </a: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7160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1318</TotalTime>
  <Words>1005</Words>
  <Application>Microsoft Office PowerPoint</Application>
  <PresentationFormat>Předvádění na obrazovce (4:3)</PresentationFormat>
  <Paragraphs>152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Vlnění</vt:lpstr>
      <vt:lpstr>Základní škola a Mateřská škola Bílá Třemešná, okres Trutnov</vt:lpstr>
      <vt:lpstr>Anotace</vt:lpstr>
      <vt:lpstr>Prezentace aplikace PowerPoint</vt:lpstr>
      <vt:lpstr>Prezentace aplikace PowerPoint</vt:lpstr>
      <vt:lpstr>RUSKO</vt:lpstr>
      <vt:lpstr>ESTONSKO</vt:lpstr>
      <vt:lpstr>LOTYŠSKO</vt:lpstr>
      <vt:lpstr>LITVA</vt:lpstr>
      <vt:lpstr>UKRAJINA</vt:lpstr>
      <vt:lpstr>OTÁZKY A PROCVIČOVÁNÍ</vt:lpstr>
      <vt:lpstr>OTÁZKY A PROCVIČOVÁNÍ</vt:lpstr>
      <vt:lpstr>Použité zdroje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Přemysl Kuba</cp:lastModifiedBy>
  <cp:revision>115</cp:revision>
  <dcterms:created xsi:type="dcterms:W3CDTF">2013-05-10T12:01:16Z</dcterms:created>
  <dcterms:modified xsi:type="dcterms:W3CDTF">2014-01-17T11:16:54Z</dcterms:modified>
</cp:coreProperties>
</file>