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1"/>
  </p:notesMasterIdLst>
  <p:sldIdLst>
    <p:sldId id="256" r:id="rId2"/>
    <p:sldId id="262" r:id="rId3"/>
    <p:sldId id="263" r:id="rId4"/>
    <p:sldId id="266" r:id="rId5"/>
    <p:sldId id="264" r:id="rId6"/>
    <p:sldId id="265" r:id="rId7"/>
    <p:sldId id="267" r:id="rId8"/>
    <p:sldId id="268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8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 VEJCORODÍ A VAČNATCI   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 VEJCORODÍ A VAČNATCI   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Rozmno%C5%BEov%C3%A1n%C3%AD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536157671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 skupinou vejcorodých savců a vačnatci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705470"/>
            <a:ext cx="29908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/>
              <a:t>Vejcorodí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478" y="1651395"/>
            <a:ext cx="9157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je </a:t>
            </a:r>
            <a:r>
              <a:rPr lang="cs-CZ" sz="2400" dirty="0" smtClean="0"/>
              <a:t>třída nejprimitivnějších savců  </a:t>
            </a:r>
            <a:r>
              <a:rPr lang="cs-CZ" dirty="0" smtClean="0"/>
              <a:t>- </a:t>
            </a:r>
            <a:r>
              <a:rPr lang="cs-CZ" sz="2800" b="1" dirty="0" smtClean="0"/>
              <a:t>PTAKOŘITNÍ</a:t>
            </a:r>
            <a:r>
              <a:rPr lang="cs-CZ" dirty="0" smtClean="0"/>
              <a:t>, </a:t>
            </a:r>
            <a:r>
              <a:rPr lang="cs-CZ" dirty="0"/>
              <a:t>kteří mají </a:t>
            </a:r>
            <a:r>
              <a:rPr lang="cs-CZ" sz="2000" b="1" dirty="0"/>
              <a:t>společné znaky 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06748" y="2385174"/>
            <a:ext cx="1205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/>
              <a:t>plazů</a:t>
            </a:r>
            <a:r>
              <a:rPr lang="cs-CZ" sz="3200" dirty="0"/>
              <a:t>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029191" y="3690610"/>
            <a:ext cx="1160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savců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29924" y="3033246"/>
            <a:ext cx="1285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ptáků</a:t>
            </a:r>
            <a:r>
              <a:rPr lang="cs-CZ" sz="3200" dirty="0"/>
              <a:t>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275857" y="2415951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snáší vejce, mají kloaku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275857" y="3064023"/>
            <a:ext cx="4662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funkční pouze levý vaječník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315964" y="3721387"/>
            <a:ext cx="60363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mléčné </a:t>
            </a:r>
            <a:r>
              <a:rPr lang="cs-CZ" sz="2800" dirty="0" smtClean="0"/>
              <a:t>žlázy (nemají bradavky), </a:t>
            </a:r>
            <a:r>
              <a:rPr lang="cs-CZ" sz="2800" dirty="0"/>
              <a:t>chlupy, teplokrevnost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038124" y="4983705"/>
            <a:ext cx="1545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VÝSKYT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84057" y="5045260"/>
            <a:ext cx="1917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AUSTRÁLIE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84057" y="5568480"/>
            <a:ext cx="2416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NOVÁ </a:t>
            </a:r>
            <a:r>
              <a:rPr lang="cs-CZ" sz="2800" b="1" dirty="0" smtClean="0"/>
              <a:t>QUINEA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614093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0584"/>
            <a:ext cx="51805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/>
              <a:t>Vejcorodí     </a:t>
            </a:r>
            <a:r>
              <a:rPr lang="cs-CZ" sz="3200" b="1" dirty="0" smtClean="0"/>
              <a:t>zástupci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5445224"/>
            <a:ext cx="3299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 1                        </a:t>
            </a:r>
            <a:r>
              <a:rPr lang="cs-CZ" b="1" dirty="0" smtClean="0"/>
              <a:t>PTAKOPYSK PODIVNÝ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5444479"/>
            <a:ext cx="3518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            </a:t>
            </a:r>
            <a:r>
              <a:rPr lang="cs-CZ" b="1" dirty="0" smtClean="0"/>
              <a:t>JEŽURA AUSTRALSKÁ</a:t>
            </a:r>
            <a:endParaRPr lang="cs-CZ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2060849"/>
            <a:ext cx="3115546" cy="3168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204864"/>
            <a:ext cx="4249615" cy="31025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297669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2" y="807095"/>
            <a:ext cx="26732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/>
              <a:t>Vačnatci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1730425"/>
            <a:ext cx="59987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charakteristický způsob </a:t>
            </a:r>
            <a:r>
              <a:rPr lang="cs-CZ" sz="2800" b="1" dirty="0" smtClean="0">
                <a:hlinkClick r:id="rId2" tooltip="Rozmnožování"/>
              </a:rPr>
              <a:t>rozmnožování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8442" y="2230778"/>
            <a:ext cx="2972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vývoj mláďat ve vaku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18442" y="2689137"/>
            <a:ext cx="9110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rodí mláďata ve velmi raném stadiu vývoje </a:t>
            </a:r>
            <a:endParaRPr lang="cs-CZ" sz="2400" b="1" dirty="0" smtClean="0"/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– </a:t>
            </a:r>
            <a:r>
              <a:rPr lang="cs-CZ" sz="2400" b="1" dirty="0"/>
              <a:t>v podstatě nedonošená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18442" y="3527556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samice nemají placentu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18442" y="4042490"/>
            <a:ext cx="8823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mládě po narození přeleze do vaku a přisaje se k mléčné bradavce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0805" y="4967030"/>
            <a:ext cx="13454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Výskyt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8623" y="5059362"/>
            <a:ext cx="4524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AUSTRÁLIE, NOVÁ </a:t>
            </a:r>
            <a:r>
              <a:rPr lang="cs-CZ" sz="2000" b="1" dirty="0" smtClean="0"/>
              <a:t>QUINEA</a:t>
            </a:r>
            <a:r>
              <a:rPr lang="cs-CZ" sz="2000" b="1" dirty="0" smtClean="0"/>
              <a:t>, TASMÁNIE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03848" y="5551805"/>
            <a:ext cx="30524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JIŽNÍ A SEVERNÍ AMERIKA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0032966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766445"/>
            <a:ext cx="47647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Vačnatci       </a:t>
            </a:r>
            <a:r>
              <a:rPr lang="cs-CZ" sz="3200" b="1" dirty="0" smtClean="0"/>
              <a:t>zástupci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6265" y="1624773"/>
            <a:ext cx="5495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Známe 260 až 280 </a:t>
            </a:r>
            <a:r>
              <a:rPr lang="cs-CZ" sz="2800" dirty="0" smtClean="0"/>
              <a:t>druhů vačnatců 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0521" y="2147993"/>
            <a:ext cx="5756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Přibližně 200 z nich pochází z Austrálie a okolních ostrovů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46265" y="2522561"/>
            <a:ext cx="82125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Jejich velikost se pohybuje od 12 cm (VAKOMYŠ)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              až po dva metry (KLOKAN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39353" y="5923082"/>
            <a:ext cx="1803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Obr.3 </a:t>
            </a:r>
            <a:r>
              <a:rPr lang="cs-CZ" dirty="0" smtClean="0"/>
              <a:t>            </a:t>
            </a:r>
            <a:r>
              <a:rPr lang="cs-CZ" b="1" dirty="0" smtClean="0"/>
              <a:t>KOALA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12321" y="5925256"/>
            <a:ext cx="233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Obr.4</a:t>
            </a:r>
            <a:r>
              <a:rPr lang="cs-CZ" dirty="0" smtClean="0"/>
              <a:t>                   </a:t>
            </a:r>
            <a:r>
              <a:rPr lang="cs-CZ" b="1" dirty="0" smtClean="0"/>
              <a:t>KLOKAN</a:t>
            </a:r>
            <a:endParaRPr lang="cs-CZ" b="1" dirty="0"/>
          </a:p>
        </p:txBody>
      </p:sp>
      <p:pic>
        <p:nvPicPr>
          <p:cNvPr id="14" name="Obrázek 13" descr="AUSTRALIE 2006 02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5762" y="3471004"/>
            <a:ext cx="3474868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ek 14" descr="AUSTRALIE 2006 02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3501008"/>
            <a:ext cx="3384376" cy="2244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96432545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692696"/>
            <a:ext cx="21370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OTÁZKY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94457" y="2308228"/>
            <a:ext cx="5693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VEJCORODÍ  </a:t>
            </a:r>
            <a:r>
              <a:rPr lang="cs-CZ" sz="2400" b="1" dirty="0" smtClean="0"/>
              <a:t>KLADOU -  NEKLADOU  </a:t>
            </a:r>
            <a:r>
              <a:rPr lang="cs-CZ" sz="2400" dirty="0" smtClean="0"/>
              <a:t>VEJCE</a:t>
            </a:r>
            <a:endParaRPr lang="cs-CZ" sz="24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040364" y="2539060"/>
            <a:ext cx="1611756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994457" y="2956300"/>
            <a:ext cx="6857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MLÁĎATA SE  </a:t>
            </a:r>
            <a:r>
              <a:rPr lang="cs-CZ" sz="2400" b="1" dirty="0" smtClean="0"/>
              <a:t>ŽIVÍ  -  NEŽIVÍ  </a:t>
            </a:r>
            <a:r>
              <a:rPr lang="cs-CZ" sz="2400" dirty="0" smtClean="0"/>
              <a:t>MATEŘSKÝM MLÉKEM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94457" y="3604372"/>
            <a:ext cx="7621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SAMICE   </a:t>
            </a:r>
            <a:r>
              <a:rPr lang="cs-CZ" sz="2400" b="1" dirty="0" smtClean="0"/>
              <a:t>MAJÍ  -  NEMAJÍ</a:t>
            </a:r>
            <a:r>
              <a:rPr lang="cs-CZ" sz="2400" dirty="0" smtClean="0"/>
              <a:t>  VYVINUTÉ MLÉČNÉ BRADAVKY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94457" y="4180436"/>
            <a:ext cx="76179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VEJCORODÍ SE  </a:t>
            </a:r>
            <a:r>
              <a:rPr lang="cs-CZ" sz="2400" b="1" dirty="0" smtClean="0"/>
              <a:t>VYSKYTUJÍ  -    NEVYSKYTUJÍ   </a:t>
            </a:r>
            <a:r>
              <a:rPr lang="cs-CZ" sz="2400" dirty="0" smtClean="0"/>
              <a:t>POUZE</a:t>
            </a:r>
          </a:p>
          <a:p>
            <a:r>
              <a:rPr lang="cs-CZ" sz="2400" dirty="0" smtClean="0"/>
              <a:t>                                              V AUSTRALII A NA NOVÉ </a:t>
            </a:r>
            <a:r>
              <a:rPr lang="cs-CZ" sz="2400" dirty="0" smtClean="0"/>
              <a:t>QUINEI</a:t>
            </a:r>
            <a:endParaRPr lang="cs-CZ" sz="2400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3752332" y="3187132"/>
            <a:ext cx="93610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324684" y="3835204"/>
            <a:ext cx="103129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932040" y="4437112"/>
            <a:ext cx="1872208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3947027" y="815806"/>
            <a:ext cx="19623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VEJCORODÍ</a:t>
            </a:r>
          </a:p>
        </p:txBody>
      </p:sp>
    </p:spTree>
    <p:extLst>
      <p:ext uri="{BB962C8B-B14F-4D97-AF65-F5344CB8AC3E}">
        <p14:creationId xmlns:p14="http://schemas.microsoft.com/office/powerpoint/2010/main" xmlns="" val="4190863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836712"/>
            <a:ext cx="23332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OTÁZKY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84410" y="1082934"/>
            <a:ext cx="2195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VAČNATCI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05667" y="1938357"/>
            <a:ext cx="55574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 CHYBĚJÍCÍ SLOVA V TEXTU :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948" y="3580869"/>
            <a:ext cx="2253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VAČNATCI RODÍ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14015" y="3580869"/>
            <a:ext cx="3002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VYVINUTÁ MLÁĎATA.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948" y="2793333"/>
            <a:ext cx="4381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VÝVOJ MLÁĎAT POKRAČUJE VE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37680" y="2793331"/>
            <a:ext cx="1284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SAMICE.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948" y="5363890"/>
            <a:ext cx="2719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SAMICE VAČNATCŮ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12959" y="5369492"/>
            <a:ext cx="16738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PLACENTU.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948" y="4499011"/>
            <a:ext cx="413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 VAKU SE MLÁDĚ PŘISAJE K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740352" y="4501797"/>
            <a:ext cx="1284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SAMICE.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3525" y="2762555"/>
            <a:ext cx="1057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VAKU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52198" y="3550091"/>
            <a:ext cx="2387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NEDOKONALE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33811" y="4468233"/>
            <a:ext cx="3263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MLÉČNÉ BRADAVCE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02063" y="5333112"/>
            <a:ext cx="1390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NEMAJÍ</a:t>
            </a:r>
          </a:p>
        </p:txBody>
      </p:sp>
    </p:spTree>
    <p:extLst>
      <p:ext uri="{BB962C8B-B14F-4D97-AF65-F5344CB8AC3E}">
        <p14:creationId xmlns:p14="http://schemas.microsoft.com/office/powerpoint/2010/main" xmlns="" val="36144050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8424936" cy="3450696"/>
          </a:xfrm>
        </p:spPr>
        <p:txBody>
          <a:bodyPr>
            <a:normAutofit fontScale="92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1" indent="0">
              <a:buNone/>
            </a:pPr>
            <a:r>
              <a:rPr lang="cs-CZ" dirty="0" smtClean="0"/>
              <a:t>   </a:t>
            </a: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u="sng" dirty="0" smtClean="0"/>
              <a:t>Internetové odkazy:</a:t>
            </a:r>
          </a:p>
          <a:p>
            <a:pPr marL="0" indent="0">
              <a:buNone/>
            </a:pPr>
            <a:r>
              <a:rPr lang="cs-CZ" sz="2000" i="1" u="sng" dirty="0" smtClean="0"/>
              <a:t>Obr.2  </a:t>
            </a:r>
            <a:r>
              <a:rPr lang="cs-CZ" sz="2000" dirty="0"/>
              <a:t>ESTER INBAR. </a:t>
            </a:r>
            <a:r>
              <a:rPr lang="cs-CZ" sz="2000" i="1" dirty="0" err="1"/>
              <a:t>Wikimedia</a:t>
            </a:r>
            <a:r>
              <a:rPr lang="cs-CZ" sz="2000" i="1" dirty="0"/>
              <a:t> </a:t>
            </a:r>
            <a:r>
              <a:rPr lang="cs-CZ" sz="2000" i="1" dirty="0" err="1"/>
              <a:t>Commons</a:t>
            </a:r>
            <a:r>
              <a:rPr lang="cs-CZ" sz="2000" dirty="0"/>
              <a:t> [online]. [cit. </a:t>
            </a:r>
            <a:r>
              <a:rPr lang="cs-CZ" sz="2000" dirty="0" smtClean="0"/>
              <a:t>3.9.2013</a:t>
            </a:r>
            <a:r>
              <a:rPr lang="cs-CZ" sz="2000" dirty="0"/>
              <a:t>]. Dostupný na WWW: http://cs.wikipedia.org/wiki/Soubor:Echidna_ST_03.jpg </a:t>
            </a:r>
            <a:endParaRPr lang="cs-CZ" sz="2000" i="1" u="sng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sz="2000" dirty="0"/>
              <a:t>Veškeré </a:t>
            </a:r>
            <a:r>
              <a:rPr lang="cs-CZ" sz="2000" dirty="0" smtClean="0"/>
              <a:t>ostatní obrázky</a:t>
            </a:r>
            <a:r>
              <a:rPr lang="cs-CZ" sz="2000" dirty="0"/>
              <a:t>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2396</TotalTime>
  <Words>323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Základní škola a Mateřská škola Bílá Třemešná, okres Trutnov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62</cp:revision>
  <dcterms:created xsi:type="dcterms:W3CDTF">2013-05-10T12:01:16Z</dcterms:created>
  <dcterms:modified xsi:type="dcterms:W3CDTF">2014-01-21T08:39:55Z</dcterms:modified>
</cp:coreProperties>
</file>