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8" r:id="rId2"/>
    <p:sldId id="269" r:id="rId3"/>
    <p:sldId id="273" r:id="rId4"/>
    <p:sldId id="274" r:id="rId5"/>
    <p:sldId id="275" r:id="rId6"/>
    <p:sldId id="276" r:id="rId7"/>
    <p:sldId id="277" r:id="rId8"/>
    <p:sldId id="270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85806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67947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8969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593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24450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90827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050531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57739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7421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42886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7729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F785-BB63-4C71-BD20-E6B2961D6B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2811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76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png"/><Relationship Id="rId5" Type="http://schemas.openxmlformats.org/officeDocument/2006/relationships/image" Target="../media/image5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4" Type="http://schemas.openxmlformats.org/officeDocument/2006/relationships/slide" Target="slide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35122930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VY_32_INOVACE_06-20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mechanika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– 3.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25. 8. 2013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2453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Konzola - vnitřní síly – V, M, N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Šikmá síla</a:t>
            </a:r>
          </a:p>
          <a:p>
            <a:r>
              <a:rPr lang="cs-CZ" b="1" dirty="0">
                <a:solidFill>
                  <a:srgbClr val="002060"/>
                </a:solidFill>
              </a:rPr>
              <a:t>a </a:t>
            </a:r>
            <a:r>
              <a:rPr lang="cs-CZ" b="1" dirty="0" smtClean="0">
                <a:solidFill>
                  <a:srgbClr val="002060"/>
                </a:solidFill>
              </a:rPr>
              <a:t>kombinované zatížení</a:t>
            </a:r>
            <a:endParaRPr lang="cs-CZ" b="1" dirty="0">
              <a:solidFill>
                <a:srgbClr val="002060"/>
              </a:solidFill>
            </a:endParaRPr>
          </a:p>
          <a:p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798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Zadání příkladu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Určete průběh vnitřních sil V, M, N na konzole vyložené 1,7 m. </a:t>
            </a:r>
          </a:p>
          <a:p>
            <a:pPr marL="0" indent="0">
              <a:buNone/>
            </a:pPr>
            <a:r>
              <a:rPr lang="cs-CZ" dirty="0" smtClean="0"/>
              <a:t>Rozložení sil dle obrázku.</a:t>
            </a:r>
          </a:p>
          <a:p>
            <a:pPr marL="0" indent="0">
              <a:buNone/>
            </a:pPr>
            <a:r>
              <a:rPr lang="cs-CZ" dirty="0" smtClean="0"/>
              <a:t>Velikost zatížení:</a:t>
            </a:r>
          </a:p>
          <a:p>
            <a:pPr marL="0" indent="0">
              <a:buNone/>
            </a:pPr>
            <a:r>
              <a:rPr lang="cs-CZ" dirty="0" smtClean="0"/>
              <a:t>F1 = 7 kN - vodorovná síla</a:t>
            </a:r>
          </a:p>
          <a:p>
            <a:pPr marL="0" indent="0">
              <a:buNone/>
            </a:pPr>
            <a:r>
              <a:rPr lang="cs-CZ" dirty="0" smtClean="0"/>
              <a:t>F2 = 3 kN - svislá síla</a:t>
            </a:r>
          </a:p>
          <a:p>
            <a:pPr marL="0" indent="0">
              <a:buNone/>
            </a:pPr>
            <a:r>
              <a:rPr lang="cs-CZ" dirty="0" smtClean="0"/>
              <a:t>F3 = 5 kN - šikmá, úhel 65°</a:t>
            </a:r>
          </a:p>
          <a:p>
            <a:pPr marL="0" indent="0">
              <a:buNone/>
            </a:pPr>
            <a:r>
              <a:rPr lang="cs-CZ" dirty="0" smtClean="0"/>
              <a:t>f = 3 kN/m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56792"/>
            <a:ext cx="4224337" cy="207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1123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2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1. Popis zadání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1088688"/>
            <a:ext cx="4388296" cy="565268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Q´= f </a:t>
            </a:r>
            <a:r>
              <a:rPr lang="cs-CZ" sz="2400" dirty="0" smtClean="0">
                <a:solidFill>
                  <a:srgbClr val="FF0000"/>
                </a:solidFill>
              </a:rPr>
              <a:t> ∙  </a:t>
            </a:r>
            <a:r>
              <a:rPr lang="cs-CZ" sz="2400" dirty="0" smtClean="0">
                <a:solidFill>
                  <a:srgbClr val="FF0000"/>
                </a:solidFill>
              </a:rPr>
              <a:t>0,8 = 3 </a:t>
            </a:r>
            <a:r>
              <a:rPr lang="cs-CZ" sz="2400" dirty="0" smtClean="0">
                <a:solidFill>
                  <a:srgbClr val="FF0000"/>
                </a:solidFill>
              </a:rPr>
              <a:t> ∙  </a:t>
            </a:r>
            <a:r>
              <a:rPr lang="cs-CZ" sz="2400" dirty="0" smtClean="0">
                <a:solidFill>
                  <a:srgbClr val="FF0000"/>
                </a:solidFill>
              </a:rPr>
              <a:t>0,8 = 2,4 kN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F3z=F3 ∙ sin65</a:t>
            </a:r>
            <a:r>
              <a:rPr lang="cs-CZ" sz="2400" dirty="0" smtClean="0">
                <a:solidFill>
                  <a:srgbClr val="FF0000"/>
                </a:solidFill>
              </a:rPr>
              <a:t>°=</a:t>
            </a:r>
            <a:r>
              <a:rPr lang="cs-CZ" sz="2400" dirty="0" smtClean="0">
                <a:solidFill>
                  <a:srgbClr val="FF0000"/>
                </a:solidFill>
              </a:rPr>
              <a:t>5∙0,906 </a:t>
            </a:r>
            <a:r>
              <a:rPr lang="cs-CZ" sz="2400" dirty="0" smtClean="0">
                <a:solidFill>
                  <a:srgbClr val="FF0000"/>
                </a:solidFill>
              </a:rPr>
              <a:t>= 4,53 kN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F3y=F3∙ cos65</a:t>
            </a:r>
            <a:r>
              <a:rPr lang="cs-CZ" sz="2400" dirty="0" smtClean="0">
                <a:solidFill>
                  <a:srgbClr val="FF0000"/>
                </a:solidFill>
              </a:rPr>
              <a:t>°=</a:t>
            </a:r>
            <a:r>
              <a:rPr lang="cs-CZ" sz="2400" dirty="0" smtClean="0">
                <a:solidFill>
                  <a:srgbClr val="FF0000"/>
                </a:solidFill>
              </a:rPr>
              <a:t>5 ∙0,423</a:t>
            </a:r>
            <a:r>
              <a:rPr lang="cs-CZ" sz="2400" dirty="0" smtClean="0">
                <a:solidFill>
                  <a:srgbClr val="FF0000"/>
                </a:solidFill>
              </a:rPr>
              <a:t>= 2,11 kN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818652"/>
            <a:ext cx="4424400" cy="53075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Číslování je vhodné začít od volného konce.</a:t>
            </a:r>
          </a:p>
          <a:p>
            <a:pPr marL="0" indent="0">
              <a:buNone/>
            </a:pPr>
            <a:r>
              <a:rPr lang="cs-CZ" dirty="0" smtClean="0"/>
              <a:t>Vetknutí </a:t>
            </a:r>
            <a:r>
              <a:rPr lang="cs-CZ" dirty="0"/>
              <a:t>si označíme </a:t>
            </a:r>
            <a:r>
              <a:rPr lang="cs-CZ" dirty="0" smtClean="0"/>
              <a:t>malým písmenem a.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Dále zakreslíme reakce se šipkami předpokládaných výsledných směrů.</a:t>
            </a:r>
          </a:p>
          <a:p>
            <a:pPr marL="0" indent="0">
              <a:buNone/>
            </a:pPr>
            <a:r>
              <a:rPr lang="cs-CZ" dirty="0" smtClean="0"/>
              <a:t>Vypočítáme si náhradní břemeno Q´ a svislou a vodorovnou složku šikmé síly F3.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60" y="2839755"/>
            <a:ext cx="4687887" cy="215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764704"/>
            <a:ext cx="4224337" cy="207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3793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2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2. Výpočet a obrazec posouvajících sil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61412" y="908664"/>
            <a:ext cx="4038600" cy="567075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3862694" y="1088690"/>
            <a:ext cx="5281306" cy="576931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V1l  = 0 kN</a:t>
            </a:r>
          </a:p>
          <a:p>
            <a:pPr marL="0" indent="0">
              <a:buNone/>
            </a:pPr>
            <a:r>
              <a:rPr lang="cs-CZ" dirty="0" smtClean="0"/>
              <a:t>V1p = V1l  = 0 kN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V2l  = V1p = 0 kN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V2p = V2l - F2 = 0 - 3 = - 3 kN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V3l  = V2p = - 3 kN</a:t>
            </a:r>
          </a:p>
          <a:p>
            <a:pPr marL="0" indent="0">
              <a:buNone/>
            </a:pPr>
            <a:r>
              <a:rPr lang="cs-CZ" dirty="0" smtClean="0"/>
              <a:t>V3p = V3l - F3z = - 3 - 4,53 = - 7,53 kN</a:t>
            </a:r>
          </a:p>
          <a:p>
            <a:pPr marL="0" indent="0">
              <a:buNone/>
            </a:pPr>
            <a:r>
              <a:rPr lang="cs-CZ" dirty="0" smtClean="0"/>
              <a:t>V4l  = V3p = - 7,53 kN</a:t>
            </a:r>
          </a:p>
          <a:p>
            <a:pPr marL="0" indent="0">
              <a:buNone/>
            </a:pPr>
            <a:r>
              <a:rPr lang="cs-CZ" dirty="0" smtClean="0"/>
              <a:t>V4p = V4l  = - 7,53 kN 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/>
              <a:t>Val   = V4p – Q´ = - 7,53 - 2,4 = - 9,93kN</a:t>
            </a:r>
          </a:p>
          <a:p>
            <a:pPr marL="0" indent="0">
              <a:buNone/>
            </a:pPr>
            <a:r>
              <a:rPr lang="cs-CZ" dirty="0" smtClean="0"/>
              <a:t>Reakce </a:t>
            </a:r>
            <a:r>
              <a:rPr lang="cs-CZ" dirty="0"/>
              <a:t>Az musí uvést soustavu do </a:t>
            </a:r>
            <a:r>
              <a:rPr lang="cs-CZ" dirty="0" smtClean="0"/>
              <a:t>rovnováhy tzn. Vap = 0: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Vap = 	Val </a:t>
            </a:r>
            <a:r>
              <a:rPr lang="cs-CZ" dirty="0"/>
              <a:t>+</a:t>
            </a:r>
            <a:r>
              <a:rPr lang="cs-CZ" dirty="0" smtClean="0">
                <a:solidFill>
                  <a:schemeClr val="tx1"/>
                </a:solidFill>
              </a:rPr>
              <a:t> Az = 0 kN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	Az = - Val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Az</a:t>
            </a:r>
            <a:r>
              <a:rPr lang="cs-CZ" dirty="0" smtClean="0">
                <a:solidFill>
                  <a:schemeClr val="tx1"/>
                </a:solidFill>
              </a:rPr>
              <a:t> = - (- 9,93) = </a:t>
            </a:r>
            <a:r>
              <a:rPr lang="cs-CZ" u="sng" dirty="0" smtClean="0">
                <a:solidFill>
                  <a:srgbClr val="FF0000"/>
                </a:solidFill>
              </a:rPr>
              <a:t>9,93 kN</a:t>
            </a:r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-99392"/>
            <a:ext cx="1731414" cy="1740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45889"/>
            <a:ext cx="3750584" cy="3570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0772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52736"/>
            <a:ext cx="3750584" cy="4755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2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3. </a:t>
            </a:r>
            <a:r>
              <a:rPr lang="cs-CZ" sz="3200" dirty="0"/>
              <a:t>Výpočet a obrazec momentů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61412" y="908664"/>
            <a:ext cx="4038600" cy="567075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Zástupný symbol pro obsah 7"/>
              <p:cNvSpPr>
                <a:spLocks noGrp="1"/>
              </p:cNvSpPr>
              <p:nvPr>
                <p:ph sz="half" idx="2"/>
              </p:nvPr>
            </p:nvSpPr>
            <p:spPr>
              <a:xfrm>
                <a:off x="3851920" y="1088690"/>
                <a:ext cx="5292080" cy="5652059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M1 </a:t>
                </a:r>
                <a:r>
                  <a:rPr lang="cs-CZ" dirty="0"/>
                  <a:t>= 0 </a:t>
                </a:r>
                <a:r>
                  <a:rPr lang="cs-CZ" dirty="0" smtClean="0"/>
                  <a:t>kNm</a:t>
                </a:r>
              </a:p>
              <a:p>
                <a:pPr marL="0" indent="0">
                  <a:buNone/>
                </a:pPr>
                <a:r>
                  <a:rPr lang="cs-CZ" dirty="0" smtClean="0"/>
                  <a:t>M2 = 0 kNm </a:t>
                </a:r>
              </a:p>
              <a:p>
                <a:pPr marL="0" indent="0">
                  <a:buNone/>
                </a:pPr>
                <a:r>
                  <a:rPr lang="cs-CZ" dirty="0" smtClean="0"/>
                  <a:t>M3 = - </a:t>
                </a:r>
                <a:r>
                  <a:rPr lang="cs-CZ" dirty="0" smtClean="0"/>
                  <a:t>F2 ∙ 0,3 </a:t>
                </a:r>
                <a:r>
                  <a:rPr lang="cs-CZ" dirty="0" smtClean="0"/>
                  <a:t>= - </a:t>
                </a:r>
                <a:r>
                  <a:rPr lang="cs-CZ" dirty="0" smtClean="0"/>
                  <a:t>3 ∙ 0,3 </a:t>
                </a:r>
                <a:r>
                  <a:rPr lang="cs-CZ" dirty="0" smtClean="0"/>
                  <a:t>= - 0,9 kNm</a:t>
                </a:r>
              </a:p>
              <a:p>
                <a:pPr marL="0" indent="0">
                  <a:buNone/>
                </a:pPr>
                <a:r>
                  <a:rPr lang="cs-CZ" dirty="0" smtClean="0"/>
                  <a:t>M4 = - </a:t>
                </a:r>
                <a:r>
                  <a:rPr lang="cs-CZ" dirty="0" smtClean="0"/>
                  <a:t>F2 ∙ (</a:t>
                </a:r>
                <a:r>
                  <a:rPr lang="cs-CZ" dirty="0" smtClean="0"/>
                  <a:t>0,3+0,2) - </a:t>
                </a:r>
                <a:r>
                  <a:rPr lang="cs-CZ" dirty="0" smtClean="0"/>
                  <a:t>F3z ∙ 0,2 </a:t>
                </a:r>
                <a:r>
                  <a:rPr lang="cs-CZ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= - </a:t>
                </a:r>
                <a:r>
                  <a:rPr lang="cs-CZ" dirty="0" smtClean="0"/>
                  <a:t>3 ∙ 0,5 </a:t>
                </a:r>
                <a:r>
                  <a:rPr lang="cs-CZ" dirty="0" smtClean="0"/>
                  <a:t>- </a:t>
                </a:r>
                <a:r>
                  <a:rPr lang="cs-CZ" dirty="0" smtClean="0"/>
                  <a:t>4,53 ∙ 0,2 </a:t>
                </a:r>
                <a:r>
                  <a:rPr lang="cs-CZ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dirty="0" smtClean="0"/>
                  <a:t>M4 = - 1,5 – 0,906 = - 2,406 kNm</a:t>
                </a:r>
              </a:p>
              <a:p>
                <a:pPr marL="0" indent="0">
                  <a:buNone/>
                </a:pPr>
                <a:r>
                  <a:rPr lang="cs-CZ" dirty="0" smtClean="0"/>
                  <a:t>Moment </a:t>
                </a:r>
                <a:r>
                  <a:rPr lang="cs-CZ" dirty="0"/>
                  <a:t>v bodě </a:t>
                </a:r>
                <a:r>
                  <a:rPr lang="cs-CZ" dirty="0" smtClean="0"/>
                  <a:t>„a“ zleva: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sz="2200" dirty="0" err="1" smtClean="0"/>
                  <a:t>Mal</a:t>
                </a:r>
                <a:r>
                  <a:rPr lang="cs-CZ" sz="2200" dirty="0" smtClean="0"/>
                  <a:t>=-</a:t>
                </a:r>
                <a:r>
                  <a:rPr lang="cs-CZ" sz="2200" dirty="0" smtClean="0"/>
                  <a:t>F2 ∙ (</a:t>
                </a:r>
                <a:r>
                  <a:rPr lang="cs-CZ" sz="2200" dirty="0" smtClean="0"/>
                  <a:t>0,3+0,2+0,8)-</a:t>
                </a:r>
                <a:r>
                  <a:rPr lang="cs-CZ" sz="2200" dirty="0" smtClean="0"/>
                  <a:t>F3z ∙ (</a:t>
                </a:r>
                <a:r>
                  <a:rPr lang="cs-CZ" sz="2200" dirty="0" smtClean="0"/>
                  <a:t>0,2+0,8)-f</a:t>
                </a:r>
                <a:r>
                  <a:rPr lang="cs-CZ" sz="2200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0" i="1" smtClean="0">
                            <a:latin typeface="Cambria Math"/>
                          </a:rPr>
                          <m:t>0,8</m:t>
                        </m:r>
                        <m:r>
                          <a:rPr lang="cs-CZ" sz="2200" b="0" i="1" baseline="30000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2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200" dirty="0" smtClean="0"/>
                  <a:t> =</a:t>
                </a:r>
              </a:p>
              <a:p>
                <a:pPr marL="0" indent="0">
                  <a:buNone/>
                </a:pPr>
                <a:r>
                  <a:rPr lang="cs-CZ" sz="2200" dirty="0"/>
                  <a:t> </a:t>
                </a:r>
                <a:r>
                  <a:rPr lang="cs-CZ" sz="2200" dirty="0" smtClean="0"/>
                  <a:t>      = - </a:t>
                </a:r>
                <a:r>
                  <a:rPr lang="cs-CZ" sz="2200" dirty="0" smtClean="0"/>
                  <a:t>3 ∙ 1,3 </a:t>
                </a:r>
                <a:r>
                  <a:rPr lang="cs-CZ" sz="2200" dirty="0" smtClean="0"/>
                  <a:t>- </a:t>
                </a:r>
                <a:r>
                  <a:rPr lang="cs-CZ" sz="2200" dirty="0" smtClean="0"/>
                  <a:t>4,53 ∙ 1 </a:t>
                </a:r>
                <a:r>
                  <a:rPr lang="cs-CZ" sz="2200" dirty="0" smtClean="0"/>
                  <a:t>- </a:t>
                </a:r>
                <a:r>
                  <a:rPr lang="cs-CZ" sz="2200" dirty="0" smtClean="0"/>
                  <a:t>3 ∙ 0,32 </a:t>
                </a:r>
                <a:r>
                  <a:rPr lang="cs-CZ" sz="2200" dirty="0" smtClean="0"/>
                  <a:t>= </a:t>
                </a:r>
              </a:p>
              <a:p>
                <a:pPr marL="0" indent="0">
                  <a:buNone/>
                </a:pPr>
                <a:r>
                  <a:rPr lang="cs-CZ" sz="2200" dirty="0"/>
                  <a:t> </a:t>
                </a:r>
                <a:r>
                  <a:rPr lang="cs-CZ" sz="2200" dirty="0" smtClean="0"/>
                  <a:t>      = - 3,9 - 4,53 - 0,96 = - 9,39 kNm</a:t>
                </a:r>
                <a:endParaRPr lang="cs-CZ" sz="2200" dirty="0"/>
              </a:p>
              <a:p>
                <a:pPr marL="0" indent="0">
                  <a:buNone/>
                </a:pPr>
                <a:r>
                  <a:rPr lang="cs-CZ" dirty="0" smtClean="0"/>
                  <a:t>Moment Ma </a:t>
                </a:r>
                <a:r>
                  <a:rPr lang="cs-CZ" dirty="0"/>
                  <a:t>musí uvést soustavu do rovnováhy tzn. </a:t>
                </a:r>
                <a:r>
                  <a:rPr lang="cs-CZ" dirty="0" smtClean="0"/>
                  <a:t>Map </a:t>
                </a:r>
                <a:r>
                  <a:rPr lang="cs-CZ" dirty="0"/>
                  <a:t>= 0:</a:t>
                </a:r>
              </a:p>
              <a:p>
                <a:pPr marL="0" indent="0">
                  <a:buNone/>
                </a:pPr>
                <a:r>
                  <a:rPr lang="cs-CZ" dirty="0" smtClean="0"/>
                  <a:t>Map </a:t>
                </a:r>
                <a:r>
                  <a:rPr lang="cs-CZ" dirty="0"/>
                  <a:t>= </a:t>
                </a:r>
                <a:r>
                  <a:rPr lang="cs-CZ" dirty="0" err="1" smtClean="0"/>
                  <a:t>Mal</a:t>
                </a:r>
                <a:r>
                  <a:rPr lang="cs-CZ" dirty="0" smtClean="0"/>
                  <a:t> </a:t>
                </a:r>
                <a:r>
                  <a:rPr lang="cs-CZ" dirty="0"/>
                  <a:t>- </a:t>
                </a:r>
                <a:r>
                  <a:rPr lang="cs-CZ" dirty="0" smtClean="0"/>
                  <a:t>Ma </a:t>
                </a:r>
                <a:r>
                  <a:rPr lang="cs-CZ" dirty="0"/>
                  <a:t>= 0 </a:t>
                </a:r>
                <a:r>
                  <a:rPr lang="cs-CZ" dirty="0" smtClean="0"/>
                  <a:t>kNm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</a:t>
                </a:r>
                <a:r>
                  <a:rPr lang="cs-CZ" dirty="0" err="1" smtClean="0"/>
                  <a:t>Mal</a:t>
                </a:r>
                <a:r>
                  <a:rPr lang="cs-CZ" dirty="0" smtClean="0"/>
                  <a:t> </a:t>
                </a:r>
                <a:r>
                  <a:rPr lang="cs-CZ" dirty="0"/>
                  <a:t>=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Ma </a:t>
                </a:r>
                <a:r>
                  <a:rPr lang="cs-CZ" dirty="0">
                    <a:solidFill>
                      <a:srgbClr val="FF0000"/>
                    </a:solidFill>
                  </a:rPr>
                  <a:t>= </a:t>
                </a:r>
                <a:r>
                  <a:rPr lang="cs-CZ" u="sng" dirty="0" smtClean="0">
                    <a:solidFill>
                      <a:srgbClr val="FF0000"/>
                    </a:solidFill>
                  </a:rPr>
                  <a:t>- 9,39kNm</a:t>
                </a:r>
                <a:endParaRPr lang="cs-CZ" u="sng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3851920" y="1088690"/>
                <a:ext cx="5292080" cy="5652059"/>
              </a:xfrm>
              <a:blipFill rotWithShape="1">
                <a:blip r:embed="rId3"/>
                <a:stretch>
                  <a:fillRect l="-2074" t="-21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866064" y="1767809"/>
            <a:ext cx="244475" cy="26193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887754" y="2201779"/>
            <a:ext cx="244475" cy="26193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843588" y="3828836"/>
            <a:ext cx="244475" cy="26193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-99392"/>
            <a:ext cx="1731414" cy="1740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30149">
            <a:off x="1846147" y="3798905"/>
            <a:ext cx="136525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6553" y="4540477"/>
            <a:ext cx="831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Přímka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95536" y="4909809"/>
            <a:ext cx="1418456" cy="878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95536" y="4909809"/>
            <a:ext cx="1008112" cy="39139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3237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2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4. Výpočet a obrazec normálových sil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61412" y="908664"/>
            <a:ext cx="4038600" cy="567075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3862694" y="1088690"/>
            <a:ext cx="5281306" cy="576931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N1l  = 0 kN</a:t>
            </a:r>
          </a:p>
          <a:p>
            <a:pPr marL="0" indent="0">
              <a:buNone/>
            </a:pPr>
            <a:r>
              <a:rPr lang="cs-CZ" dirty="0" smtClean="0"/>
              <a:t>N1p = N1l  - F1 = 0 - 7 = - 7 kN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N2l  = N1p = - 7 kN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N2p = N2l  = - 7 kN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N3l  = N2p = - 7 kN</a:t>
            </a:r>
          </a:p>
          <a:p>
            <a:pPr marL="0" indent="0">
              <a:buNone/>
            </a:pPr>
            <a:r>
              <a:rPr lang="cs-CZ" dirty="0" smtClean="0"/>
              <a:t>N3p = N3l + F3y = - 7 + 2,11 = - 4,89 kN</a:t>
            </a:r>
          </a:p>
          <a:p>
            <a:pPr marL="0" indent="0">
              <a:buNone/>
            </a:pPr>
            <a:r>
              <a:rPr lang="cs-CZ" dirty="0" smtClean="0"/>
              <a:t>N4l  = N3p = - 4,89 kN</a:t>
            </a:r>
          </a:p>
          <a:p>
            <a:pPr marL="0" indent="0">
              <a:buNone/>
            </a:pPr>
            <a:r>
              <a:rPr lang="cs-CZ" dirty="0" smtClean="0"/>
              <a:t>N4p = N4l  = - 4,89 kN 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/>
              <a:t>Nal  = N4p = - 4,89 kN</a:t>
            </a:r>
          </a:p>
          <a:p>
            <a:pPr marL="0" indent="0">
              <a:buNone/>
            </a:pPr>
            <a:r>
              <a:rPr lang="cs-CZ" dirty="0" smtClean="0"/>
              <a:t>Reakce </a:t>
            </a:r>
            <a:r>
              <a:rPr lang="cs-CZ" dirty="0"/>
              <a:t>Az musí uvést soustavu do </a:t>
            </a:r>
            <a:r>
              <a:rPr lang="cs-CZ" dirty="0" smtClean="0"/>
              <a:t>rovnováhy tzn. Nap = 0: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Nap = Nal </a:t>
            </a:r>
            <a:r>
              <a:rPr lang="cs-CZ" dirty="0"/>
              <a:t>+</a:t>
            </a:r>
            <a:r>
              <a:rPr lang="cs-CZ" dirty="0" smtClean="0">
                <a:solidFill>
                  <a:schemeClr val="tx1"/>
                </a:solidFill>
              </a:rPr>
              <a:t> Ay = 0 kN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	Ay = - Nal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Ay</a:t>
            </a:r>
            <a:r>
              <a:rPr lang="cs-CZ" dirty="0" smtClean="0">
                <a:solidFill>
                  <a:schemeClr val="tx1"/>
                </a:solidFill>
              </a:rPr>
              <a:t> = - (- 4,89) = </a:t>
            </a:r>
            <a:r>
              <a:rPr lang="cs-CZ" u="sng" dirty="0" smtClean="0">
                <a:solidFill>
                  <a:srgbClr val="FF0000"/>
                </a:solidFill>
              </a:rPr>
              <a:t>4,89 kN</a:t>
            </a:r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-99392"/>
            <a:ext cx="1731414" cy="1740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52736"/>
            <a:ext cx="3750584" cy="40237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618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Shrnutí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6064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Nakresli </a:t>
            </a:r>
            <a:r>
              <a:rPr lang="cs-CZ" dirty="0" smtClean="0">
                <a:hlinkClick r:id="rId2" action="ppaction://hlinksldjump"/>
              </a:rPr>
              <a:t>obrazec</a:t>
            </a:r>
            <a:r>
              <a:rPr lang="cs-CZ" dirty="0" smtClean="0"/>
              <a:t> znaménkové dohody pro postup výpočtu z levé strany.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Kam vynášíme v obrazci záporný smysl </a:t>
            </a:r>
            <a:r>
              <a:rPr lang="cs-CZ" dirty="0" smtClean="0">
                <a:hlinkClick r:id="rId3" action="ppaction://hlinksldjump"/>
              </a:rPr>
              <a:t>posouvajících</a:t>
            </a:r>
            <a:r>
              <a:rPr lang="cs-CZ" dirty="0" smtClean="0"/>
              <a:t> sil?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tvar v obrazci momentů má křivka od </a:t>
            </a:r>
            <a:r>
              <a:rPr lang="cs-CZ" dirty="0" smtClean="0">
                <a:hlinkClick r:id="rId4" action="ppaction://hlinksldjump"/>
              </a:rPr>
              <a:t>osamělého břemene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Jaký tvar v obrazci momentů má křivka od </a:t>
            </a:r>
            <a:r>
              <a:rPr lang="cs-CZ" dirty="0">
                <a:hlinkClick r:id="rId4" action="ppaction://hlinksldjump"/>
              </a:rPr>
              <a:t>spojitého </a:t>
            </a:r>
            <a:r>
              <a:rPr lang="cs-CZ" dirty="0" smtClean="0">
                <a:hlinkClick r:id="rId4" action="ppaction://hlinksldjump"/>
              </a:rPr>
              <a:t>rovnoměrného </a:t>
            </a:r>
            <a:r>
              <a:rPr lang="cs-CZ" dirty="0" smtClean="0"/>
              <a:t>zatížení?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Kam vynášíme v obrazci záporný smysl </a:t>
            </a:r>
            <a:r>
              <a:rPr lang="cs-CZ" dirty="0" smtClean="0">
                <a:hlinkClick r:id="rId2" action="ppaction://hlinksldjump"/>
              </a:rPr>
              <a:t>normálových</a:t>
            </a:r>
            <a:r>
              <a:rPr lang="cs-CZ" dirty="0" smtClean="0"/>
              <a:t> sil?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0508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</a:t>
            </a:r>
            <a:r>
              <a:rPr lang="cs-CZ" dirty="0"/>
              <a:t>není uvedeno jinak – archiv autora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353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604</TotalTime>
  <Words>626</Words>
  <Application>Microsoft Office PowerPoint</Application>
  <PresentationFormat>Předvádění na obrazovce (4:3)</PresentationFormat>
  <Paragraphs>102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Konzola - vnitřní síly – V, M, N</vt:lpstr>
      <vt:lpstr>Zadání příkladu</vt:lpstr>
      <vt:lpstr>1. Popis zadání</vt:lpstr>
      <vt:lpstr>2. Výpočet a obrazec posouvajících sil</vt:lpstr>
      <vt:lpstr>3. Výpočet a obrazec momentů</vt:lpstr>
      <vt:lpstr>4. Výpočet a obrazec normálových sil</vt:lpstr>
      <vt:lpstr>Shrnutí</vt:lpstr>
      <vt:lpstr>Zdroj obrázků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Vnitřní síly na přímém nosníku</dc:title>
  <dc:creator>Michal</dc:creator>
  <cp:lastModifiedBy>Alena Stachová</cp:lastModifiedBy>
  <cp:revision>108</cp:revision>
  <dcterms:created xsi:type="dcterms:W3CDTF">2013-12-26T09:05:21Z</dcterms:created>
  <dcterms:modified xsi:type="dcterms:W3CDTF">2014-01-21T12:17:43Z</dcterms:modified>
</cp:coreProperties>
</file>