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316" r:id="rId2"/>
    <p:sldId id="256" r:id="rId3"/>
    <p:sldId id="257" r:id="rId4"/>
    <p:sldId id="304" r:id="rId5"/>
    <p:sldId id="303" r:id="rId6"/>
    <p:sldId id="258" r:id="rId7"/>
    <p:sldId id="311" r:id="rId8"/>
    <p:sldId id="279" r:id="rId9"/>
    <p:sldId id="312" r:id="rId10"/>
    <p:sldId id="313" r:id="rId11"/>
    <p:sldId id="283" r:id="rId12"/>
    <p:sldId id="314" r:id="rId13"/>
    <p:sldId id="281" r:id="rId14"/>
    <p:sldId id="300" r:id="rId15"/>
    <p:sldId id="30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4703" autoAdjust="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025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0A3DB4-B1FD-49D9-8C93-91FBCDD0055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ommons.wikimedia.org/wiki/Category:Wooden_bridges_in_Slovakia?uselang=c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360globe.net/laos/luang-prabang/bamboo-bridge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nt_du_Gar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%C3%B3rdoba-Puente_Romano-Vista_del_Molino_de_la_Calahorra-20110916.jpg#filelinks" TargetMode="External"/><Relationship Id="rId2" Type="http://schemas.openxmlformats.org/officeDocument/2006/relationships/hyperlink" Target="http://cs.wikipedia.org/wiki/Soubor:Pravcicka_bran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queduct_of_Segovia_08.jpg" TargetMode="External"/><Relationship Id="rId5" Type="http://schemas.openxmlformats.org/officeDocument/2006/relationships/hyperlink" Target="http://cs.wikipedia.org/wiki/Soubor:PontDuGard.JPG" TargetMode="External"/><Relationship Id="rId4" Type="http://schemas.openxmlformats.org/officeDocument/2006/relationships/hyperlink" Target="http://cs.wikipedia.org/wiki/Soubor:Cordoba,_Roman_Bridge_and_Mosque-Cathedr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124992579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VY_32_INOVACE_32-01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3. 8.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612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mostního stavitelství Starověké mosty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2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	V dávných dobách překonávali lidé vodní toky mělkými brody nebo po kmeni náhodně spadlého stromu. Další možností bylo překonání řeky po balvanech rozmístěných v dostupné vzdálenosti v jejím korytu. Tím byl dán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</a:t>
            </a:r>
            <a:r>
              <a:rPr lang="cs-CZ" b="1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</a:t>
            </a:r>
            <a:r>
              <a:rPr lang="cs-CZ" b="1" dirty="0" smtClean="0"/>
              <a:t> </a:t>
            </a:r>
            <a:r>
              <a:rPr lang="cs-CZ" dirty="0" smtClean="0"/>
              <a:t>pro stavbu mostů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 a kámen</a:t>
            </a:r>
            <a:r>
              <a:rPr lang="cs-CZ" b="1" dirty="0" smtClean="0"/>
              <a:t>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Inspirací pro stavbu mostů byly pro pravěké stavitele skalní útvary.</a:t>
            </a:r>
          </a:p>
          <a:p>
            <a:pPr marL="0" indent="0" algn="just">
              <a:buNone/>
            </a:pPr>
            <a:r>
              <a:rPr lang="cs-CZ" dirty="0"/>
              <a:t>	Dalším materiálem </a:t>
            </a:r>
            <a:r>
              <a:rPr lang="cs-CZ" dirty="0" smtClean="0"/>
              <a:t>používaným pro stavbu mostů byly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liány 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bambus.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75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Historický kamenný most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88" r="7086" b="21387"/>
          <a:stretch/>
        </p:blipFill>
        <p:spPr>
          <a:xfrm>
            <a:off x="395536" y="1368000"/>
            <a:ext cx="8496000" cy="5364000"/>
          </a:xfrm>
        </p:spPr>
      </p:pic>
    </p:spTree>
    <p:extLst>
      <p:ext uri="{BB962C8B-B14F-4D97-AF65-F5344CB8AC3E}">
        <p14:creationId xmlns:p14="http://schemas.microsoft.com/office/powerpoint/2010/main" val="62580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Pravčická</a:t>
            </a:r>
            <a:r>
              <a:rPr lang="cs-CZ" dirty="0" smtClean="0"/>
              <a:t> brána, okres Děčín, </a:t>
            </a:r>
            <a:r>
              <a:rPr lang="cs-CZ" dirty="0"/>
              <a:t>Č</a:t>
            </a:r>
            <a:r>
              <a:rPr lang="cs-CZ" dirty="0" smtClean="0"/>
              <a:t>esko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99" y="1484784"/>
            <a:ext cx="7974013" cy="5243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298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Opracované kmeny přes řeku</a:t>
            </a:r>
            <a:endParaRPr lang="cs-CZ" dirty="0"/>
          </a:p>
        </p:txBody>
      </p:sp>
      <p:pic>
        <p:nvPicPr>
          <p:cNvPr id="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192" y="1600200"/>
            <a:ext cx="3540215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9020" y="1600200"/>
            <a:ext cx="3541760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6412686"/>
            <a:ext cx="2902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dřevěné mosty – </a:t>
            </a:r>
            <a:r>
              <a:rPr lang="cs-CZ" dirty="0" smtClean="0">
                <a:hlinkClick r:id="rId4"/>
              </a:rPr>
              <a:t>Slovensko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413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Bambusový most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988" y="1340768"/>
            <a:ext cx="7315200" cy="4874895"/>
          </a:xfrm>
        </p:spPr>
      </p:pic>
      <p:sp>
        <p:nvSpPr>
          <p:cNvPr id="6" name="TextovéPole 5"/>
          <p:cNvSpPr txBox="1"/>
          <p:nvPr/>
        </p:nvSpPr>
        <p:spPr>
          <a:xfrm>
            <a:off x="1043608" y="6340678"/>
            <a:ext cx="454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Laos – bambusový most – </a:t>
            </a:r>
            <a:r>
              <a:rPr lang="cs-CZ" dirty="0" smtClean="0">
                <a:hlinkClick r:id="rId3"/>
              </a:rPr>
              <a:t>virtuální prohlídka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69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Historie mostů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187205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	Nejstarší nám známé kulturní národy Sumerové, Babyloňané, Egypťané stavěli již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klenuté kamenné, kamenné pilíře s dřevěnou trámovou </a:t>
            </a:r>
            <a:r>
              <a:rPr lang="cs-CZ" dirty="0" smtClean="0"/>
              <a:t>konstrukcí nebo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cihelné mosty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Ve starém Římě se při budování rozsáhlé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silniční sítě </a:t>
            </a:r>
            <a:r>
              <a:rPr lang="cs-CZ" dirty="0" smtClean="0"/>
              <a:t>používali při stavbě mostů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klenby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	Starověký </a:t>
            </a:r>
            <a:r>
              <a:rPr lang="cs-CZ" dirty="0"/>
              <a:t>římský most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Puente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Viejo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s </a:t>
            </a:r>
            <a:r>
              <a:rPr lang="cs-CZ" dirty="0"/>
              <a:t>16 oblouky postavili Římané po roce 45 př. n. l.</a:t>
            </a:r>
          </a:p>
          <a:p>
            <a:pPr marL="0" indent="0" algn="just">
              <a:buNone/>
            </a:pPr>
            <a:r>
              <a:rPr lang="cs-CZ" dirty="0" smtClean="0"/>
              <a:t>	Také při stavbě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akvaduktů </a:t>
            </a:r>
            <a:r>
              <a:rPr lang="cs-CZ" dirty="0" smtClean="0"/>
              <a:t>přivádějících vodu z hor do římských měst se využívali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cs.wikipedia.org/wiki/Pont_du_Gard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435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4096" cy="838200"/>
          </a:xfrm>
        </p:spPr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Starověký </a:t>
            </a:r>
            <a:r>
              <a:rPr lang="cs-CZ" b="1" dirty="0">
                <a:effectLst/>
              </a:rPr>
              <a:t>římský most</a:t>
            </a:r>
            <a:r>
              <a:rPr lang="cs-CZ" dirty="0">
                <a:effectLst/>
              </a:rPr>
              <a:t> (</a:t>
            </a:r>
            <a:r>
              <a:rPr lang="cs-CZ" i="1" dirty="0" err="1">
                <a:effectLst/>
              </a:rPr>
              <a:t>Puente</a:t>
            </a:r>
            <a:r>
              <a:rPr lang="cs-CZ" i="1" dirty="0">
                <a:effectLst/>
              </a:rPr>
              <a:t> </a:t>
            </a:r>
            <a:r>
              <a:rPr lang="cs-CZ" i="1" dirty="0" err="1">
                <a:effectLst/>
              </a:rPr>
              <a:t>Viejo</a:t>
            </a:r>
            <a:r>
              <a:rPr lang="cs-CZ" dirty="0">
                <a:effectLst/>
              </a:rPr>
              <a:t>) s 16 oblouky postavili Římané po roce 45 </a:t>
            </a:r>
            <a:r>
              <a:rPr lang="cs-CZ" dirty="0" err="1" smtClean="0">
                <a:effectLst/>
              </a:rPr>
              <a:t>př.n.l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16"/>
          <a:stretch/>
        </p:blipFill>
        <p:spPr bwMode="auto">
          <a:xfrm>
            <a:off x="213994" y="1654380"/>
            <a:ext cx="8676193" cy="4194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301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Puente</a:t>
            </a:r>
            <a:r>
              <a:rPr lang="cs-CZ" dirty="0" smtClean="0"/>
              <a:t> </a:t>
            </a:r>
            <a:r>
              <a:rPr lang="cs-CZ" dirty="0" err="1" smtClean="0"/>
              <a:t>Viejo</a:t>
            </a:r>
            <a:r>
              <a:rPr lang="cs-CZ" dirty="0" smtClean="0"/>
              <a:t>, </a:t>
            </a:r>
            <a:r>
              <a:rPr lang="cs-CZ" dirty="0" err="1" smtClean="0"/>
              <a:t>Cordoba</a:t>
            </a:r>
            <a:r>
              <a:rPr lang="cs-CZ" dirty="0" smtClean="0"/>
              <a:t>, Španělsko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12"/>
          <a:stretch/>
        </p:blipFill>
        <p:spPr bwMode="auto">
          <a:xfrm>
            <a:off x="302635" y="1671630"/>
            <a:ext cx="8640000" cy="4217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113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1048" cy="841248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effectLst/>
              </a:rPr>
              <a:t>Pont </a:t>
            </a:r>
            <a:r>
              <a:rPr lang="cs-CZ" sz="4000" dirty="0" err="1" smtClean="0">
                <a:effectLst/>
              </a:rPr>
              <a:t>du</a:t>
            </a:r>
            <a:r>
              <a:rPr lang="cs-CZ" sz="4000" dirty="0" smtClean="0">
                <a:effectLst/>
              </a:rPr>
              <a:t> Gard, Francie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>				</a:t>
            </a:r>
            <a:r>
              <a:rPr lang="cs-CZ" sz="2200" dirty="0" smtClean="0">
                <a:effectLst/>
              </a:rPr>
              <a:t>nejznámější  </a:t>
            </a:r>
            <a:r>
              <a:rPr lang="cs-CZ" sz="2200" dirty="0">
                <a:effectLst/>
              </a:rPr>
              <a:t>akvadukt (asi </a:t>
            </a:r>
            <a:r>
              <a:rPr lang="cs-CZ" sz="2200" dirty="0" smtClean="0">
                <a:effectLst/>
              </a:rPr>
              <a:t>1.st.př.n.l</a:t>
            </a:r>
            <a:r>
              <a:rPr lang="cs-CZ" sz="2200" dirty="0">
                <a:effectLst/>
              </a:rPr>
              <a:t>)</a:t>
            </a:r>
            <a:endParaRPr lang="cs-CZ" sz="2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61"/>
          <a:stretch/>
        </p:blipFill>
        <p:spPr bwMode="auto">
          <a:xfrm>
            <a:off x="781050" y="1340768"/>
            <a:ext cx="7581900" cy="52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017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1048" cy="841248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effectLst/>
              </a:rPr>
              <a:t>Pont </a:t>
            </a:r>
            <a:r>
              <a:rPr lang="cs-CZ" sz="4000" dirty="0" err="1" smtClean="0">
                <a:effectLst/>
              </a:rPr>
              <a:t>du</a:t>
            </a:r>
            <a:r>
              <a:rPr lang="cs-CZ" sz="4000" dirty="0" smtClean="0">
                <a:effectLst/>
              </a:rPr>
              <a:t> Gard, Francie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>				</a:t>
            </a:r>
            <a:r>
              <a:rPr lang="cs-CZ" sz="2200" dirty="0" smtClean="0">
                <a:effectLst/>
              </a:rPr>
              <a:t>nejznámější  </a:t>
            </a:r>
            <a:r>
              <a:rPr lang="cs-CZ" sz="2200" dirty="0">
                <a:effectLst/>
              </a:rPr>
              <a:t>akvadukt (asi </a:t>
            </a:r>
            <a:r>
              <a:rPr lang="cs-CZ" sz="2200" dirty="0" smtClean="0">
                <a:effectLst/>
              </a:rPr>
              <a:t>1.st.př.n.l</a:t>
            </a:r>
            <a:r>
              <a:rPr lang="cs-CZ" sz="2200" dirty="0">
                <a:effectLst/>
              </a:rPr>
              <a:t>)</a:t>
            </a:r>
            <a:endParaRPr lang="cs-CZ" sz="2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2" t="12086" r="274" b="6308"/>
          <a:stretch/>
        </p:blipFill>
        <p:spPr bwMode="auto">
          <a:xfrm>
            <a:off x="179512" y="1556792"/>
            <a:ext cx="8856000" cy="51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57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Akvadukt v </a:t>
            </a:r>
            <a:r>
              <a:rPr lang="cs-CZ" dirty="0" err="1" smtClean="0"/>
              <a:t>Segovii</a:t>
            </a:r>
            <a:r>
              <a:rPr lang="cs-CZ" dirty="0" smtClean="0"/>
              <a:t> </a:t>
            </a:r>
            <a:r>
              <a:rPr lang="cs-CZ" dirty="0"/>
              <a:t>(1.st.), </a:t>
            </a:r>
            <a:r>
              <a:rPr lang="cs-CZ" dirty="0" smtClean="0"/>
              <a:t>Španělsko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11"/>
          <a:stretch/>
        </p:blipFill>
        <p:spPr bwMode="auto">
          <a:xfrm>
            <a:off x="772115" y="1268760"/>
            <a:ext cx="7620000" cy="54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764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Kamenný most ve Skotsku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0" b="2002"/>
          <a:stretch/>
        </p:blipFill>
        <p:spPr>
          <a:xfrm>
            <a:off x="467544" y="1268760"/>
            <a:ext cx="8370916" cy="5436000"/>
          </a:xfrm>
        </p:spPr>
      </p:pic>
    </p:spTree>
    <p:extLst>
      <p:ext uri="{BB962C8B-B14F-4D97-AF65-F5344CB8AC3E}">
        <p14:creationId xmlns:p14="http://schemas.microsoft.com/office/powerpoint/2010/main" val="271243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</a:t>
            </a:r>
            <a:r>
              <a:rPr lang="cs-CZ" dirty="0" smtClean="0">
                <a:hlinkClick r:id="rId2" action="ppaction://hlinksldjump"/>
              </a:rPr>
              <a:t>materiál</a:t>
            </a:r>
            <a:r>
              <a:rPr lang="cs-CZ" dirty="0" smtClean="0"/>
              <a:t> byl používán pro první přemostění vodních toků dávné historii?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 smtClean="0">
                <a:hlinkClick r:id="rId3" action="ppaction://hlinksldjump"/>
              </a:rPr>
              <a:t>tvary</a:t>
            </a:r>
            <a:r>
              <a:rPr lang="cs-CZ" dirty="0" smtClean="0"/>
              <a:t> a </a:t>
            </a:r>
            <a:r>
              <a:rPr lang="cs-CZ" dirty="0"/>
              <a:t>materiál </a:t>
            </a:r>
            <a:r>
              <a:rPr lang="cs-CZ" dirty="0" smtClean="0"/>
              <a:t>měly mostní </a:t>
            </a:r>
            <a:r>
              <a:rPr lang="cs-CZ" dirty="0"/>
              <a:t>konstrukce </a:t>
            </a:r>
            <a:r>
              <a:rPr lang="cs-CZ" dirty="0" smtClean="0"/>
              <a:t>starých kultur (Sumerové, Babyloňané, Egypťané)?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 jaké </a:t>
            </a:r>
            <a:r>
              <a:rPr lang="cs-CZ" dirty="0" smtClean="0">
                <a:hlinkClick r:id="rId3" action="ppaction://hlinksldjump"/>
              </a:rPr>
              <a:t>účely</a:t>
            </a:r>
            <a:r>
              <a:rPr lang="cs-CZ" dirty="0" smtClean="0"/>
              <a:t> stavěli </a:t>
            </a:r>
            <a:r>
              <a:rPr lang="cs-CZ" dirty="0"/>
              <a:t>své mosty Římané?</a:t>
            </a:r>
          </a:p>
        </p:txBody>
      </p:sp>
    </p:spTree>
    <p:extLst>
      <p:ext uri="{BB962C8B-B14F-4D97-AF65-F5344CB8AC3E}">
        <p14:creationId xmlns:p14="http://schemas.microsoft.com/office/powerpoint/2010/main" val="48884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SREDLOVA</a:t>
            </a:r>
            <a:r>
              <a:rPr lang="cs-CZ" dirty="0"/>
              <a:t>. </a:t>
            </a:r>
            <a:r>
              <a:rPr lang="cs-CZ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3.8.2013].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cs.wikipedia.org/wiki/Soubor:Pravcicka_brana1.JPG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DANIEL VILLAFRUELA.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3.8.2013]. Dostupný na WWW: </a:t>
            </a:r>
            <a:r>
              <a:rPr lang="cs-CZ" dirty="0" smtClean="0">
                <a:hlinkClick r:id="rId3"/>
              </a:rPr>
              <a:t>http://cs.wikipedia.org/wiki/Soubor:C%C3%B3rdoba-Puente_Romano-Vista_del_Molino_de_la_Calahorra-20110916.jpg#filelinks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PANCHURRET.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3.8.2013].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http://cs.wikipedia.org/wiki/Soubor:Cordoba,_</a:t>
            </a:r>
            <a:r>
              <a:rPr lang="cs-CZ" dirty="0" smtClean="0">
                <a:hlinkClick r:id="rId4"/>
              </a:rPr>
              <a:t>Roman_Bridge_and_Mosque-Cathedral.jpg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GUENTER </a:t>
            </a:r>
            <a:r>
              <a:rPr lang="cs-CZ" dirty="0"/>
              <a:t>WIESCHENDAHL. </a:t>
            </a:r>
            <a:r>
              <a:rPr lang="cs-CZ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3.8.2013].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cs.wikipedia.org/wiki/Soubor:PontDuGard.JPG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BERNARD GAGNON.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3.8.2013].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http://cs.wikipedia.org/wiki/Soubor:Aqueduct_of_Segovia_08.jpg</a:t>
            </a:r>
            <a:r>
              <a:rPr lang="cs-CZ" dirty="0"/>
              <a:t> 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fotografie autora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9780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1010</TotalTime>
  <Words>290</Words>
  <Application>Microsoft Office PowerPoint</Application>
  <PresentationFormat>Předvádění na obrazovce (4:3)</PresentationFormat>
  <Paragraphs>67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Historie mostního stavitelství Starověké mosty</vt:lpstr>
      <vt:lpstr>Historie mostů</vt:lpstr>
      <vt:lpstr>Historický kamenný most</vt:lpstr>
      <vt:lpstr>Pravčická brána, okres Děčín, Česko</vt:lpstr>
      <vt:lpstr>Opracované kmeny přes řeku</vt:lpstr>
      <vt:lpstr>Bambusový most</vt:lpstr>
      <vt:lpstr>Historie mostů</vt:lpstr>
      <vt:lpstr>Starověký římský most (Puente Viejo) s 16 oblouky postavili Římané po roce 45 př.n.l</vt:lpstr>
      <vt:lpstr>Puente Viejo, Cordoba, Španělsko</vt:lpstr>
      <vt:lpstr>Pont du Gard, Francie     nejznámější  akvadukt (asi 1.st.př.n.l)</vt:lpstr>
      <vt:lpstr>Pont du Gard, Francie     nejznámější  akvadukt (asi 1.st.př.n.l)</vt:lpstr>
      <vt:lpstr>Akvadukt v Segovii (1.st.), Španělsko</vt:lpstr>
      <vt:lpstr>Kamenný most ve Skotsku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Dřevěné mosty</dc:title>
  <dc:creator>Michal</dc:creator>
  <cp:lastModifiedBy>Alena Stachová</cp:lastModifiedBy>
  <cp:revision>115</cp:revision>
  <dcterms:created xsi:type="dcterms:W3CDTF">2013-11-29T19:30:12Z</dcterms:created>
  <dcterms:modified xsi:type="dcterms:W3CDTF">2014-01-21T12:22:20Z</dcterms:modified>
</cp:coreProperties>
</file>