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98" r:id="rId2"/>
    <p:sldId id="259" r:id="rId3"/>
    <p:sldId id="258" r:id="rId4"/>
    <p:sldId id="260" r:id="rId5"/>
    <p:sldId id="261" r:id="rId6"/>
    <p:sldId id="284" r:id="rId7"/>
    <p:sldId id="268" r:id="rId8"/>
    <p:sldId id="271" r:id="rId9"/>
    <p:sldId id="278" r:id="rId10"/>
    <p:sldId id="273" r:id="rId11"/>
    <p:sldId id="272" r:id="rId12"/>
    <p:sldId id="282" r:id="rId13"/>
    <p:sldId id="285" r:id="rId14"/>
    <p:sldId id="283" r:id="rId15"/>
    <p:sldId id="286" r:id="rId16"/>
    <p:sldId id="293" r:id="rId17"/>
    <p:sldId id="265" r:id="rId18"/>
    <p:sldId id="266" r:id="rId19"/>
    <p:sldId id="294" r:id="rId20"/>
    <p:sldId id="267" r:id="rId21"/>
    <p:sldId id="297" r:id="rId22"/>
    <p:sldId id="295" r:id="rId23"/>
    <p:sldId id="296" r:id="rId24"/>
    <p:sldId id="262" r:id="rId25"/>
    <p:sldId id="275" r:id="rId26"/>
    <p:sldId id="281" r:id="rId27"/>
    <p:sldId id="280" r:id="rId28"/>
    <p:sldId id="279" r:id="rId29"/>
    <p:sldId id="276" r:id="rId30"/>
    <p:sldId id="264" r:id="rId31"/>
    <p:sldId id="289" r:id="rId32"/>
    <p:sldId id="291" r:id="rId33"/>
    <p:sldId id="269" r:id="rId34"/>
    <p:sldId id="288" r:id="rId3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049" autoAdjust="0"/>
    <p:restoredTop sz="94660"/>
  </p:normalViewPr>
  <p:slideViewPr>
    <p:cSldViewPr>
      <p:cViewPr varScale="1">
        <p:scale>
          <a:sx n="87" d="100"/>
          <a:sy n="87" d="100"/>
        </p:scale>
        <p:origin x="-159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10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02E65-4239-410B-BEC5-E712FD5EBDD2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457914D-229D-408C-80EB-1F84C134C5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02E65-4239-410B-BEC5-E712FD5EBDD2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457914D-229D-408C-80EB-1F84C134C5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02E65-4239-410B-BEC5-E712FD5EBDD2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7914D-229D-408C-80EB-1F84C134C57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02E65-4239-410B-BEC5-E712FD5EBDD2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7914D-229D-408C-80EB-1F84C134C5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02E65-4239-410B-BEC5-E712FD5EBDD2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457914D-229D-408C-80EB-1F84C134C57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02E65-4239-410B-BEC5-E712FD5EBDD2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7914D-229D-408C-80EB-1F84C134C5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02E65-4239-410B-BEC5-E712FD5EBDD2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7914D-229D-408C-80EB-1F84C134C5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02E65-4239-410B-BEC5-E712FD5EBDD2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7914D-229D-408C-80EB-1F84C134C5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02E65-4239-410B-BEC5-E712FD5EBDD2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7914D-229D-408C-80EB-1F84C134C578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02E65-4239-410B-BEC5-E712FD5EBDD2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7914D-229D-408C-80EB-1F84C134C5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302E65-4239-410B-BEC5-E712FD5EBDD2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57914D-229D-408C-80EB-1F84C134C57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B7CC62-612E-450D-A863-5C88CFCBD7D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9461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3302E65-4239-410B-BEC5-E712FD5EBDD2}" type="datetimeFigureOut">
              <a:rPr lang="cs-CZ" smtClean="0"/>
              <a:t>16. 1. 2014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457914D-229D-408C-80EB-1F84C134C57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video.answers.com/the-magdeburg-water-bridge-in-germany-517779342" TargetMode="External"/><Relationship Id="rId2" Type="http://schemas.openxmlformats.org/officeDocument/2006/relationships/hyperlink" Target="http://www.d-o-l.cz/index.php/pl/podobneprojektyswiec/stedozemni-prplav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pixabay.com/cs/francie-%C5%99%C3%ADmsk%C3%BD-akvadukt-most-166824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if"/><Relationship Id="rId2" Type="http://schemas.openxmlformats.org/officeDocument/2006/relationships/image" Target="../media/image16.tif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t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t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31.xml"/><Relationship Id="rId5" Type="http://schemas.openxmlformats.org/officeDocument/2006/relationships/slide" Target="slide6.xml"/><Relationship Id="rId4" Type="http://schemas.openxmlformats.org/officeDocument/2006/relationships/slide" Target="slide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5516563"/>
            <a:ext cx="5762625" cy="125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šablona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15888"/>
            <a:ext cx="6734175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086" name="Group 38"/>
          <p:cNvGraphicFramePr>
            <a:graphicFrameLocks noGrp="1"/>
          </p:cNvGraphicFramePr>
          <p:nvPr>
            <p:ph/>
            <p:extLst>
              <p:ext uri="{D42A27DB-BD31-4B8C-83A1-F6EECF244321}">
                <p14:modId xmlns:p14="http://schemas.microsoft.com/office/powerpoint/2010/main" val="2186504080"/>
              </p:ext>
            </p:extLst>
          </p:nvPr>
        </p:nvGraphicFramePr>
        <p:xfrm>
          <a:off x="1331913" y="1196975"/>
          <a:ext cx="6707187" cy="3879851"/>
        </p:xfrm>
        <a:graphic>
          <a:graphicData uri="http://schemas.openxmlformats.org/drawingml/2006/table">
            <a:tbl>
              <a:tblPr/>
              <a:tblGrid>
                <a:gridCol w="1912937"/>
                <a:gridCol w="4794250"/>
              </a:tblGrid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CZ.1.07/1.5.00/34.0029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Číslo materiálu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VY_32_INOVACE_32-03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Název školy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Střední průmyslová škola stavební, Resslova 2, </a:t>
                      </a:r>
                      <a:endParaRPr kumimoji="0" lang="cs-CZ" altLang="cs-CZ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České Budějovice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Ing. Michal Kronika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Tematický celek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Dopravní stavby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036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Ročník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 – 4.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Datum tvorby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5. </a:t>
                      </a: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8. 2013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30225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názorný výklad  nové látky a  okamžité procvičení</a:t>
                      </a:r>
                      <a:endParaRPr kumimoji="0" lang="cs-CZ" altLang="cs-CZ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 prezentace</a:t>
                      </a:r>
                      <a:endParaRPr kumimoji="0" lang="cs-CZ" alt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79413">
                <a:tc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výkladová prezentace na interaktivní tabuli nebo projektor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58775">
                <a:tc gridSpan="2">
                  <a:txBody>
                    <a:bodyPr/>
                    <a:lstStyle>
                      <a:lvl1pPr marL="342900" indent="-342900" algn="l"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charset="0"/>
                        </a:defRPr>
                      </a:lvl1pPr>
                      <a:lvl2pPr marL="742950" indent="-285750" algn="l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charset="0"/>
                        </a:defRPr>
                      </a:lvl2pPr>
                      <a:lvl3pPr marL="1143000" indent="-228600" algn="l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charset="0"/>
                        </a:defRPr>
                      </a:lvl3pPr>
                      <a:lvl4pPr marL="16002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4pPr>
                      <a:lvl5pPr marL="2057400" indent="-228600" algn="l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charset="0"/>
                        </a:defRPr>
                      </a:lvl9pPr>
                    </a:lstStyle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alt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altLang="cs-CZ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01742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Mostní názvosloví – základní pojmy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Dopravní stavby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648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Mostní názvosloví – ČSN 73 6200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Mostní názvosloví upravuje norma </a:t>
            </a:r>
          </a:p>
          <a:p>
            <a:pPr marL="0" indent="0" algn="ctr">
              <a:buNone/>
            </a:pP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ČSN </a:t>
            </a:r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73 </a:t>
            </a:r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6200</a:t>
            </a:r>
          </a:p>
          <a:p>
            <a:pPr marL="0" indent="0" algn="ctr">
              <a:buNone/>
            </a:pPr>
            <a:endParaRPr lang="cs-CZ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cs-CZ" dirty="0" smtClean="0"/>
              <a:t>Norma stanovuje české a slovenské názvy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základních pojmů </a:t>
            </a:r>
            <a:r>
              <a:rPr lang="cs-CZ" dirty="0" smtClean="0"/>
              <a:t>v oboru mostních objektů.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92203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Rozdělení normy – ČSN 73 6200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12776"/>
            <a:ext cx="8686800" cy="530383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Základní pojmy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Třídění mostů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Návrhové charakteristiky mostů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Spodní stavba mostu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Nosná konstrukce mostu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Mostní svršek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Mostní vybavení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Mostní projektování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Mostní stavitelství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49452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 Základní pojmy - názvosloví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268760"/>
            <a:ext cx="8686800" cy="525658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Mostní objekt </a:t>
            </a:r>
            <a:endParaRPr lang="cs-CZ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cs-CZ" dirty="0" smtClean="0"/>
              <a:t>	nedílná součást dopravní cesty v místě, kde je třeba překonat přírodní nebo umělou překážku přemostěním.</a:t>
            </a:r>
          </a:p>
          <a:p>
            <a:pPr marL="0" indent="0">
              <a:buNone/>
            </a:pPr>
            <a:r>
              <a:rPr lang="cs-CZ" dirty="0"/>
              <a:t>	</a:t>
            </a:r>
            <a:r>
              <a:rPr lang="cs-CZ" u="sng" dirty="0"/>
              <a:t>Mostní objekty se dělí na</a:t>
            </a:r>
            <a:r>
              <a:rPr lang="cs-CZ" u="sng" dirty="0" smtClean="0"/>
              <a:t>:</a:t>
            </a:r>
            <a:endParaRPr lang="cs-CZ" u="sng" dirty="0"/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Mosty - </a:t>
            </a:r>
            <a:r>
              <a:rPr lang="cs-CZ" sz="2800" dirty="0" smtClean="0"/>
              <a:t>s kolmou světlostí mostního otvoru nad 2,0m</a:t>
            </a:r>
            <a:endParaRPr lang="cs-CZ" dirty="0"/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Propustky</a:t>
            </a: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cs-CZ" sz="2800" dirty="0" smtClean="0"/>
              <a:t>s </a:t>
            </a:r>
            <a:r>
              <a:rPr lang="cs-CZ" sz="2800" dirty="0"/>
              <a:t>kolmou světlostí </a:t>
            </a:r>
            <a:r>
              <a:rPr lang="cs-CZ" sz="2800" dirty="0" smtClean="0"/>
              <a:t>otvoru </a:t>
            </a:r>
            <a:r>
              <a:rPr lang="cs-CZ" sz="2800" dirty="0"/>
              <a:t>do </a:t>
            </a:r>
            <a:r>
              <a:rPr lang="cs-CZ" sz="2800" dirty="0" smtClean="0"/>
              <a:t>2,0m včetně</a:t>
            </a:r>
            <a:endParaRPr lang="cs-CZ" sz="2800" dirty="0"/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Lávky - </a:t>
            </a:r>
            <a:r>
              <a:rPr lang="cs-CZ" sz="2800" dirty="0"/>
              <a:t>mostní objekty sloužící chodcům a </a:t>
            </a:r>
            <a:r>
              <a:rPr lang="cs-CZ" sz="2800" dirty="0" smtClean="0"/>
              <a:t>cyklistům</a:t>
            </a:r>
            <a:r>
              <a:rPr lang="cs-CZ" sz="2800" dirty="0"/>
              <a:t> </a:t>
            </a:r>
            <a:r>
              <a:rPr lang="cs-CZ" sz="2800" dirty="0" smtClean="0"/>
              <a:t>	  </a:t>
            </a:r>
            <a:r>
              <a:rPr lang="cs-CZ" sz="2800" dirty="0"/>
              <a:t> </a:t>
            </a:r>
            <a:r>
              <a:rPr lang="cs-CZ" sz="2800" dirty="0" smtClean="0"/>
              <a:t>     nebo revizím</a:t>
            </a:r>
          </a:p>
        </p:txBody>
      </p:sp>
    </p:spTree>
    <p:extLst>
      <p:ext uri="{BB962C8B-B14F-4D97-AF65-F5344CB8AC3E}">
        <p14:creationId xmlns:p14="http://schemas.microsoft.com/office/powerpoint/2010/main" val="4148101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Most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	Mostní objekt s kolmou světlostí alespoň jednoho otvoru nejméně 2,01 m sloužící k převádění:</a:t>
            </a:r>
          </a:p>
          <a:p>
            <a:r>
              <a:rPr lang="cs-CZ" dirty="0" smtClean="0"/>
              <a:t>Dopravních cest (komunikace, železnice)</a:t>
            </a:r>
          </a:p>
          <a:p>
            <a:r>
              <a:rPr lang="cs-CZ" dirty="0" smtClean="0"/>
              <a:t>Vodních koryt</a:t>
            </a:r>
          </a:p>
          <a:p>
            <a:r>
              <a:rPr lang="cs-CZ" dirty="0" smtClean="0"/>
              <a:t>Potrubních komunikací</a:t>
            </a:r>
          </a:p>
          <a:p>
            <a:r>
              <a:rPr lang="cs-CZ" dirty="0" smtClean="0"/>
              <a:t>Stavebně montážním účelům</a:t>
            </a:r>
          </a:p>
          <a:p>
            <a:r>
              <a:rPr lang="cs-CZ" dirty="0" smtClean="0"/>
              <a:t>Revizím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6935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Most – světlost otvoru alespoň 2,01 m</a:t>
            </a:r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630" y="1698600"/>
            <a:ext cx="8535140" cy="4237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Přímá spojnice 4"/>
          <p:cNvCxnSpPr/>
          <p:nvPr/>
        </p:nvCxnSpPr>
        <p:spPr>
          <a:xfrm>
            <a:off x="1403648" y="4869160"/>
            <a:ext cx="6552728" cy="0"/>
          </a:xfrm>
          <a:prstGeom prst="line">
            <a:avLst/>
          </a:prstGeom>
          <a:ln w="57150">
            <a:solidFill>
              <a:srgbClr val="FFFF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4223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Most pro dopravní komunikace </a:t>
            </a:r>
            <a:r>
              <a:rPr lang="cs-CZ" sz="1000" dirty="0" smtClean="0"/>
              <a:t>Veselí nad Lužnicí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1643719" y="1554163"/>
            <a:ext cx="6008961" cy="4525962"/>
          </a:xfrm>
        </p:spPr>
      </p:pic>
    </p:spTree>
    <p:extLst>
      <p:ext uri="{BB962C8B-B14F-4D97-AF65-F5344CB8AC3E}">
        <p14:creationId xmlns:p14="http://schemas.microsoft.com/office/powerpoint/2010/main" val="1853392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Most pro dopravní komunikace </a:t>
            </a:r>
            <a:r>
              <a:rPr lang="cs-CZ" sz="1000" dirty="0" err="1" smtClean="0"/>
              <a:t>Edinburg</a:t>
            </a:r>
            <a:r>
              <a:rPr lang="cs-CZ" sz="1000" dirty="0" smtClean="0"/>
              <a:t>, Skotsko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463" y="1554163"/>
            <a:ext cx="7333473" cy="4525962"/>
          </a:xfrm>
        </p:spPr>
      </p:pic>
    </p:spTree>
    <p:extLst>
      <p:ext uri="{BB962C8B-B14F-4D97-AF65-F5344CB8AC3E}">
        <p14:creationId xmlns:p14="http://schemas.microsoft.com/office/powerpoint/2010/main" val="2649368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Most pro dopravní </a:t>
            </a:r>
            <a:r>
              <a:rPr lang="cs-CZ" dirty="0" smtClean="0"/>
              <a:t>komunikace </a:t>
            </a:r>
            <a:r>
              <a:rPr lang="cs-CZ" sz="1000" dirty="0" smtClean="0"/>
              <a:t>Tábor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1645438" y="1554163"/>
            <a:ext cx="6005523" cy="4525962"/>
          </a:xfrm>
        </p:spPr>
      </p:pic>
    </p:spTree>
    <p:extLst>
      <p:ext uri="{BB962C8B-B14F-4D97-AF65-F5344CB8AC3E}">
        <p14:creationId xmlns:p14="http://schemas.microsoft.com/office/powerpoint/2010/main" val="2155648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Most pro </a:t>
            </a:r>
            <a:r>
              <a:rPr lang="cs-CZ" dirty="0" smtClean="0"/>
              <a:t>železnici </a:t>
            </a:r>
            <a:r>
              <a:rPr lang="cs-CZ" sz="1000" dirty="0"/>
              <a:t>u Malého jezu, České Budějovice 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1643719" y="1554163"/>
            <a:ext cx="6008961" cy="4525962"/>
          </a:xfrm>
        </p:spPr>
      </p:pic>
    </p:spTree>
    <p:extLst>
      <p:ext uri="{BB962C8B-B14F-4D97-AF65-F5344CB8AC3E}">
        <p14:creationId xmlns:p14="http://schemas.microsoft.com/office/powerpoint/2010/main" val="2311568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Most vodních koryt u Magdeburku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5187206"/>
          </a:xfrm>
        </p:spPr>
        <p:txBody>
          <a:bodyPr>
            <a:normAutofit fontScale="55000" lnSpcReduction="20000"/>
          </a:bodyPr>
          <a:lstStyle/>
          <a:p>
            <a:pPr marL="0" indent="0" algn="just">
              <a:buNone/>
            </a:pPr>
            <a:r>
              <a:rPr lang="cs-CZ" sz="5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Vodní most u </a:t>
            </a:r>
            <a:r>
              <a:rPr lang="cs-CZ" sz="5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Magdeburku</a:t>
            </a:r>
          </a:p>
          <a:p>
            <a:pPr marL="0" indent="0" algn="just">
              <a:buNone/>
            </a:pPr>
            <a:r>
              <a:rPr lang="cs-CZ" sz="5800" dirty="0" smtClean="0"/>
              <a:t>	Na </a:t>
            </a:r>
            <a:r>
              <a:rPr lang="cs-CZ" sz="5800" dirty="0"/>
              <a:t>nultém kilometru kanálu u Magdeburku </a:t>
            </a:r>
            <a:r>
              <a:rPr lang="cs-CZ" sz="5800" dirty="0" smtClean="0"/>
              <a:t>byla uvedena </a:t>
            </a:r>
            <a:r>
              <a:rPr lang="cs-CZ" sz="5800" dirty="0"/>
              <a:t>10. října 2003  do provozu unikátní mimoúrovňová vodní křižovatka. </a:t>
            </a:r>
            <a:endParaRPr lang="cs-CZ" sz="5800" dirty="0" smtClean="0"/>
          </a:p>
          <a:p>
            <a:pPr marL="0" indent="0" algn="just">
              <a:buNone/>
            </a:pPr>
            <a:r>
              <a:rPr lang="cs-CZ" sz="5800" dirty="0"/>
              <a:t>	</a:t>
            </a:r>
            <a:r>
              <a:rPr lang="cs-CZ" sz="5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Vodní most </a:t>
            </a:r>
            <a:r>
              <a:rPr lang="cs-CZ" sz="5800" dirty="0" smtClean="0"/>
              <a:t>propojil nad </a:t>
            </a:r>
            <a:r>
              <a:rPr lang="cs-CZ" sz="5800" dirty="0"/>
              <a:t>hladinou Labe </a:t>
            </a:r>
            <a:r>
              <a:rPr lang="cs-CZ" sz="5800" dirty="0" smtClean="0"/>
              <a:t>Středoevropský a Havelský kanál. Plavidla na něj mohou vystoupat nebo „přestupovat“ mezi kanály s využitím nových plavebních komor </a:t>
            </a:r>
            <a:r>
              <a:rPr lang="cs-CZ" sz="5800" dirty="0" err="1" smtClean="0"/>
              <a:t>Hohenwarthe</a:t>
            </a:r>
            <a:r>
              <a:rPr lang="cs-CZ" sz="5800" dirty="0" smtClean="0"/>
              <a:t> a  </a:t>
            </a:r>
            <a:r>
              <a:rPr lang="cs-CZ" sz="5800" dirty="0" err="1" smtClean="0"/>
              <a:t>Rothensee</a:t>
            </a:r>
            <a:r>
              <a:rPr lang="cs-CZ" sz="5800" dirty="0" smtClean="0"/>
              <a:t>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>
              <a:hlinkClick r:id="rId2"/>
            </a:endParaRPr>
          </a:p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://www.d-o-l.cz/index.php/pl/podobneprojektyswiec/stedozemni-prplav</a:t>
            </a:r>
            <a:endParaRPr lang="cs-CZ" dirty="0"/>
          </a:p>
          <a:p>
            <a:r>
              <a:rPr lang="cs-CZ" dirty="0">
                <a:hlinkClick r:id="rId3"/>
              </a:rPr>
              <a:t>http://video.answers.com/the-magdeburg-water-bridge-in-germany-517779342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5399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6000" y="457200"/>
            <a:ext cx="8820496" cy="838200"/>
          </a:xfrm>
        </p:spPr>
        <p:txBody>
          <a:bodyPr>
            <a:normAutofit/>
          </a:bodyPr>
          <a:lstStyle/>
          <a:p>
            <a:r>
              <a:rPr lang="cs-CZ" dirty="0" smtClean="0"/>
              <a:t>Most vodních koryt - Akvadukt </a:t>
            </a:r>
            <a:r>
              <a:rPr lang="cs-CZ" sz="1000" dirty="0" smtClean="0"/>
              <a:t>Pont </a:t>
            </a:r>
            <a:r>
              <a:rPr lang="cs-CZ" sz="1000" dirty="0" err="1" smtClean="0"/>
              <a:t>du</a:t>
            </a:r>
            <a:r>
              <a:rPr lang="cs-CZ" sz="1000" dirty="0" smtClean="0"/>
              <a:t> Gard, Francie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7" r="4407"/>
          <a:stretch/>
        </p:blipFill>
        <p:spPr bwMode="auto">
          <a:xfrm>
            <a:off x="216000" y="1399321"/>
            <a:ext cx="8712000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216000" y="5934670"/>
            <a:ext cx="871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3"/>
              </a:rPr>
              <a:t>http://pixabay.com/cs/francie-%</a:t>
            </a:r>
            <a:r>
              <a:rPr lang="cs-CZ" dirty="0" smtClean="0">
                <a:hlinkClick r:id="rId3"/>
              </a:rPr>
              <a:t>C5%99%C3%ADmsk%C3%BD-akvadukt-most-166824</a:t>
            </a:r>
            <a:endParaRPr lang="cs-CZ" dirty="0" smtClean="0"/>
          </a:p>
          <a:p>
            <a:r>
              <a:rPr lang="cs-CZ" dirty="0" smtClean="0"/>
              <a:t>/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18256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457200"/>
            <a:ext cx="9036496" cy="838200"/>
          </a:xfrm>
        </p:spPr>
        <p:txBody>
          <a:bodyPr/>
          <a:lstStyle/>
          <a:p>
            <a:r>
              <a:rPr lang="cs-CZ" dirty="0" smtClean="0"/>
              <a:t>Most potrubních komunikací</a:t>
            </a:r>
            <a:r>
              <a:rPr lang="cs-CZ" sz="1000" dirty="0"/>
              <a:t> </a:t>
            </a:r>
            <a:r>
              <a:rPr lang="cs-CZ" sz="1000" dirty="0" smtClean="0"/>
              <a:t>parovod přes Vltavu Č. Budějovice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96" b="14638"/>
          <a:stretch/>
        </p:blipFill>
        <p:spPr>
          <a:xfrm>
            <a:off x="251520" y="1340768"/>
            <a:ext cx="8756834" cy="5220000"/>
          </a:xfrm>
        </p:spPr>
      </p:pic>
    </p:spTree>
    <p:extLst>
      <p:ext uri="{BB962C8B-B14F-4D97-AF65-F5344CB8AC3E}">
        <p14:creationId xmlns:p14="http://schemas.microsoft.com/office/powerpoint/2010/main" val="37348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457200"/>
            <a:ext cx="8884096" cy="838200"/>
          </a:xfrm>
        </p:spPr>
        <p:txBody>
          <a:bodyPr>
            <a:normAutofit/>
          </a:bodyPr>
          <a:lstStyle/>
          <a:p>
            <a:r>
              <a:rPr lang="cs-CZ" dirty="0" smtClean="0"/>
              <a:t>Most potrubních komunikací</a:t>
            </a:r>
            <a:r>
              <a:rPr lang="cs-CZ" sz="1000" dirty="0"/>
              <a:t> </a:t>
            </a:r>
            <a:r>
              <a:rPr lang="cs-CZ" sz="1000" dirty="0" smtClean="0"/>
              <a:t>parovod přes Mlýnskou stoku 								Č. Budějovice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13" b="8400"/>
          <a:stretch/>
        </p:blipFill>
        <p:spPr>
          <a:xfrm>
            <a:off x="107504" y="1412776"/>
            <a:ext cx="8843264" cy="5292000"/>
          </a:xfrm>
        </p:spPr>
      </p:pic>
    </p:spTree>
    <p:extLst>
      <p:ext uri="{BB962C8B-B14F-4D97-AF65-F5344CB8AC3E}">
        <p14:creationId xmlns:p14="http://schemas.microsoft.com/office/powerpoint/2010/main" val="1497246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504" y="457200"/>
            <a:ext cx="8884096" cy="838200"/>
          </a:xfrm>
        </p:spPr>
        <p:txBody>
          <a:bodyPr>
            <a:normAutofit/>
          </a:bodyPr>
          <a:lstStyle/>
          <a:p>
            <a:r>
              <a:rPr lang="cs-CZ" dirty="0" smtClean="0"/>
              <a:t>Most potrubních komunikací</a:t>
            </a:r>
            <a:r>
              <a:rPr lang="cs-CZ" sz="1000" dirty="0"/>
              <a:t> </a:t>
            </a:r>
            <a:r>
              <a:rPr lang="cs-CZ" sz="1000" dirty="0" smtClean="0"/>
              <a:t>parovod přes nákladní nádraží 								Č. Budějovice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86" t="12129" r="7252" b="21297"/>
          <a:stretch/>
        </p:blipFill>
        <p:spPr>
          <a:xfrm>
            <a:off x="252000" y="1340768"/>
            <a:ext cx="8676000" cy="5292000"/>
          </a:xfrm>
        </p:spPr>
      </p:pic>
    </p:spTree>
    <p:extLst>
      <p:ext uri="{BB962C8B-B14F-4D97-AF65-F5344CB8AC3E}">
        <p14:creationId xmlns:p14="http://schemas.microsoft.com/office/powerpoint/2010/main" val="2172670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Most revizní - montážní</a:t>
            </a:r>
            <a:r>
              <a:rPr lang="cs-CZ" sz="1000" dirty="0" smtClean="0"/>
              <a:t> přes Vltavu „nad bubny“, České Budějovice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1631584" y="1554163"/>
            <a:ext cx="6033232" cy="4525962"/>
          </a:xfrm>
        </p:spPr>
      </p:pic>
    </p:spTree>
    <p:extLst>
      <p:ext uri="{BB962C8B-B14F-4D97-AF65-F5344CB8AC3E}">
        <p14:creationId xmlns:p14="http://schemas.microsoft.com/office/powerpoint/2010/main" val="2125330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Propustek – šíře otvoru do 2,0 m včetně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2403" y="1556082"/>
            <a:ext cx="3391593" cy="4522124"/>
          </a:xfrm>
        </p:spPr>
      </p:pic>
      <p:cxnSp>
        <p:nvCxnSpPr>
          <p:cNvPr id="6" name="Přímá spojnice 5"/>
          <p:cNvCxnSpPr/>
          <p:nvPr/>
        </p:nvCxnSpPr>
        <p:spPr>
          <a:xfrm>
            <a:off x="4572000" y="4509120"/>
            <a:ext cx="720080" cy="0"/>
          </a:xfrm>
          <a:prstGeom prst="line">
            <a:avLst/>
          </a:prstGeom>
          <a:ln w="57150">
            <a:solidFill>
              <a:srgbClr val="FFFF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9048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686800" cy="841248"/>
          </a:xfrm>
        </p:spPr>
        <p:txBody>
          <a:bodyPr/>
          <a:lstStyle/>
          <a:p>
            <a:r>
              <a:rPr lang="cs-CZ" dirty="0" smtClean="0"/>
              <a:t>Propustky – trubní a </a:t>
            </a:r>
            <a:r>
              <a:rPr lang="cs-CZ" dirty="0" err="1" smtClean="0"/>
              <a:t>kelnbový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628800"/>
            <a:ext cx="4325112" cy="4197096"/>
          </a:xfrm>
        </p:spPr>
      </p:pic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497" y="1628800"/>
            <a:ext cx="4799503" cy="4192158"/>
          </a:xfrm>
        </p:spPr>
      </p:pic>
    </p:spTree>
    <p:extLst>
      <p:ext uri="{BB962C8B-B14F-4D97-AF65-F5344CB8AC3E}">
        <p14:creationId xmlns:p14="http://schemas.microsoft.com/office/powerpoint/2010/main" val="249240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Propustek – šíře otvoru do 2,0 m včetně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03" b="301"/>
          <a:stretch/>
        </p:blipFill>
        <p:spPr>
          <a:xfrm rot="10800000">
            <a:off x="395536" y="1268760"/>
            <a:ext cx="8059771" cy="5472000"/>
          </a:xfrm>
        </p:spPr>
      </p:pic>
      <p:cxnSp>
        <p:nvCxnSpPr>
          <p:cNvPr id="6" name="Přímá spojnice 5"/>
          <p:cNvCxnSpPr/>
          <p:nvPr/>
        </p:nvCxnSpPr>
        <p:spPr>
          <a:xfrm>
            <a:off x="4499992" y="5157192"/>
            <a:ext cx="1080120" cy="0"/>
          </a:xfrm>
          <a:prstGeom prst="line">
            <a:avLst/>
          </a:prstGeom>
          <a:ln w="57150">
            <a:solidFill>
              <a:srgbClr val="FFFF00"/>
            </a:solidFill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97614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Propustky – rámové – typ Beneš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2" y="1340765"/>
            <a:ext cx="8398459" cy="4108094"/>
          </a:xfrm>
        </p:spPr>
      </p:pic>
    </p:spTree>
    <p:extLst>
      <p:ext uri="{BB962C8B-B14F-4D97-AF65-F5344CB8AC3E}">
        <p14:creationId xmlns:p14="http://schemas.microsoft.com/office/powerpoint/2010/main" val="1575411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Propustky – rámové prefabrikované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386588"/>
            <a:ext cx="5041392" cy="4785360"/>
          </a:xfrm>
        </p:spPr>
      </p:pic>
    </p:spTree>
    <p:extLst>
      <p:ext uri="{BB962C8B-B14F-4D97-AF65-F5344CB8AC3E}">
        <p14:creationId xmlns:p14="http://schemas.microsoft.com/office/powerpoint/2010/main" val="1918782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Propustky – z profilovaných plechů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9" y="1268766"/>
            <a:ext cx="4420819" cy="5441442"/>
          </a:xfrm>
        </p:spPr>
      </p:pic>
    </p:spTree>
    <p:extLst>
      <p:ext uri="{BB962C8B-B14F-4D97-AF65-F5344CB8AC3E}">
        <p14:creationId xmlns:p14="http://schemas.microsoft.com/office/powerpoint/2010/main" val="3329254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Lávka pro pěší </a:t>
            </a:r>
            <a:r>
              <a:rPr lang="cs-CZ" sz="1000" dirty="0" smtClean="0"/>
              <a:t>přes Stropnici v chatové osadě </a:t>
            </a:r>
            <a:r>
              <a:rPr lang="cs-CZ" sz="1000" dirty="0" err="1" smtClean="0"/>
              <a:t>Želízkův</a:t>
            </a:r>
            <a:r>
              <a:rPr lang="cs-CZ" sz="1000" dirty="0" smtClean="0"/>
              <a:t> mlýn u Strážkovic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1626958" y="1554163"/>
            <a:ext cx="6042483" cy="4525962"/>
          </a:xfrm>
        </p:spPr>
      </p:pic>
    </p:spTree>
    <p:extLst>
      <p:ext uri="{BB962C8B-B14F-4D97-AF65-F5344CB8AC3E}">
        <p14:creationId xmlns:p14="http://schemas.microsoft.com/office/powerpoint/2010/main" val="1310276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Lávka pro pěší </a:t>
            </a:r>
            <a:r>
              <a:rPr lang="cs-CZ" sz="1000" dirty="0" smtClean="0"/>
              <a:t>přes Dobrovodský </a:t>
            </a:r>
            <a:r>
              <a:rPr lang="cs-CZ" sz="1000" dirty="0"/>
              <a:t>potok, Suché Vrbné, České Budějovice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1630892" y="1554163"/>
            <a:ext cx="6034616" cy="4525962"/>
          </a:xfrm>
        </p:spPr>
      </p:pic>
    </p:spTree>
    <p:extLst>
      <p:ext uri="{BB962C8B-B14F-4D97-AF65-F5344CB8AC3E}">
        <p14:creationId xmlns:p14="http://schemas.microsoft.com/office/powerpoint/2010/main" val="1315391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Lávka pro pěší</a:t>
            </a:r>
            <a:r>
              <a:rPr lang="cs-CZ" sz="1000" dirty="0" smtClean="0"/>
              <a:t>  v Londýně, Anglie  a  na  jižní Morava přes Dyji u vinice </a:t>
            </a:r>
            <a:r>
              <a:rPr lang="cs-CZ" sz="1000" dirty="0" err="1" smtClean="0"/>
              <a:t>Šobes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503" y="1699260"/>
            <a:ext cx="3391593" cy="4526280"/>
          </a:xfrm>
        </p:spPr>
      </p:pic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6182" y="1703416"/>
            <a:ext cx="3387436" cy="4517967"/>
          </a:xfrm>
        </p:spPr>
      </p:pic>
    </p:spTree>
    <p:extLst>
      <p:ext uri="{BB962C8B-B14F-4D97-AF65-F5344CB8AC3E}">
        <p14:creationId xmlns:p14="http://schemas.microsoft.com/office/powerpoint/2010/main" val="2981110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Lávka pro pěší</a:t>
            </a:r>
            <a:r>
              <a:rPr lang="cs-CZ" sz="1000" dirty="0" smtClean="0"/>
              <a:t> Londýn, Anglie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466" y="1554163"/>
            <a:ext cx="6033468" cy="4525962"/>
          </a:xfrm>
        </p:spPr>
      </p:pic>
    </p:spTree>
    <p:extLst>
      <p:ext uri="{BB962C8B-B14F-4D97-AF65-F5344CB8AC3E}">
        <p14:creationId xmlns:p14="http://schemas.microsoft.com/office/powerpoint/2010/main" val="2562063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Lávka pro pěší</a:t>
            </a:r>
            <a:r>
              <a:rPr lang="cs-CZ" sz="1000" dirty="0" smtClean="0"/>
              <a:t> Vodoměrka od architekta Kaplického, Londýn, Anglie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464" y="1554163"/>
            <a:ext cx="6033471" cy="4525962"/>
          </a:xfrm>
        </p:spPr>
      </p:pic>
    </p:spTree>
    <p:extLst>
      <p:ext uri="{BB962C8B-B14F-4D97-AF65-F5344CB8AC3E}">
        <p14:creationId xmlns:p14="http://schemas.microsoft.com/office/powerpoint/2010/main" val="1285255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Lávka pro pěší</a:t>
            </a:r>
            <a:r>
              <a:rPr lang="cs-CZ" sz="1000" dirty="0" smtClean="0"/>
              <a:t> Vranovská přehrada, jižní Morava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466" y="1554163"/>
            <a:ext cx="6033468" cy="4525962"/>
          </a:xfrm>
        </p:spPr>
      </p:pic>
    </p:spTree>
    <p:extLst>
      <p:ext uri="{BB962C8B-B14F-4D97-AF65-F5344CB8AC3E}">
        <p14:creationId xmlns:p14="http://schemas.microsoft.com/office/powerpoint/2010/main" val="2107898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Lávka pro pěší a cyklisty</a:t>
            </a:r>
            <a:r>
              <a:rPr lang="cs-CZ" sz="1000" dirty="0" smtClean="0"/>
              <a:t> přes Vltavu, České Budějovice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1643719" y="1554163"/>
            <a:ext cx="6008961" cy="4525962"/>
          </a:xfrm>
        </p:spPr>
      </p:pic>
    </p:spTree>
    <p:extLst>
      <p:ext uri="{BB962C8B-B14F-4D97-AF65-F5344CB8AC3E}">
        <p14:creationId xmlns:p14="http://schemas.microsoft.com/office/powerpoint/2010/main" val="2696065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Estakáda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340768"/>
            <a:ext cx="8686800" cy="5400600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cs-CZ" dirty="0" smtClean="0"/>
              <a:t>Mostní konstrukce sloužící k vedení výškové komunikace</a:t>
            </a:r>
          </a:p>
          <a:p>
            <a:pPr algn="just"/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Estakáda</a:t>
            </a:r>
            <a:r>
              <a:rPr lang="cs-CZ" dirty="0"/>
              <a:t> je </a:t>
            </a:r>
            <a:r>
              <a:rPr lang="cs-CZ" dirty="0" smtClean="0"/>
              <a:t>dopravní stavba příbuzná mostu. Jedná se o </a:t>
            </a:r>
            <a:r>
              <a:rPr lang="cs-CZ" dirty="0"/>
              <a:t>komunikační těleso nesené sloupy. Na rozdíl od </a:t>
            </a:r>
            <a:r>
              <a:rPr lang="cs-CZ" dirty="0" smtClean="0"/>
              <a:t>mostu, </a:t>
            </a:r>
            <a:r>
              <a:rPr lang="cs-CZ" dirty="0"/>
              <a:t>jehož účelem je překlenout </a:t>
            </a:r>
            <a:r>
              <a:rPr lang="cs-CZ" dirty="0" smtClean="0"/>
              <a:t>překážku(údolí, řeku apod.), </a:t>
            </a:r>
            <a:r>
              <a:rPr lang="cs-CZ" dirty="0"/>
              <a:t>se estakády staví tam, kde by vzhledem k profilu terénu bylo nemožné nebo příliš nákladné zbudovat pozemní </a:t>
            </a:r>
            <a:r>
              <a:rPr lang="cs-CZ" dirty="0" smtClean="0"/>
              <a:t>komunikaci, v </a:t>
            </a:r>
            <a:r>
              <a:rPr lang="cs-CZ" dirty="0"/>
              <a:t>husté zástavbě pro překlenutí vzdálenosti bez úrovňového křížení, za účelem oddělení dopravní trasy od okolní </a:t>
            </a:r>
            <a:r>
              <a:rPr lang="cs-CZ" dirty="0" smtClean="0"/>
              <a:t>krajiny</a:t>
            </a:r>
            <a:r>
              <a:rPr lang="cs-CZ" baseline="30000" dirty="0"/>
              <a:t> </a:t>
            </a:r>
            <a:r>
              <a:rPr lang="cs-CZ" dirty="0" smtClean="0"/>
              <a:t>nebo </a:t>
            </a:r>
            <a:r>
              <a:rPr lang="cs-CZ" dirty="0"/>
              <a:t>zvýšení komunikace nad záplavovou oblast.</a:t>
            </a:r>
          </a:p>
        </p:txBody>
      </p:sp>
    </p:spTree>
    <p:extLst>
      <p:ext uri="{BB962C8B-B14F-4D97-AF65-F5344CB8AC3E}">
        <p14:creationId xmlns:p14="http://schemas.microsoft.com/office/powerpoint/2010/main" val="1865468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Estakáda u Veselí nad Lužnicí (2013)</a:t>
            </a:r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229" y="2447405"/>
            <a:ext cx="4044142" cy="3029989"/>
          </a:xfrm>
        </p:spPr>
      </p:pic>
      <p:pic>
        <p:nvPicPr>
          <p:cNvPr id="8" name="Zástupný symbol pro obsah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063" y="2449483"/>
            <a:ext cx="4031673" cy="3025833"/>
          </a:xfrm>
        </p:spPr>
      </p:pic>
    </p:spTree>
    <p:extLst>
      <p:ext uri="{BB962C8B-B14F-4D97-AF65-F5344CB8AC3E}">
        <p14:creationId xmlns:p14="http://schemas.microsoft.com/office/powerpoint/2010/main" val="2789503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Shrnutí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Jaký </a:t>
            </a:r>
            <a:r>
              <a:rPr lang="cs-CZ" dirty="0" smtClean="0">
                <a:hlinkClick r:id="rId2" action="ppaction://hlinksldjump"/>
              </a:rPr>
              <a:t>dokument</a:t>
            </a:r>
            <a:r>
              <a:rPr lang="cs-CZ" dirty="0" smtClean="0"/>
              <a:t> nám upravuje názvosloví mostů?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 jaké </a:t>
            </a:r>
            <a:r>
              <a:rPr lang="cs-CZ" dirty="0" smtClean="0">
                <a:hlinkClick r:id="rId3" action="ppaction://hlinksldjump"/>
              </a:rPr>
              <a:t>části</a:t>
            </a:r>
            <a:r>
              <a:rPr lang="cs-CZ" dirty="0" smtClean="0"/>
              <a:t> je norma rozdělena?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je to </a:t>
            </a:r>
            <a:r>
              <a:rPr lang="cs-CZ" dirty="0" smtClean="0">
                <a:hlinkClick r:id="rId4" action="ppaction://hlinksldjump"/>
              </a:rPr>
              <a:t>mostní objekt</a:t>
            </a:r>
            <a:r>
              <a:rPr lang="cs-CZ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Jak </a:t>
            </a:r>
            <a:r>
              <a:rPr lang="cs-CZ" dirty="0" smtClean="0">
                <a:hlinkClick r:id="rId4" action="ppaction://hlinksldjump"/>
              </a:rPr>
              <a:t>dělí</a:t>
            </a:r>
            <a:r>
              <a:rPr lang="cs-CZ" dirty="0" smtClean="0"/>
              <a:t> norma mostní objekty?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 čemu slouží </a:t>
            </a:r>
            <a:r>
              <a:rPr lang="cs-CZ" dirty="0" smtClean="0">
                <a:hlinkClick r:id="rId5" action="ppaction://hlinksldjump"/>
              </a:rPr>
              <a:t>most</a:t>
            </a:r>
            <a:r>
              <a:rPr lang="cs-CZ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Uveď </a:t>
            </a:r>
            <a:r>
              <a:rPr lang="cs-CZ" dirty="0" smtClean="0">
                <a:hlinkClick r:id="rId4" action="ppaction://hlinksldjump"/>
              </a:rPr>
              <a:t>rozdíl</a:t>
            </a:r>
            <a:r>
              <a:rPr lang="cs-CZ" dirty="0" smtClean="0"/>
              <a:t> mezi mostem a propustkem?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Co je to </a:t>
            </a:r>
            <a:r>
              <a:rPr lang="cs-CZ" dirty="0" smtClean="0">
                <a:hlinkClick r:id="rId4" action="ppaction://hlinksldjump"/>
              </a:rPr>
              <a:t>lávka</a:t>
            </a:r>
            <a:r>
              <a:rPr lang="cs-CZ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Co je to </a:t>
            </a:r>
            <a:r>
              <a:rPr lang="cs-CZ" dirty="0" smtClean="0">
                <a:hlinkClick r:id="rId6" action="ppaction://hlinksldjump"/>
              </a:rPr>
              <a:t>estakáda</a:t>
            </a:r>
            <a:r>
              <a:rPr lang="cs-CZ" dirty="0" smtClean="0"/>
              <a:t>?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43973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 obrázků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HRDOUŠEK, Vladislav; KUKAŇ, Vlastimil. </a:t>
            </a:r>
            <a:r>
              <a:rPr lang="cs-CZ" i="1" dirty="0"/>
              <a:t>Betonové konstrukce a mosty - Doplňkové </a:t>
            </a:r>
            <a:r>
              <a:rPr lang="cs-CZ" i="1" dirty="0" err="1"/>
              <a:t>skriptum</a:t>
            </a:r>
            <a:r>
              <a:rPr lang="cs-CZ" dirty="0"/>
              <a:t>. Praha: Ediční středisko ČVUT, Praha 6, Zikova 4, 1991, ISBN II </a:t>
            </a:r>
            <a:r>
              <a:rPr lang="cs-CZ" dirty="0" smtClean="0"/>
              <a:t>– 10</a:t>
            </a:r>
          </a:p>
          <a:p>
            <a:r>
              <a:rPr lang="cs-CZ"/>
              <a:t>fotografie </a:t>
            </a:r>
            <a:r>
              <a:rPr lang="cs-CZ" smtClean="0"/>
              <a:t>autora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23772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372</TotalTime>
  <Words>522</Words>
  <Application>Microsoft Office PowerPoint</Application>
  <PresentationFormat>Předvádění na obrazovce (4:3)</PresentationFormat>
  <Paragraphs>102</Paragraphs>
  <Slides>34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34</vt:i4>
      </vt:variant>
    </vt:vector>
  </HeadingPairs>
  <TitlesOfParts>
    <vt:vector size="35" baseType="lpstr">
      <vt:lpstr>Cesta</vt:lpstr>
      <vt:lpstr>Prezentace aplikace PowerPoint</vt:lpstr>
      <vt:lpstr>Mostní názvosloví – základní pojmy</vt:lpstr>
      <vt:lpstr>Mostní názvosloví – ČSN 73 6200</vt:lpstr>
      <vt:lpstr>Rozdělení normy – ČSN 73 6200</vt:lpstr>
      <vt:lpstr>1. Základní pojmy - názvosloví</vt:lpstr>
      <vt:lpstr>Most</vt:lpstr>
      <vt:lpstr>Most – světlost otvoru alespoň 2,01 m</vt:lpstr>
      <vt:lpstr>Most pro dopravní komunikace Veselí nad Lužnicí</vt:lpstr>
      <vt:lpstr>Most pro dopravní komunikace Edinburg, Skotsko</vt:lpstr>
      <vt:lpstr>Most pro dopravní komunikace Tábor</vt:lpstr>
      <vt:lpstr>Most pro železnici u Malého jezu, České Budějovice </vt:lpstr>
      <vt:lpstr>Most vodních koryt u Magdeburku</vt:lpstr>
      <vt:lpstr>Most vodních koryt - Akvadukt Pont du Gard, Francie </vt:lpstr>
      <vt:lpstr>Most potrubních komunikací parovod přes Vltavu Č. Budějovice</vt:lpstr>
      <vt:lpstr>Most potrubních komunikací parovod přes Mlýnskou stoku         Č. Budějovice</vt:lpstr>
      <vt:lpstr>Most potrubních komunikací parovod přes nákladní nádraží         Č. Budějovice</vt:lpstr>
      <vt:lpstr>Most revizní - montážní přes Vltavu „nad bubny“, České Budějovice</vt:lpstr>
      <vt:lpstr>Propustek – šíře otvoru do 2,0 m včetně</vt:lpstr>
      <vt:lpstr>Propustky – trubní a kelnbový</vt:lpstr>
      <vt:lpstr>Propustek – šíře otvoru do 2,0 m včetně</vt:lpstr>
      <vt:lpstr>Propustky – rámové – typ Beneš</vt:lpstr>
      <vt:lpstr>Propustky – rámové prefabrikované</vt:lpstr>
      <vt:lpstr>Propustky – z profilovaných plechů</vt:lpstr>
      <vt:lpstr>Lávka pro pěší přes Stropnici v chatové osadě Želízkův mlýn u Strážkovic</vt:lpstr>
      <vt:lpstr>Lávka pro pěší přes Dobrovodský potok, Suché Vrbné, České Budějovice</vt:lpstr>
      <vt:lpstr>Lávka pro pěší  v Londýně, Anglie  a  na  jižní Morava přes Dyji u vinice Šobes</vt:lpstr>
      <vt:lpstr>Lávka pro pěší Londýn, Anglie</vt:lpstr>
      <vt:lpstr>Lávka pro pěší Vodoměrka od architekta Kaplického, Londýn, Anglie</vt:lpstr>
      <vt:lpstr>Lávka pro pěší Vranovská přehrada, jižní Morava</vt:lpstr>
      <vt:lpstr>Lávka pro pěší a cyklisty přes Vltavu, České Budějovice</vt:lpstr>
      <vt:lpstr>Estakáda</vt:lpstr>
      <vt:lpstr>Estakáda u Veselí nad Lužnicí (2013)</vt:lpstr>
      <vt:lpstr>Shrnutí</vt:lpstr>
      <vt:lpstr>Zdroj obrázků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Mostní názvosloví</dc:title>
  <dc:creator>Michal</dc:creator>
  <cp:lastModifiedBy>Michal</cp:lastModifiedBy>
  <cp:revision>59</cp:revision>
  <dcterms:created xsi:type="dcterms:W3CDTF">2013-12-07T09:04:43Z</dcterms:created>
  <dcterms:modified xsi:type="dcterms:W3CDTF">2014-01-16T21:17:27Z</dcterms:modified>
</cp:coreProperties>
</file>