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0" r:id="rId2"/>
    <p:sldId id="258" r:id="rId3"/>
    <p:sldId id="298" r:id="rId4"/>
    <p:sldId id="302" r:id="rId5"/>
    <p:sldId id="301" r:id="rId6"/>
    <p:sldId id="306" r:id="rId7"/>
    <p:sldId id="305" r:id="rId8"/>
    <p:sldId id="304" r:id="rId9"/>
    <p:sldId id="307" r:id="rId10"/>
    <p:sldId id="309" r:id="rId11"/>
    <p:sldId id="308" r:id="rId12"/>
    <p:sldId id="311" r:id="rId13"/>
    <p:sldId id="312" r:id="rId14"/>
    <p:sldId id="314" r:id="rId15"/>
    <p:sldId id="316" r:id="rId16"/>
    <p:sldId id="315" r:id="rId17"/>
    <p:sldId id="318" r:id="rId18"/>
    <p:sldId id="319" r:id="rId19"/>
    <p:sldId id="29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0" d="100"/>
        <a:sy n="140" d="100"/>
      </p:scale>
      <p:origin x="0" y="18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6.xml"/><Relationship Id="rId7" Type="http://schemas.openxmlformats.org/officeDocument/2006/relationships/slide" Target="slide1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7.xml"/><Relationship Id="rId5" Type="http://schemas.openxmlformats.org/officeDocument/2006/relationships/slide" Target="slide8.xml"/><Relationship Id="rId10" Type="http://schemas.openxmlformats.org/officeDocument/2006/relationships/slide" Target="slide16.xml"/><Relationship Id="rId4" Type="http://schemas.openxmlformats.org/officeDocument/2006/relationships/slide" Target="slide7.xml"/><Relationship Id="rId9" Type="http://schemas.openxmlformats.org/officeDocument/2006/relationships/slide" Target="slide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818659057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VY_32_INOVACE_32-05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4853411"/>
            <a:ext cx="9036496" cy="1222375"/>
          </a:xfrm>
        </p:spPr>
        <p:txBody>
          <a:bodyPr>
            <a:normAutofit/>
          </a:bodyPr>
          <a:lstStyle/>
          <a:p>
            <a:r>
              <a:rPr lang="cs-CZ" dirty="0" smtClean="0"/>
              <a:t>Mostní názvosloví – základní rozměry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8972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Popis základní rozměrů mostu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76604"/>
            <a:ext cx="8778240" cy="3785616"/>
          </a:xfrm>
        </p:spPr>
      </p:pic>
    </p:spTree>
    <p:extLst>
      <p:ext uri="{BB962C8B-B14F-4D97-AF65-F5344CB8AC3E}">
        <p14:creationId xmlns:p14="http://schemas.microsoft.com/office/powerpoint/2010/main" val="3867360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Délka mostu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79" r="2979" b="4907"/>
          <a:stretch/>
        </p:blipFill>
        <p:spPr>
          <a:xfrm>
            <a:off x="401755" y="1339611"/>
            <a:ext cx="8496000" cy="5256000"/>
          </a:xfrm>
        </p:spPr>
      </p:pic>
      <p:cxnSp>
        <p:nvCxnSpPr>
          <p:cNvPr id="5" name="Přímá spojnice 4"/>
          <p:cNvCxnSpPr/>
          <p:nvPr/>
        </p:nvCxnSpPr>
        <p:spPr>
          <a:xfrm flipV="1">
            <a:off x="1223357" y="3221783"/>
            <a:ext cx="6984776" cy="36004"/>
          </a:xfrm>
          <a:prstGeom prst="line">
            <a:avLst/>
          </a:prstGeom>
          <a:ln w="57150">
            <a:solidFill>
              <a:srgbClr val="FFFF00"/>
            </a:solidFill>
            <a:headEnd type="diamond" w="med" len="med"/>
            <a:tailEnd type="diamond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866613" y="2634188"/>
            <a:ext cx="141077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Délka mostu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4994" y="5949280"/>
            <a:ext cx="864150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Délka mostu </a:t>
            </a:r>
            <a:r>
              <a:rPr lang="cs-CZ" dirty="0" smtClean="0"/>
              <a:t>– průměrná vzdálenost mezi konci mostních křídel nebo jiným ukončením mostu, měřená v ose mostu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4847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Délka přemostění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16" t="32960" r="12897" b="6226"/>
          <a:stretch/>
        </p:blipFill>
        <p:spPr>
          <a:xfrm>
            <a:off x="432496" y="1285892"/>
            <a:ext cx="8604000" cy="5400000"/>
          </a:xfrm>
        </p:spPr>
      </p:pic>
      <p:cxnSp>
        <p:nvCxnSpPr>
          <p:cNvPr id="5" name="Přímá spojnice 4"/>
          <p:cNvCxnSpPr/>
          <p:nvPr/>
        </p:nvCxnSpPr>
        <p:spPr>
          <a:xfrm>
            <a:off x="1763688" y="3429000"/>
            <a:ext cx="5688632" cy="88742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620553" y="2627170"/>
            <a:ext cx="190289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Délka přemostění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6061265"/>
            <a:ext cx="864096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Délka přemostění </a:t>
            </a:r>
            <a:r>
              <a:rPr lang="cs-CZ" dirty="0" smtClean="0"/>
              <a:t>– vzdálenost líců krajních podpěr (opěr), konců krakorcových 			  mostních polí, měřená v ose mostu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74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Mostní otvor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6" t="14040" r="384" b="4903"/>
          <a:stretch/>
        </p:blipFill>
        <p:spPr>
          <a:xfrm>
            <a:off x="378012" y="1268760"/>
            <a:ext cx="8604000" cy="5508000"/>
          </a:xfrm>
        </p:spPr>
      </p:pic>
      <p:sp>
        <p:nvSpPr>
          <p:cNvPr id="5" name="TextovéPole 4"/>
          <p:cNvSpPr txBox="1"/>
          <p:nvPr/>
        </p:nvSpPr>
        <p:spPr>
          <a:xfrm>
            <a:off x="300066" y="5301208"/>
            <a:ext cx="8712968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Mostní otvor </a:t>
            </a:r>
            <a:r>
              <a:rPr lang="cs-CZ" dirty="0" smtClean="0"/>
              <a:t>– každý volný prostor pod přemostěním, který umožňuje průjezd, průchod, </a:t>
            </a:r>
          </a:p>
          <a:p>
            <a:r>
              <a:rPr lang="cs-CZ" dirty="0" smtClean="0"/>
              <a:t>průtok nebo průhled napříč mostu. Nahoře je ohraničen nosnou konstrukcí. Po stranách</a:t>
            </a:r>
          </a:p>
          <a:p>
            <a:r>
              <a:rPr lang="cs-CZ" dirty="0" smtClean="0"/>
              <a:t>mostní podpěrou, opěrou, patkou klenby nebo oblouku, svahem zemního tělesa, terénem. Dole terénem, dnem vodního toku, povrchem komunikace či svahem zemního tělesa.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13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Světlost mostního otvoru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08" b="584"/>
          <a:stretch/>
        </p:blipFill>
        <p:spPr>
          <a:xfrm>
            <a:off x="355216" y="1332000"/>
            <a:ext cx="8686800" cy="3924000"/>
          </a:xfrm>
        </p:spPr>
      </p:pic>
      <p:cxnSp>
        <p:nvCxnSpPr>
          <p:cNvPr id="8" name="Přímá spojnice 7"/>
          <p:cNvCxnSpPr/>
          <p:nvPr/>
        </p:nvCxnSpPr>
        <p:spPr>
          <a:xfrm flipV="1">
            <a:off x="4306270" y="3085842"/>
            <a:ext cx="0" cy="504056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283968" y="3068960"/>
            <a:ext cx="3118646" cy="16882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6322494" y="3101651"/>
            <a:ext cx="1080120" cy="576064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290370" y="3605707"/>
            <a:ext cx="2016224" cy="72008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713320" y="3153204"/>
            <a:ext cx="1391471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Mostní otvor</a:t>
            </a:r>
            <a:endParaRPr lang="cs-CZ" dirty="0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1331640" y="3153204"/>
            <a:ext cx="2880320" cy="1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2495533" y="3589897"/>
            <a:ext cx="1728192" cy="1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1835696" y="3373874"/>
            <a:ext cx="2376264" cy="15810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323528" y="5219908"/>
            <a:ext cx="8841844" cy="1477328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Světlost mostního otvoru </a:t>
            </a:r>
            <a:r>
              <a:rPr lang="cs-CZ" dirty="0" smtClean="0"/>
              <a:t>– 	vodorovná vzdálenost mezi líci podpěr, které omezují mostní </a:t>
            </a:r>
          </a:p>
          <a:p>
            <a:r>
              <a:rPr lang="cs-CZ" dirty="0" smtClean="0"/>
              <a:t>		              	otvor po stranách. U krakorcových polí je to délka převislého</a:t>
            </a:r>
          </a:p>
          <a:p>
            <a:r>
              <a:rPr lang="cs-CZ" dirty="0" smtClean="0"/>
              <a:t>			konce hlavní nosné konstrukce od líce podpěry.</a:t>
            </a:r>
          </a:p>
          <a:p>
            <a:r>
              <a:rPr lang="cs-CZ" dirty="0" smtClean="0"/>
              <a:t>Rozeznáváme světlosti     - 	podle úrovně měření – horní, mezilehlou a dolní</a:t>
            </a:r>
          </a:p>
          <a:p>
            <a:r>
              <a:rPr lang="cs-CZ" dirty="0" smtClean="0"/>
              <a:t>		            -	podle směru měření – kolmou a šikmou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7072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Rozpětí mostního otvoru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53" b="-437"/>
          <a:stretch/>
        </p:blipFill>
        <p:spPr>
          <a:xfrm>
            <a:off x="323528" y="1340768"/>
            <a:ext cx="8636050" cy="5292000"/>
          </a:xfrm>
        </p:spPr>
      </p:pic>
      <p:cxnSp>
        <p:nvCxnSpPr>
          <p:cNvPr id="10" name="Přímá spojnice 9"/>
          <p:cNvCxnSpPr/>
          <p:nvPr/>
        </p:nvCxnSpPr>
        <p:spPr>
          <a:xfrm flipV="1">
            <a:off x="899592" y="3573016"/>
            <a:ext cx="6192688" cy="144016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076600" y="3203684"/>
            <a:ext cx="275058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Rozpětí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0237" y="6237312"/>
            <a:ext cx="880612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Rozpětí</a:t>
            </a:r>
            <a:r>
              <a:rPr lang="cs-CZ" dirty="0" smtClean="0"/>
              <a:t> – vzdálenost dvou sousedících teoretických podporových bodů nosné konstrukce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41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Mostní pole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6" t="14040" r="384" b="4903"/>
          <a:stretch/>
        </p:blipFill>
        <p:spPr>
          <a:xfrm>
            <a:off x="378012" y="1268760"/>
            <a:ext cx="8604000" cy="5508000"/>
          </a:xfrm>
        </p:spPr>
      </p:pic>
      <p:sp>
        <p:nvSpPr>
          <p:cNvPr id="5" name="TextovéPole 4"/>
          <p:cNvSpPr txBox="1"/>
          <p:nvPr/>
        </p:nvSpPr>
        <p:spPr>
          <a:xfrm>
            <a:off x="300066" y="5594004"/>
            <a:ext cx="871296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Mostní pole </a:t>
            </a:r>
            <a:r>
              <a:rPr lang="cs-CZ" dirty="0" smtClean="0"/>
              <a:t>– úsek hlavní nosné konstrukce, který přemosťuje prostor mezi dvěma sousedními </a:t>
            </a:r>
            <a:r>
              <a:rPr lang="cs-CZ" dirty="0"/>
              <a:t>mostními </a:t>
            </a:r>
            <a:r>
              <a:rPr lang="cs-CZ" dirty="0" smtClean="0"/>
              <a:t>podpěrami, anebo který tvoří převislý konec hlavní nosné konstrukce za krajní podpěrou (krakorcové pole). U rámových mostů – rámové pole, u klenbových – klenbové pole, u obloukových – obloukové pole.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403648" y="3356992"/>
            <a:ext cx="2160240" cy="0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876256" y="3356992"/>
            <a:ext cx="2016224" cy="0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37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Rámové pole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24" t="18635" r="18098" b="29620"/>
          <a:stretch/>
        </p:blipFill>
        <p:spPr>
          <a:xfrm>
            <a:off x="300066" y="1344409"/>
            <a:ext cx="8712000" cy="5148000"/>
          </a:xfrm>
        </p:spPr>
      </p:pic>
      <p:sp>
        <p:nvSpPr>
          <p:cNvPr id="5" name="TextovéPole 4"/>
          <p:cNvSpPr txBox="1"/>
          <p:nvPr/>
        </p:nvSpPr>
        <p:spPr>
          <a:xfrm>
            <a:off x="300066" y="5301208"/>
            <a:ext cx="871296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Mostní pole – úsek hlavní nosné konstrukce, který přemosťuje prostor mezi dvěma sousedními </a:t>
            </a:r>
            <a:r>
              <a:rPr lang="cs-CZ" dirty="0"/>
              <a:t>mostními </a:t>
            </a:r>
            <a:r>
              <a:rPr lang="cs-CZ" dirty="0" smtClean="0"/>
              <a:t>podpěrami, anebo který tvoří převislý konec hlavní nosné konstrukce za krajní podpěrou (krakorcové pole). U rámových mostů – </a:t>
            </a:r>
            <a:r>
              <a:rPr lang="cs-CZ" b="1" dirty="0" smtClean="0"/>
              <a:t>rámové pole</a:t>
            </a:r>
            <a:r>
              <a:rPr lang="cs-CZ" dirty="0" smtClean="0"/>
              <a:t>, u klenbových – klenbové pole, u obloukových – obloukové pole.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513564" y="3284984"/>
            <a:ext cx="2520280" cy="72008"/>
          </a:xfrm>
          <a:prstGeom prst="line">
            <a:avLst/>
          </a:prstGeom>
          <a:ln w="5715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033844" y="3501012"/>
            <a:ext cx="2301302" cy="72006"/>
          </a:xfrm>
          <a:prstGeom prst="line">
            <a:avLst/>
          </a:prstGeom>
          <a:ln w="5715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654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Klenbové pole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t="19621" r="24187" b="20810"/>
          <a:stretch/>
        </p:blipFill>
        <p:spPr>
          <a:xfrm>
            <a:off x="296267" y="1368000"/>
            <a:ext cx="8676000" cy="5112000"/>
          </a:xfrm>
        </p:spPr>
      </p:pic>
      <p:sp>
        <p:nvSpPr>
          <p:cNvPr id="5" name="TextovéPole 4"/>
          <p:cNvSpPr txBox="1"/>
          <p:nvPr/>
        </p:nvSpPr>
        <p:spPr>
          <a:xfrm>
            <a:off x="300066" y="5301208"/>
            <a:ext cx="871296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Mostní pole – úsek hlavní nosné konstrukce, který přemosťuje prostor mezi dvěma sousedními </a:t>
            </a:r>
            <a:r>
              <a:rPr lang="cs-CZ" dirty="0"/>
              <a:t>mostními </a:t>
            </a:r>
            <a:r>
              <a:rPr lang="cs-CZ" dirty="0" smtClean="0"/>
              <a:t>podpěrami, anebo který tvoří převislý konec hlavní nosné konstrukce za krajní podpěrou (krakorcové pole). U rámových mostů – rámové pole, u klenbových – </a:t>
            </a:r>
            <a:r>
              <a:rPr lang="cs-CZ" b="1" dirty="0" smtClean="0"/>
              <a:t>klenbové pole</a:t>
            </a:r>
            <a:r>
              <a:rPr lang="cs-CZ" dirty="0" smtClean="0"/>
              <a:t>, u obloukových – obloukové pole.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491880" y="4040294"/>
            <a:ext cx="576064" cy="0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5321435" y="4055948"/>
            <a:ext cx="648072" cy="1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2601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Obloukové pole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199" r="2866" b="383"/>
          <a:stretch/>
        </p:blipFill>
        <p:spPr>
          <a:xfrm rot="10800000">
            <a:off x="288000" y="1368000"/>
            <a:ext cx="8712000" cy="5256000"/>
          </a:xfrm>
        </p:spPr>
      </p:pic>
      <p:sp>
        <p:nvSpPr>
          <p:cNvPr id="5" name="Obdélník 4"/>
          <p:cNvSpPr/>
          <p:nvPr/>
        </p:nvSpPr>
        <p:spPr>
          <a:xfrm>
            <a:off x="251520" y="5445224"/>
            <a:ext cx="8784976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/>
              <a:t>Mostní pole – úsek hlavní nosné konstrukce, který přemosťuje prostor mezi dvěma sousedními mostními podpěrami, anebo který tvoří převislý konec hlavní nosné konstrukce za krajní podpěrou (krakorcové pole). U rámových mostů – rámové pole, u klenbových – klenbové pole, u obloukových – </a:t>
            </a:r>
            <a:r>
              <a:rPr lang="cs-CZ" b="1" dirty="0"/>
              <a:t>obloukové pole</a:t>
            </a:r>
            <a:r>
              <a:rPr lang="cs-CZ" dirty="0"/>
              <a:t>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1763688" y="3789040"/>
            <a:ext cx="1584176" cy="0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48064" y="3877816"/>
            <a:ext cx="1944216" cy="63624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23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Šířka mostu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2" t="17255" r="8713" b="8754"/>
          <a:stretch/>
        </p:blipFill>
        <p:spPr>
          <a:xfrm>
            <a:off x="360000" y="1340768"/>
            <a:ext cx="8568000" cy="5364000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6381328"/>
            <a:ext cx="864096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Šířka mostu </a:t>
            </a:r>
            <a:r>
              <a:rPr lang="cs-CZ" dirty="0" smtClean="0"/>
              <a:t>– nejmenší příčná vzdálenost mezi vnějšími líci obou mostních říms.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051720" y="4797152"/>
            <a:ext cx="5400600" cy="0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544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Volná šířka mostu</a:t>
            </a:r>
            <a:endParaRPr lang="cs-CZ" dirty="0"/>
          </a:p>
        </p:txBody>
      </p:sp>
      <p:pic>
        <p:nvPicPr>
          <p:cNvPr id="4" name="Zástupný symbol pro obsah 3"/>
          <p:cNvPicPr preferRelativeResize="0"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73" b="36465"/>
          <a:stretch/>
        </p:blipFill>
        <p:spPr>
          <a:xfrm>
            <a:off x="395536" y="1332000"/>
            <a:ext cx="8446998" cy="5328000"/>
          </a:xfrm>
        </p:spPr>
      </p:pic>
      <p:sp>
        <p:nvSpPr>
          <p:cNvPr id="3" name="TextovéPole 2"/>
          <p:cNvSpPr txBox="1"/>
          <p:nvPr/>
        </p:nvSpPr>
        <p:spPr>
          <a:xfrm>
            <a:off x="395536" y="6041141"/>
            <a:ext cx="849694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Volná šířka mostu </a:t>
            </a:r>
            <a:r>
              <a:rPr lang="cs-CZ" dirty="0" smtClean="0"/>
              <a:t>– nejmenší šířka kolmo k ose mostu mezi vnitřními líci </a:t>
            </a:r>
          </a:p>
          <a:p>
            <a:r>
              <a:rPr lang="cs-CZ" dirty="0"/>
              <a:t>	</a:t>
            </a:r>
            <a:r>
              <a:rPr lang="cs-CZ" dirty="0" smtClean="0"/>
              <a:t>	  stálých bočních překážek.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627784" y="5301208"/>
            <a:ext cx="3602090" cy="0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695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Výška mostu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6" t="14040" r="384" b="5963"/>
          <a:stretch/>
        </p:blipFill>
        <p:spPr>
          <a:xfrm>
            <a:off x="378012" y="1268760"/>
            <a:ext cx="8604000" cy="5436000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5784510"/>
            <a:ext cx="8712968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Výška mostu </a:t>
            </a:r>
            <a:r>
              <a:rPr lang="cs-CZ" dirty="0" smtClean="0"/>
              <a:t>– největší výškový rozdíl mezi niveletou mostu a mezi povrchem 		          přemosťované pozemní komunikace, niveletou přemosťované dráhy, 		          dnem vodního toku, nádrže, terénu atd.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355976" y="3140968"/>
            <a:ext cx="0" cy="1188132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78196" y="3140968"/>
            <a:ext cx="164359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122493" y="4221088"/>
            <a:ext cx="3349607" cy="439138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678196" y="2704308"/>
            <a:ext cx="164359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Niveleta mostu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 rot="21147631">
            <a:off x="2094299" y="4147351"/>
            <a:ext cx="193023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Dno vodního toku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16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Stavební výška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9" t="20148" r="817" b="-155"/>
          <a:stretch/>
        </p:blipFill>
        <p:spPr>
          <a:xfrm>
            <a:off x="395536" y="1268760"/>
            <a:ext cx="8460000" cy="5256000"/>
          </a:xfrm>
        </p:spPr>
      </p:pic>
      <p:cxnSp>
        <p:nvCxnSpPr>
          <p:cNvPr id="6" name="Přímá spojnice 5"/>
          <p:cNvCxnSpPr/>
          <p:nvPr/>
        </p:nvCxnSpPr>
        <p:spPr>
          <a:xfrm>
            <a:off x="7934672" y="2924944"/>
            <a:ext cx="0" cy="842392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084168" y="2852936"/>
            <a:ext cx="0" cy="648072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084168" y="2262934"/>
            <a:ext cx="164359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Niveleta mostu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5510538" y="2816932"/>
            <a:ext cx="2952328" cy="1080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79965" y="5589240"/>
            <a:ext cx="8512515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Stavební výška </a:t>
            </a:r>
            <a:r>
              <a:rPr lang="cs-CZ" dirty="0" smtClean="0"/>
              <a:t>– výškový rozdíl mezi niveletou a nejnižším bodem na nosné 			             konstrukci mostu, např. spodní hranou nosníku v témž 			             příčném řezu.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833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Úložná výška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9" t="20148" r="817" b="-155"/>
          <a:stretch/>
        </p:blipFill>
        <p:spPr>
          <a:xfrm>
            <a:off x="395536" y="1268760"/>
            <a:ext cx="8460000" cy="5256000"/>
          </a:xfrm>
        </p:spPr>
      </p:pic>
      <p:cxnSp>
        <p:nvCxnSpPr>
          <p:cNvPr id="6" name="Přímá spojnice 5"/>
          <p:cNvCxnSpPr/>
          <p:nvPr/>
        </p:nvCxnSpPr>
        <p:spPr>
          <a:xfrm>
            <a:off x="6804248" y="2907398"/>
            <a:ext cx="0" cy="953650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940152" y="2870938"/>
            <a:ext cx="0" cy="792088"/>
          </a:xfrm>
          <a:prstGeom prst="line">
            <a:avLst/>
          </a:prstGeom>
          <a:ln w="5715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084168" y="2262934"/>
            <a:ext cx="164359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Niveleta mostu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5510538" y="2816932"/>
            <a:ext cx="2952328" cy="1080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79964" y="5873731"/>
            <a:ext cx="851251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Úložná výška </a:t>
            </a:r>
            <a:r>
              <a:rPr lang="cs-CZ" dirty="0" smtClean="0"/>
              <a:t>– výškový rozdíl mezi niveletou a spodní plochou ložiska včetně 		          eventuálních podložek pod 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169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 rozdíl mezi délkou </a:t>
            </a:r>
            <a:r>
              <a:rPr lang="cs-CZ" dirty="0" smtClean="0">
                <a:hlinkClick r:id="rId2" action="ppaction://hlinksldjump"/>
              </a:rPr>
              <a:t>mostu</a:t>
            </a:r>
            <a:r>
              <a:rPr lang="cs-CZ" dirty="0" smtClean="0"/>
              <a:t> a délkou přemostění.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mostní </a:t>
            </a:r>
            <a:r>
              <a:rPr lang="cs-CZ" dirty="0" smtClean="0">
                <a:hlinkClick r:id="rId3" action="ppaction://hlinksldjump"/>
              </a:rPr>
              <a:t>otvor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 rozdíl mezi </a:t>
            </a:r>
            <a:r>
              <a:rPr lang="cs-CZ" dirty="0" smtClean="0">
                <a:hlinkClick r:id="rId4" action="ppaction://hlinksldjump"/>
              </a:rPr>
              <a:t>světlostí</a:t>
            </a:r>
            <a:r>
              <a:rPr lang="cs-CZ" dirty="0" smtClean="0"/>
              <a:t> a </a:t>
            </a:r>
            <a:r>
              <a:rPr lang="cs-CZ" dirty="0" smtClean="0">
                <a:hlinkClick r:id="rId5" action="ppaction://hlinksldjump"/>
              </a:rPr>
              <a:t>rozpětím</a:t>
            </a:r>
            <a:r>
              <a:rPr lang="cs-CZ" dirty="0" smtClean="0"/>
              <a:t> mostního otvoru.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 co jsou to mostní </a:t>
            </a:r>
            <a:r>
              <a:rPr lang="cs-CZ" dirty="0" smtClean="0">
                <a:hlinkClick r:id="rId6" action="ppaction://hlinksldjump"/>
              </a:rPr>
              <a:t>pole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rozdíl mezi </a:t>
            </a:r>
            <a:r>
              <a:rPr lang="cs-CZ" dirty="0" smtClean="0">
                <a:hlinkClick r:id="rId7" action="ppaction://hlinksldjump"/>
              </a:rPr>
              <a:t>šířkou</a:t>
            </a:r>
            <a:r>
              <a:rPr lang="cs-CZ" dirty="0" smtClean="0"/>
              <a:t> mostu a </a:t>
            </a:r>
            <a:r>
              <a:rPr lang="cs-CZ" dirty="0" smtClean="0">
                <a:hlinkClick r:id="rId8" action="ppaction://hlinksldjump"/>
              </a:rPr>
              <a:t>volnou</a:t>
            </a:r>
            <a:r>
              <a:rPr lang="cs-CZ" dirty="0" smtClean="0"/>
              <a:t> šířkou mostu?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 rozdíl mezi </a:t>
            </a:r>
            <a:r>
              <a:rPr lang="cs-CZ" dirty="0" smtClean="0">
                <a:hlinkClick r:id="rId9" action="ppaction://hlinksldjump"/>
              </a:rPr>
              <a:t>výškou</a:t>
            </a:r>
            <a:r>
              <a:rPr lang="cs-CZ" dirty="0" smtClean="0"/>
              <a:t> mostu, </a:t>
            </a:r>
            <a:r>
              <a:rPr lang="cs-CZ" dirty="0" smtClean="0">
                <a:hlinkClick r:id="rId10" action="ppaction://hlinksldjump"/>
              </a:rPr>
              <a:t>stavební</a:t>
            </a:r>
            <a:r>
              <a:rPr lang="cs-CZ" dirty="0" smtClean="0"/>
              <a:t> a </a:t>
            </a:r>
            <a:r>
              <a:rPr lang="cs-CZ" dirty="0" smtClean="0">
                <a:hlinkClick r:id="rId11" action="ppaction://hlinksldjump"/>
              </a:rPr>
              <a:t>úložnou</a:t>
            </a:r>
            <a:r>
              <a:rPr lang="cs-CZ" dirty="0" smtClean="0"/>
              <a:t> výškou.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3376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 obrázků: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HRDOUŠEK, Vladislav; KUKAŇ, Vlastimil. </a:t>
            </a:r>
            <a:r>
              <a:rPr lang="cs-CZ" i="1" dirty="0"/>
              <a:t>Betonové konstrukce a mosty - Doplňkové </a:t>
            </a:r>
            <a:r>
              <a:rPr lang="cs-CZ" i="1" dirty="0" err="1"/>
              <a:t>skriptum</a:t>
            </a:r>
            <a:r>
              <a:rPr lang="cs-CZ" dirty="0"/>
              <a:t>. Praha: Ediční středisko ČVUT, Praha 6, Zikova 4, 1991, ISBN II </a:t>
            </a:r>
            <a:r>
              <a:rPr lang="cs-CZ" dirty="0" smtClean="0"/>
              <a:t>– 10</a:t>
            </a:r>
          </a:p>
          <a:p>
            <a:r>
              <a:rPr lang="cs-CZ"/>
              <a:t>fotografie </a:t>
            </a:r>
            <a:r>
              <a:rPr lang="cs-CZ" smtClean="0"/>
              <a:t>autora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659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611</TotalTime>
  <Words>588</Words>
  <Application>Microsoft Office PowerPoint</Application>
  <PresentationFormat>Předvádění na obrazovce (4:3)</PresentationFormat>
  <Paragraphs>77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Mostní názvosloví – základní rozměry</vt:lpstr>
      <vt:lpstr>Popis základní rozměrů mostu</vt:lpstr>
      <vt:lpstr>Délka mostu</vt:lpstr>
      <vt:lpstr>Délka přemostění</vt:lpstr>
      <vt:lpstr>Mostní otvor</vt:lpstr>
      <vt:lpstr>Světlost mostního otvoru</vt:lpstr>
      <vt:lpstr>Rozpětí mostního otvoru</vt:lpstr>
      <vt:lpstr>Mostní pole</vt:lpstr>
      <vt:lpstr>Rámové pole</vt:lpstr>
      <vt:lpstr>Klenbové pole</vt:lpstr>
      <vt:lpstr>Obloukové pole</vt:lpstr>
      <vt:lpstr>Šířka mostu</vt:lpstr>
      <vt:lpstr>Volná šířka mostu</vt:lpstr>
      <vt:lpstr>Výška mostu</vt:lpstr>
      <vt:lpstr>Stavební výška</vt:lpstr>
      <vt:lpstr>Úložná výška</vt:lpstr>
      <vt:lpstr>Shrnutí</vt:lpstr>
      <vt:lpstr>Zdroj obrázků: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Mostní názvosloví – skladba a popis mostní konstrukce</dc:title>
  <dc:creator>Michal</dc:creator>
  <cp:lastModifiedBy>Michal</cp:lastModifiedBy>
  <cp:revision>102</cp:revision>
  <dcterms:created xsi:type="dcterms:W3CDTF">2013-12-15T14:54:37Z</dcterms:created>
  <dcterms:modified xsi:type="dcterms:W3CDTF">2014-01-16T21:20:24Z</dcterms:modified>
</cp:coreProperties>
</file>