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306" r:id="rId2"/>
    <p:sldId id="259" r:id="rId3"/>
    <p:sldId id="290" r:id="rId4"/>
    <p:sldId id="287" r:id="rId5"/>
    <p:sldId id="271" r:id="rId6"/>
    <p:sldId id="293" r:id="rId7"/>
    <p:sldId id="292" r:id="rId8"/>
    <p:sldId id="291" r:id="rId9"/>
    <p:sldId id="300" r:id="rId10"/>
    <p:sldId id="272" r:id="rId11"/>
    <p:sldId id="294" r:id="rId12"/>
    <p:sldId id="297" r:id="rId13"/>
    <p:sldId id="282" r:id="rId14"/>
    <p:sldId id="285" r:id="rId15"/>
    <p:sldId id="301" r:id="rId16"/>
    <p:sldId id="303" r:id="rId17"/>
    <p:sldId id="304" r:id="rId18"/>
    <p:sldId id="305" r:id="rId19"/>
    <p:sldId id="269" r:id="rId20"/>
    <p:sldId id="29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49" autoAdjust="0"/>
    <p:restoredTop sz="94660"/>
  </p:normalViewPr>
  <p:slideViewPr>
    <p:cSldViewPr>
      <p:cViewPr varScale="1">
        <p:scale>
          <a:sx n="87" d="100"/>
          <a:sy n="87" d="100"/>
        </p:scale>
        <p:origin x="-159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798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7CC62-612E-450D-A863-5C88CFCBD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46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-o-l.cz/index.php/pl/podobneprojektyswiec/stedozemni-prplav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usleBridge.jpg" TargetMode="External"/><Relationship Id="rId2" Type="http://schemas.openxmlformats.org/officeDocument/2006/relationships/hyperlink" Target="http://cs.wikipedia.org/wiki/Soubor:Trojsky_mos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121169418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VY_32_INOVACE_32-06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Dopravní stavby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– 4.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174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4853411"/>
            <a:ext cx="8856984" cy="122237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Třídění mostů – dle převáděné komunikace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61048"/>
            <a:ext cx="8458200" cy="914400"/>
          </a:xfrm>
        </p:spPr>
        <p:txBody>
          <a:bodyPr/>
          <a:lstStyle/>
          <a:p>
            <a:r>
              <a:rPr lang="cs-CZ" dirty="0" smtClean="0"/>
              <a:t>Dopravní stavby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6480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Třídění mostů 	</a:t>
            </a:r>
            <a:r>
              <a:rPr lang="cs-CZ" sz="2800" dirty="0" smtClean="0"/>
              <a:t>dle normy ČSN 73 6200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53038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	Norma rozděluje mosty z mnoha hledisek.</a:t>
            </a:r>
          </a:p>
          <a:p>
            <a:pPr marL="0" indent="0" algn="just">
              <a:buNone/>
            </a:pPr>
            <a:r>
              <a:rPr lang="cs-CZ" dirty="0" smtClean="0"/>
              <a:t>V následující prezentaci se zaměříme na nejzákladnější rozdělení mostů. Vybereme dělení, kterých si můžeme všimnout na první pohled. </a:t>
            </a:r>
          </a:p>
          <a:p>
            <a:pPr algn="just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Dle převáděné komunikace</a:t>
            </a:r>
          </a:p>
          <a:p>
            <a:pPr algn="just"/>
            <a:r>
              <a:rPr lang="cs-CZ" dirty="0" smtClean="0"/>
              <a:t>Dle materiálu hlavní nosné konstrukce</a:t>
            </a:r>
          </a:p>
          <a:p>
            <a:pPr algn="just"/>
            <a:r>
              <a:rPr lang="cs-CZ" dirty="0" smtClean="0"/>
              <a:t>Dle tvaru či statické funkce mostní konstrukce</a:t>
            </a:r>
          </a:p>
          <a:p>
            <a:pPr algn="just"/>
            <a:r>
              <a:rPr lang="cs-CZ" dirty="0" smtClean="0"/>
              <a:t>Dle měnitelnosti polohy</a:t>
            </a:r>
          </a:p>
        </p:txBody>
      </p:sp>
    </p:spTree>
    <p:extLst>
      <p:ext uri="{BB962C8B-B14F-4D97-AF65-F5344CB8AC3E}">
        <p14:creationId xmlns:p14="http://schemas.microsoft.com/office/powerpoint/2010/main" val="2765425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</a:t>
            </a:r>
            <a:r>
              <a:rPr lang="cs-CZ" dirty="0"/>
              <a:t>převáděné komunikace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cap="al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mosty </a:t>
            </a:r>
            <a:r>
              <a:rPr lang="cs-CZ" b="1" cap="all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pozemních komunikací </a:t>
            </a:r>
            <a:r>
              <a:rPr lang="cs-CZ" dirty="0" smtClean="0"/>
              <a:t>(dálniční, silniční, místních komunikací)</a:t>
            </a:r>
          </a:p>
          <a:p>
            <a:r>
              <a:rPr lang="cs-CZ" b="1" cap="al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Drážní</a:t>
            </a:r>
            <a:r>
              <a:rPr lang="cs-CZ" cap="al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(železniční, tramvajové, metra)</a:t>
            </a:r>
          </a:p>
          <a:p>
            <a:r>
              <a:rPr lang="cs-CZ" b="1" cap="al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sdružené</a:t>
            </a:r>
            <a:r>
              <a:rPr lang="cs-CZ" cap="all" dirty="0" smtClean="0"/>
              <a:t> </a:t>
            </a:r>
            <a:r>
              <a:rPr lang="cs-CZ" dirty="0" smtClean="0"/>
              <a:t>(převádějící různé druhy komunikací, např. silnici a železnici)</a:t>
            </a:r>
          </a:p>
          <a:p>
            <a:r>
              <a:rPr lang="cs-CZ" b="1" cap="al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vodohospodářské</a:t>
            </a:r>
            <a:r>
              <a:rPr lang="cs-CZ" i="1" cap="all" dirty="0" smtClean="0"/>
              <a:t> </a:t>
            </a:r>
            <a:r>
              <a:rPr lang="cs-CZ" dirty="0" smtClean="0"/>
              <a:t>(převádějící plavební kanály,</a:t>
            </a:r>
            <a:r>
              <a:rPr lang="cs-CZ" b="1" dirty="0" smtClean="0"/>
              <a:t> </a:t>
            </a:r>
            <a:r>
              <a:rPr lang="cs-CZ" dirty="0" smtClean="0"/>
              <a:t>akvadukty)</a:t>
            </a:r>
          </a:p>
          <a:p>
            <a:r>
              <a:rPr lang="cs-CZ" b="1" cap="al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průmyslové</a:t>
            </a:r>
            <a:r>
              <a:rPr lang="cs-CZ" cap="all" dirty="0" smtClean="0"/>
              <a:t> </a:t>
            </a:r>
            <a:r>
              <a:rPr lang="cs-CZ" dirty="0" smtClean="0"/>
              <a:t>(dopravníkové, potrubní)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57570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Most pozemních komunikací - dálniční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185339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Most pozemních komunikací - silniční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1046711" y="1556082"/>
            <a:ext cx="7202978" cy="4522124"/>
          </a:xfrm>
        </p:spPr>
      </p:pic>
    </p:spTree>
    <p:extLst>
      <p:ext uri="{BB962C8B-B14F-4D97-AF65-F5344CB8AC3E}">
        <p14:creationId xmlns:p14="http://schemas.microsoft.com/office/powerpoint/2010/main" val="2180735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Mosty </a:t>
            </a:r>
            <a:r>
              <a:rPr lang="cs-CZ" dirty="0"/>
              <a:t>místních komunikací </a:t>
            </a:r>
            <a:r>
              <a:rPr lang="cs-CZ" sz="1000" dirty="0" smtClean="0"/>
              <a:t>Pražské mosty přes Vltavu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1110475" y="1554163"/>
            <a:ext cx="7075449" cy="4525962"/>
          </a:xfrm>
        </p:spPr>
      </p:pic>
    </p:spTree>
    <p:extLst>
      <p:ext uri="{BB962C8B-B14F-4D97-AF65-F5344CB8AC3E}">
        <p14:creationId xmlns:p14="http://schemas.microsoft.com/office/powerpoint/2010/main" val="940863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57200"/>
            <a:ext cx="9036496" cy="838200"/>
          </a:xfrm>
        </p:spPr>
        <p:txBody>
          <a:bodyPr>
            <a:normAutofit/>
          </a:bodyPr>
          <a:lstStyle/>
          <a:p>
            <a:r>
              <a:rPr lang="cs-CZ" dirty="0" smtClean="0"/>
              <a:t>Most místních komunikací </a:t>
            </a:r>
            <a:r>
              <a:rPr lang="cs-CZ" sz="1100" dirty="0" smtClean="0"/>
              <a:t>přes mlýnskou stoku, České Budějovice</a:t>
            </a:r>
            <a:endParaRPr lang="cs-CZ" sz="11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2561120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Lávka pro pěší </a:t>
            </a:r>
            <a:r>
              <a:rPr lang="cs-CZ" sz="1000" dirty="0" smtClean="0"/>
              <a:t>přes Dobrovodský </a:t>
            </a:r>
            <a:r>
              <a:rPr lang="cs-CZ" sz="1000" dirty="0"/>
              <a:t>potok, Suché Vrbné, České Budějovice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1889065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Most </a:t>
            </a:r>
            <a:r>
              <a:rPr lang="cs-CZ" dirty="0" smtClean="0"/>
              <a:t>drážní pro železnici </a:t>
            </a:r>
            <a:r>
              <a:rPr lang="cs-CZ" sz="1000" dirty="0"/>
              <a:t>u Malého jezu, České Budějovice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1645438" y="1554163"/>
            <a:ext cx="6005523" cy="4525962"/>
          </a:xfrm>
        </p:spPr>
      </p:pic>
    </p:spTree>
    <p:extLst>
      <p:ext uri="{BB962C8B-B14F-4D97-AF65-F5344CB8AC3E}">
        <p14:creationId xmlns:p14="http://schemas.microsoft.com/office/powerpoint/2010/main" val="231156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Most </a:t>
            </a:r>
            <a:r>
              <a:rPr lang="cs-CZ" dirty="0" smtClean="0"/>
              <a:t>drážní pro tramvaje </a:t>
            </a:r>
            <a:r>
              <a:rPr lang="cs-CZ" sz="1000" dirty="0" smtClean="0"/>
              <a:t>Trojský (</a:t>
            </a:r>
            <a:r>
              <a:rPr lang="cs-CZ" sz="1000" dirty="0" err="1" smtClean="0"/>
              <a:t>Rámusák</a:t>
            </a:r>
            <a:r>
              <a:rPr lang="cs-CZ" sz="1000" dirty="0" smtClean="0"/>
              <a:t>), Praha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881"/>
          <a:stretch/>
        </p:blipFill>
        <p:spPr bwMode="auto">
          <a:xfrm>
            <a:off x="251520" y="1431234"/>
            <a:ext cx="8686800" cy="52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0481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Most sdružený – Nuselský Praha</a:t>
            </a:r>
            <a:endParaRPr lang="cs-CZ" sz="1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16" r="217"/>
          <a:stretch/>
        </p:blipFill>
        <p:spPr bwMode="auto">
          <a:xfrm>
            <a:off x="153225" y="1412774"/>
            <a:ext cx="8892000" cy="51139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600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 vodohospodářský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87206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cs-CZ" sz="5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most u </a:t>
            </a:r>
            <a:r>
              <a:rPr lang="cs-CZ" sz="5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Magdeburku</a:t>
            </a:r>
          </a:p>
          <a:p>
            <a:pPr marL="0" indent="0" algn="just">
              <a:buNone/>
            </a:pPr>
            <a:r>
              <a:rPr lang="cs-CZ" sz="5800" dirty="0" smtClean="0"/>
              <a:t>	Na </a:t>
            </a:r>
            <a:r>
              <a:rPr lang="cs-CZ" sz="5800" dirty="0"/>
              <a:t>nultém kilometru kanálu u Magdeburku </a:t>
            </a:r>
            <a:r>
              <a:rPr lang="cs-CZ" sz="5800" dirty="0" smtClean="0"/>
              <a:t>byla uvedena </a:t>
            </a:r>
            <a:r>
              <a:rPr lang="cs-CZ" sz="5800" dirty="0"/>
              <a:t>10. října 2003  do provozu unikátní mimoúrovňová vodní křižovatka. </a:t>
            </a:r>
            <a:endParaRPr lang="cs-CZ" sz="5800" dirty="0" smtClean="0"/>
          </a:p>
          <a:p>
            <a:pPr marL="0" indent="0" algn="just">
              <a:buNone/>
            </a:pPr>
            <a:r>
              <a:rPr lang="cs-CZ" sz="5800" dirty="0"/>
              <a:t>	</a:t>
            </a:r>
            <a:r>
              <a:rPr lang="cs-CZ" sz="5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most </a:t>
            </a:r>
            <a:r>
              <a:rPr lang="cs-CZ" sz="5800" dirty="0" smtClean="0"/>
              <a:t>propojil nad </a:t>
            </a:r>
            <a:r>
              <a:rPr lang="cs-CZ" sz="5800" dirty="0"/>
              <a:t>hladinou Labe </a:t>
            </a:r>
            <a:r>
              <a:rPr lang="cs-CZ" sz="5800" dirty="0" smtClean="0"/>
              <a:t>Středoevropský a Havelský kanál. Plavidla na něj mohou vystoupat nebo „přestupovat“ mezi kanály s využitím nových plavebních komor </a:t>
            </a:r>
            <a:r>
              <a:rPr lang="cs-CZ" sz="5800" dirty="0" err="1" smtClean="0"/>
              <a:t>Hohenwarthe</a:t>
            </a:r>
            <a:r>
              <a:rPr lang="cs-CZ" sz="5800" dirty="0" smtClean="0"/>
              <a:t> a  </a:t>
            </a:r>
            <a:r>
              <a:rPr lang="cs-CZ" sz="5800" dirty="0" err="1" smtClean="0"/>
              <a:t>Rothensee</a:t>
            </a:r>
            <a:r>
              <a:rPr lang="cs-CZ" sz="5800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1625399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6000" y="457200"/>
            <a:ext cx="8820496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Most vodohospodářský - Akvadukt </a:t>
            </a:r>
            <a:r>
              <a:rPr lang="cs-CZ" sz="1000" dirty="0" smtClean="0"/>
              <a:t>Pont </a:t>
            </a:r>
            <a:r>
              <a:rPr lang="cs-CZ" sz="1000" dirty="0" err="1" smtClean="0"/>
              <a:t>Du</a:t>
            </a:r>
            <a:r>
              <a:rPr lang="cs-CZ" sz="1000" dirty="0" smtClean="0"/>
              <a:t> Gard, Francie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78520" y="1399321"/>
            <a:ext cx="6858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8256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 průmyslový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Hlavním účelem je převedení dopravních zařízení, potrubních vedení nebo jiného provozního vybavení přes překážku.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Podle účelu se dělí na most dopravníkový a most potrubní.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7607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57200"/>
            <a:ext cx="8884096" cy="838200"/>
          </a:xfrm>
        </p:spPr>
        <p:txBody>
          <a:bodyPr>
            <a:normAutofit/>
          </a:bodyPr>
          <a:lstStyle/>
          <a:p>
            <a:r>
              <a:rPr lang="cs-CZ" dirty="0" smtClean="0"/>
              <a:t>Most potrubních komunikací</a:t>
            </a:r>
            <a:r>
              <a:rPr lang="cs-CZ" sz="1000" dirty="0"/>
              <a:t> </a:t>
            </a:r>
            <a:r>
              <a:rPr lang="cs-CZ" sz="1000" dirty="0" smtClean="0"/>
              <a:t>parovod přes Mlýnskou stoku 								Č. Budějovice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13" b="8400"/>
          <a:stretch/>
        </p:blipFill>
        <p:spPr>
          <a:xfrm>
            <a:off x="107504" y="1412776"/>
            <a:ext cx="8843264" cy="5292000"/>
          </a:xfrm>
        </p:spPr>
      </p:pic>
    </p:spTree>
    <p:extLst>
      <p:ext uri="{BB962C8B-B14F-4D97-AF65-F5344CB8AC3E}">
        <p14:creationId xmlns:p14="http://schemas.microsoft.com/office/powerpoint/2010/main" val="4062350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57200"/>
            <a:ext cx="9036496" cy="838200"/>
          </a:xfrm>
        </p:spPr>
        <p:txBody>
          <a:bodyPr/>
          <a:lstStyle/>
          <a:p>
            <a:r>
              <a:rPr lang="cs-CZ" dirty="0" smtClean="0"/>
              <a:t>Most potrubních komunikací</a:t>
            </a:r>
            <a:r>
              <a:rPr lang="cs-CZ" sz="1000" dirty="0"/>
              <a:t> </a:t>
            </a:r>
            <a:r>
              <a:rPr lang="cs-CZ" sz="1000" dirty="0" smtClean="0"/>
              <a:t>parovod přes Vltavu Č. Budějovice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96" b="14638"/>
          <a:stretch/>
        </p:blipFill>
        <p:spPr>
          <a:xfrm>
            <a:off x="251520" y="1340768"/>
            <a:ext cx="8756834" cy="5220000"/>
          </a:xfrm>
        </p:spPr>
      </p:pic>
    </p:spTree>
    <p:extLst>
      <p:ext uri="{BB962C8B-B14F-4D97-AF65-F5344CB8AC3E}">
        <p14:creationId xmlns:p14="http://schemas.microsoft.com/office/powerpoint/2010/main" val="891227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57200"/>
            <a:ext cx="8884096" cy="838200"/>
          </a:xfrm>
        </p:spPr>
        <p:txBody>
          <a:bodyPr>
            <a:normAutofit/>
          </a:bodyPr>
          <a:lstStyle/>
          <a:p>
            <a:r>
              <a:rPr lang="cs-CZ" dirty="0" smtClean="0"/>
              <a:t>Most potrubních komunikací</a:t>
            </a:r>
            <a:r>
              <a:rPr lang="cs-CZ" sz="1000" dirty="0"/>
              <a:t> </a:t>
            </a:r>
            <a:r>
              <a:rPr lang="cs-CZ" sz="1000" dirty="0" smtClean="0"/>
              <a:t>parovod přes nákladní nádraží 								Č. Budějovice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86" t="12129" r="7252" b="21297"/>
          <a:stretch/>
        </p:blipFill>
        <p:spPr>
          <a:xfrm>
            <a:off x="252000" y="1340768"/>
            <a:ext cx="8676000" cy="5292000"/>
          </a:xfrm>
        </p:spPr>
      </p:pic>
    </p:spTree>
    <p:extLst>
      <p:ext uri="{BB962C8B-B14F-4D97-AF65-F5344CB8AC3E}">
        <p14:creationId xmlns:p14="http://schemas.microsoft.com/office/powerpoint/2010/main" val="4137140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znáš základní </a:t>
            </a:r>
            <a:r>
              <a:rPr lang="cs-CZ" dirty="0" smtClean="0">
                <a:hlinkClick r:id="rId2" action="ppaction://hlinksldjump"/>
              </a:rPr>
              <a:t>třídění</a:t>
            </a:r>
            <a:r>
              <a:rPr lang="cs-CZ" dirty="0" smtClean="0"/>
              <a:t> mostů?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znáte druhy </a:t>
            </a:r>
            <a:r>
              <a:rPr lang="cs-CZ" dirty="0" smtClean="0">
                <a:hlinkClick r:id="rId3" action="ppaction://hlinksldjump"/>
              </a:rPr>
              <a:t>převáděných</a:t>
            </a:r>
            <a:r>
              <a:rPr lang="cs-CZ" dirty="0" smtClean="0"/>
              <a:t> komunikací?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397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ADAM ZIVNER. </a:t>
            </a:r>
            <a:r>
              <a:rPr lang="cs-CZ" dirty="0" err="1"/>
              <a:t>wikipedia</a:t>
            </a:r>
            <a:r>
              <a:rPr lang="cs-CZ" dirty="0"/>
              <a:t> [online]. [</a:t>
            </a:r>
            <a:r>
              <a:rPr lang="cs-CZ" dirty="0" smtClean="0"/>
              <a:t>cit.7.8.2013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cs.wikipedia.org/wiki/Soubor:Trojsky_most.JPG</a:t>
            </a:r>
            <a:endParaRPr lang="cs-CZ" dirty="0" smtClean="0"/>
          </a:p>
          <a:p>
            <a:r>
              <a:rPr lang="cs-CZ" dirty="0" smtClean="0"/>
              <a:t>ADAM </a:t>
            </a:r>
            <a:r>
              <a:rPr lang="cs-CZ" dirty="0"/>
              <a:t>ZIVNER.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/>
              <a:t>7.8.2013].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cs.wikipedia.org/wiki/Soubor:NusleBridge.jpg</a:t>
            </a:r>
            <a:endParaRPr lang="cs-CZ" dirty="0" smtClean="0"/>
          </a:p>
          <a:p>
            <a:r>
              <a:rPr lang="cs-CZ" dirty="0"/>
              <a:t>fotografie autora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3021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498</TotalTime>
  <Words>286</Words>
  <Application>Microsoft Office PowerPoint</Application>
  <PresentationFormat>Předvádění na obrazovce (4:3)</PresentationFormat>
  <Paragraphs>66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Cesta</vt:lpstr>
      <vt:lpstr>Prezentace aplikace PowerPoint</vt:lpstr>
      <vt:lpstr>Třídění mostů – dle převáděné komunikace</vt:lpstr>
      <vt:lpstr>Třídění mostů  dle normy ČSN 73 6200</vt:lpstr>
      <vt:lpstr>Podle převáděné komunikace</vt:lpstr>
      <vt:lpstr>Most pozemních komunikací - dálniční</vt:lpstr>
      <vt:lpstr>Most pozemních komunikací - silniční</vt:lpstr>
      <vt:lpstr>Mosty místních komunikací Pražské mosty přes Vltavu</vt:lpstr>
      <vt:lpstr>Most místních komunikací přes mlýnskou stoku, České Budějovice</vt:lpstr>
      <vt:lpstr>Lávka pro pěší přes Dobrovodský potok, Suché Vrbné, České Budějovice</vt:lpstr>
      <vt:lpstr>Most drážní pro železnici u Malého jezu, České Budějovice </vt:lpstr>
      <vt:lpstr>Most drážní pro tramvaje Trojský (Rámusák), Praha </vt:lpstr>
      <vt:lpstr>Most sdružený – Nuselský Praha</vt:lpstr>
      <vt:lpstr>Most vodohospodářský</vt:lpstr>
      <vt:lpstr>Most vodohospodářský - Akvadukt Pont Du Gard, Francie </vt:lpstr>
      <vt:lpstr>Most průmyslový</vt:lpstr>
      <vt:lpstr>Most potrubních komunikací parovod přes Mlýnskou stoku         Č. Budějovice</vt:lpstr>
      <vt:lpstr>Most potrubních komunikací parovod přes Vltavu Č. Budějovice</vt:lpstr>
      <vt:lpstr>Most potrubních komunikací parovod přes nákladní nádraží         Č. Budějovice</vt:lpstr>
      <vt:lpstr>Shrnutí</vt:lpstr>
      <vt:lpstr>Zdroje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Mostní názvosloví</dc:title>
  <dc:creator>Michal</dc:creator>
  <cp:lastModifiedBy>Michal</cp:lastModifiedBy>
  <cp:revision>74</cp:revision>
  <dcterms:created xsi:type="dcterms:W3CDTF">2013-12-07T09:04:43Z</dcterms:created>
  <dcterms:modified xsi:type="dcterms:W3CDTF">2014-01-16T21:23:00Z</dcterms:modified>
</cp:coreProperties>
</file>