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318" r:id="rId2"/>
    <p:sldId id="259" r:id="rId3"/>
    <p:sldId id="290" r:id="rId4"/>
    <p:sldId id="289" r:id="rId5"/>
    <p:sldId id="296" r:id="rId6"/>
    <p:sldId id="297" r:id="rId7"/>
    <p:sldId id="298" r:id="rId8"/>
    <p:sldId id="299" r:id="rId9"/>
    <p:sldId id="300" r:id="rId10"/>
    <p:sldId id="317" r:id="rId11"/>
    <p:sldId id="302" r:id="rId12"/>
    <p:sldId id="303" r:id="rId13"/>
    <p:sldId id="304" r:id="rId14"/>
    <p:sldId id="305" r:id="rId15"/>
    <p:sldId id="306" r:id="rId16"/>
    <p:sldId id="307" r:id="rId17"/>
    <p:sldId id="308" r:id="rId18"/>
    <p:sldId id="309" r:id="rId19"/>
    <p:sldId id="311" r:id="rId20"/>
    <p:sldId id="312" r:id="rId21"/>
    <p:sldId id="313" r:id="rId22"/>
    <p:sldId id="315" r:id="rId23"/>
    <p:sldId id="319" r:id="rId24"/>
    <p:sldId id="316" r:id="rId25"/>
    <p:sldId id="269" r:id="rId26"/>
    <p:sldId id="295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3049" autoAdjust="0"/>
    <p:restoredTop sz="94660"/>
  </p:normalViewPr>
  <p:slideViewPr>
    <p:cSldViewPr>
      <p:cViewPr varScale="1">
        <p:scale>
          <a:sx n="87" d="100"/>
          <a:sy n="87" d="100"/>
        </p:scale>
        <p:origin x="-13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B7CC62-612E-450D-A863-5C88CFCBD7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461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3302E65-4239-410B-BEC5-E712FD5EBDD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457914D-229D-408C-80EB-1F84C134C57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ilni%C4%8Dn%C3%AD_most_d%C5%99ev%C4%9Bn%C3%BD,_v%C4%9B%C5%A1adlov%C3%BD_(Peklo_nad_Zdobnic%C3%AD).JPG" TargetMode="External"/><Relationship Id="rId2" Type="http://schemas.openxmlformats.org/officeDocument/2006/relationships/hyperlink" Target="http://cs.wikipedia.org/wiki/Soubor:Lochkovsky_most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587040443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VY_32_INOVACE_32-09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Dopravní stavby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– 4.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9.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1742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4853411"/>
            <a:ext cx="8856984" cy="1222375"/>
          </a:xfrm>
        </p:spPr>
        <p:txBody>
          <a:bodyPr>
            <a:normAutofit/>
          </a:bodyPr>
          <a:lstStyle/>
          <a:p>
            <a:r>
              <a:rPr lang="cs-CZ" dirty="0" smtClean="0"/>
              <a:t>Třídění mostů – dle </a:t>
            </a:r>
            <a:r>
              <a:rPr lang="cs-CZ" dirty="0"/>
              <a:t>tvaru či statické funkce mostní konstrukce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861048"/>
            <a:ext cx="8458200" cy="914400"/>
          </a:xfrm>
        </p:spPr>
        <p:txBody>
          <a:bodyPr/>
          <a:lstStyle/>
          <a:p>
            <a:r>
              <a:rPr lang="cs-CZ" dirty="0" smtClean="0"/>
              <a:t>Dopravní stavby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6480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Třídění mostů 	</a:t>
            </a:r>
            <a:r>
              <a:rPr lang="cs-CZ" sz="2800" dirty="0" smtClean="0"/>
              <a:t>dle normy ČSN 73 6200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686800" cy="53038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	Norma rozděluje mosty z mnoha hledisek.</a:t>
            </a:r>
          </a:p>
          <a:p>
            <a:pPr marL="0" indent="0" algn="just">
              <a:buNone/>
            </a:pPr>
            <a:r>
              <a:rPr lang="cs-CZ" dirty="0" smtClean="0"/>
              <a:t>V následující prezentaci se zaměříme na nejzákladnější rozdělení mostů. Vybereme dělení, kterých si můžeme všimnout na první pohled. </a:t>
            </a:r>
          </a:p>
          <a:p>
            <a:pPr algn="just"/>
            <a:r>
              <a:rPr lang="cs-CZ" dirty="0" smtClean="0"/>
              <a:t>Dle převáděné komunikace</a:t>
            </a:r>
          </a:p>
          <a:p>
            <a:pPr algn="just"/>
            <a:r>
              <a:rPr lang="cs-CZ" dirty="0" smtClean="0"/>
              <a:t>Dle materiálu hlavní nosné konstrukce</a:t>
            </a:r>
          </a:p>
          <a:p>
            <a:pPr algn="just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Dle tvaru či statické funkce mostní konstrukce</a:t>
            </a:r>
          </a:p>
          <a:p>
            <a:pPr algn="just"/>
            <a:r>
              <a:rPr lang="cs-CZ" dirty="0" smtClean="0"/>
              <a:t>Dle měnitelnosti polohy</a:t>
            </a:r>
          </a:p>
        </p:txBody>
      </p:sp>
    </p:spTree>
    <p:extLst>
      <p:ext uri="{BB962C8B-B14F-4D97-AF65-F5344CB8AC3E}">
        <p14:creationId xmlns:p14="http://schemas.microsoft.com/office/powerpoint/2010/main" val="2765425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l-PL" dirty="0" smtClean="0"/>
              <a:t>Podle tvaru či statické funkce mostní </a:t>
            </a:r>
            <a:r>
              <a:rPr lang="pl-PL" dirty="0"/>
              <a:t>konstrukce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Deskové</a:t>
            </a:r>
          </a:p>
          <a:p>
            <a:r>
              <a:rPr lang="cs-CZ" sz="3600" b="1" dirty="0" smtClean="0"/>
              <a:t>Trámové</a:t>
            </a:r>
          </a:p>
          <a:p>
            <a:r>
              <a:rPr lang="cs-CZ" sz="3600" b="1" dirty="0" smtClean="0"/>
              <a:t>Rámové</a:t>
            </a:r>
          </a:p>
          <a:p>
            <a:r>
              <a:rPr lang="cs-CZ" sz="3600" b="1" dirty="0" smtClean="0"/>
              <a:t>Obloukové</a:t>
            </a:r>
          </a:p>
          <a:p>
            <a:r>
              <a:rPr lang="cs-CZ" sz="3600" b="1" dirty="0" smtClean="0"/>
              <a:t>Klenbové</a:t>
            </a:r>
          </a:p>
          <a:p>
            <a:r>
              <a:rPr lang="cs-CZ" sz="3600" b="1" dirty="0" err="1" smtClean="0"/>
              <a:t>Středosloupé</a:t>
            </a:r>
            <a:endParaRPr lang="cs-CZ" sz="3600" b="1" dirty="0" smtClean="0"/>
          </a:p>
          <a:p>
            <a:r>
              <a:rPr lang="cs-CZ" sz="3600" b="1" dirty="0" smtClean="0"/>
              <a:t>Hřibové</a:t>
            </a:r>
          </a:p>
          <a:p>
            <a:pPr marL="0" indent="0">
              <a:buNone/>
            </a:pPr>
            <a:endParaRPr lang="cs-CZ" b="1" cap="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Vzpěradlové</a:t>
            </a:r>
          </a:p>
          <a:p>
            <a:r>
              <a:rPr lang="cs-CZ" sz="3600" b="1" dirty="0" smtClean="0"/>
              <a:t>Věšadlové</a:t>
            </a:r>
          </a:p>
          <a:p>
            <a:r>
              <a:rPr lang="cs-CZ" sz="3600" b="1" dirty="0" err="1" smtClean="0"/>
              <a:t>Vzpínadlové</a:t>
            </a:r>
            <a:endParaRPr lang="cs-CZ" sz="3600" b="1" dirty="0" smtClean="0"/>
          </a:p>
          <a:p>
            <a:r>
              <a:rPr lang="cs-CZ" sz="3600" b="1" dirty="0"/>
              <a:t>Visuté</a:t>
            </a:r>
          </a:p>
          <a:p>
            <a:r>
              <a:rPr lang="cs-CZ" sz="3600" b="1" dirty="0"/>
              <a:t>Zavěšené</a:t>
            </a:r>
          </a:p>
          <a:p>
            <a:r>
              <a:rPr lang="cs-CZ" sz="3600" b="1" dirty="0" smtClean="0"/>
              <a:t>Trubní</a:t>
            </a:r>
          </a:p>
          <a:p>
            <a:endParaRPr lang="cs-CZ" b="1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81556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79512" y="457200"/>
            <a:ext cx="8812088" cy="838200"/>
          </a:xfrm>
        </p:spPr>
        <p:txBody>
          <a:bodyPr>
            <a:normAutofit/>
          </a:bodyPr>
          <a:lstStyle/>
          <a:p>
            <a:r>
              <a:rPr lang="cs-CZ" dirty="0" smtClean="0"/>
              <a:t>Deskové mosty - železobetonový</a:t>
            </a:r>
            <a:r>
              <a:rPr lang="cs-CZ" sz="1000" dirty="0" smtClean="0"/>
              <a:t> </a:t>
            </a:r>
            <a:br>
              <a:rPr lang="cs-CZ" sz="1000" dirty="0" smtClean="0"/>
            </a:br>
            <a:r>
              <a:rPr lang="cs-CZ" sz="1000" dirty="0" smtClean="0"/>
              <a:t>u Kájova, Český Krumlov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" r="5425"/>
          <a:stretch/>
        </p:blipFill>
        <p:spPr bwMode="auto">
          <a:xfrm>
            <a:off x="1043607" y="1700808"/>
            <a:ext cx="7092000" cy="44842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3832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Trámové mosty – železobetonový</a:t>
            </a:r>
            <a:r>
              <a:rPr lang="cs-CZ" sz="1000" dirty="0" smtClean="0"/>
              <a:t/>
            </a:r>
            <a:br>
              <a:rPr lang="cs-CZ" sz="1000" dirty="0" smtClean="0"/>
            </a:br>
            <a:r>
              <a:rPr lang="cs-CZ" sz="1000" dirty="0" smtClean="0"/>
              <a:t>PŘES Vltavu, Český Krumlov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2758" y="1556082"/>
            <a:ext cx="6030884" cy="4522124"/>
          </a:xfrm>
        </p:spPr>
      </p:pic>
    </p:spTree>
    <p:extLst>
      <p:ext uri="{BB962C8B-B14F-4D97-AF65-F5344CB8AC3E}">
        <p14:creationId xmlns:p14="http://schemas.microsoft.com/office/powerpoint/2010/main" val="254261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Trámové mosty – železobetonový</a:t>
            </a:r>
            <a:r>
              <a:rPr lang="cs-CZ" sz="1000" dirty="0" smtClean="0"/>
              <a:t/>
            </a:r>
            <a:br>
              <a:rPr lang="cs-CZ" sz="1000" dirty="0" smtClean="0"/>
            </a:br>
            <a:r>
              <a:rPr lang="cs-CZ" sz="1100" dirty="0"/>
              <a:t>PŘES Vltavu, Český Krumlov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2758" y="1556082"/>
            <a:ext cx="6030884" cy="4522124"/>
          </a:xfrm>
        </p:spPr>
      </p:pic>
    </p:spTree>
    <p:extLst>
      <p:ext uri="{BB962C8B-B14F-4D97-AF65-F5344CB8AC3E}">
        <p14:creationId xmlns:p14="http://schemas.microsoft.com/office/powerpoint/2010/main" val="117692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Trámové mosty – ocelový</a:t>
            </a:r>
            <a:r>
              <a:rPr lang="cs-CZ" sz="1000" dirty="0"/>
              <a:t> přes Malši, České Budějovice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2139358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Rámové mosty </a:t>
            </a:r>
            <a:r>
              <a:rPr lang="cs-CZ" sz="1000" dirty="0" smtClean="0"/>
              <a:t>přes Mlýnskou Stoku, České Budějovice</a:t>
            </a:r>
            <a:endParaRPr lang="cs-CZ" sz="1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1619497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Rámové mosty </a:t>
            </a:r>
            <a:r>
              <a:rPr lang="cs-CZ" sz="1000" dirty="0" err="1"/>
              <a:t>Denizli</a:t>
            </a:r>
            <a:r>
              <a:rPr lang="cs-CZ" sz="1000" dirty="0"/>
              <a:t>, Turecko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6" t="15463" r="16871" b="28513"/>
          <a:stretch/>
        </p:blipFill>
        <p:spPr>
          <a:xfrm>
            <a:off x="395536" y="1340768"/>
            <a:ext cx="8153276" cy="5076000"/>
          </a:xfrm>
        </p:spPr>
      </p:pic>
    </p:spTree>
    <p:extLst>
      <p:ext uri="{BB962C8B-B14F-4D97-AF65-F5344CB8AC3E}">
        <p14:creationId xmlns:p14="http://schemas.microsoft.com/office/powerpoint/2010/main" val="3581675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Mosty obloukové – s horní mostovkou</a:t>
            </a:r>
            <a:r>
              <a:rPr lang="cs-CZ" sz="1000" dirty="0" smtClean="0"/>
              <a:t/>
            </a:r>
            <a:br>
              <a:rPr lang="cs-CZ" sz="1000" dirty="0" smtClean="0"/>
            </a:br>
            <a:r>
              <a:rPr lang="cs-CZ" sz="1000" dirty="0" smtClean="0"/>
              <a:t>dálnice u Veselí nad Lužnicí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427050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Mosty obloukové – s horní mostovkou</a:t>
            </a:r>
            <a:r>
              <a:rPr lang="cs-CZ" sz="1000" dirty="0" smtClean="0"/>
              <a:t/>
            </a:r>
            <a:br>
              <a:rPr lang="cs-CZ" sz="1000" dirty="0" smtClean="0"/>
            </a:br>
            <a:r>
              <a:rPr lang="cs-CZ" sz="1100" dirty="0"/>
              <a:t>přes Malši, České Budějovice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4185367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Mosty obloukové – se spodní mostovkou</a:t>
            </a:r>
            <a:r>
              <a:rPr lang="cs-CZ" sz="1000" dirty="0" smtClean="0"/>
              <a:t/>
            </a:r>
            <a:br>
              <a:rPr lang="cs-CZ" sz="1000" dirty="0" smtClean="0"/>
            </a:br>
            <a:r>
              <a:rPr lang="cs-CZ" sz="1000" dirty="0" smtClean="0"/>
              <a:t>přes Malši, České Budějovice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1015852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Mosty klenbové </a:t>
            </a:r>
            <a:r>
              <a:rPr lang="cs-CZ" sz="1000" dirty="0" smtClean="0"/>
              <a:t>Skotsko, zámek Český Krumlov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69" y="1697182"/>
            <a:ext cx="3404062" cy="4530436"/>
          </a:xfrm>
        </p:spPr>
      </p:pic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3896" y="1697182"/>
            <a:ext cx="2552007" cy="4530436"/>
          </a:xfrm>
        </p:spPr>
      </p:pic>
    </p:spTree>
    <p:extLst>
      <p:ext uri="{BB962C8B-B14F-4D97-AF65-F5344CB8AC3E}">
        <p14:creationId xmlns:p14="http://schemas.microsoft.com/office/powerpoint/2010/main" val="1479109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Mosty klenbové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700308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Mosty </a:t>
            </a:r>
            <a:r>
              <a:rPr lang="cs-CZ" dirty="0" err="1" smtClean="0"/>
              <a:t>středosloupé</a:t>
            </a:r>
            <a:r>
              <a:rPr lang="cs-CZ" dirty="0" smtClean="0"/>
              <a:t> </a:t>
            </a:r>
            <a:r>
              <a:rPr lang="cs-CZ" sz="1000" dirty="0" smtClean="0"/>
              <a:t>Dlouhý most přes Vltavu, České Budějovice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2576943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Mosty vzpěradlové </a:t>
            </a:r>
            <a:r>
              <a:rPr lang="cs-CZ" sz="1000" dirty="0" smtClean="0"/>
              <a:t>Lochkovský most, Pražský okruh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372776"/>
            <a:ext cx="7620000" cy="466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3279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Mosty věšadlové</a:t>
            </a:r>
            <a:r>
              <a:rPr lang="cs-CZ" sz="1000" dirty="0" smtClean="0"/>
              <a:t>  Peklo nad Zdobnicí, Vamberk, Rychnov nad Kněžnou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340768"/>
            <a:ext cx="7620000" cy="507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893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Mosty visuté </a:t>
            </a:r>
            <a:r>
              <a:rPr lang="cs-CZ" sz="1000" dirty="0" smtClean="0"/>
              <a:t>Vranovská přehrada, jižní Morava</a:t>
            </a:r>
            <a:endParaRPr lang="cs-CZ" sz="1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3608125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Mosty visuté </a:t>
            </a:r>
            <a:r>
              <a:rPr lang="cs-CZ" sz="1000" dirty="0" err="1" smtClean="0"/>
              <a:t>Edinburg</a:t>
            </a:r>
            <a:r>
              <a:rPr lang="cs-CZ" sz="1000" dirty="0" smtClean="0"/>
              <a:t>, Skotsko</a:t>
            </a:r>
            <a:endParaRPr lang="cs-CZ" sz="1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201" y="1554163"/>
            <a:ext cx="6035998" cy="4525962"/>
          </a:xfrm>
        </p:spPr>
      </p:pic>
    </p:spTree>
    <p:extLst>
      <p:ext uri="{BB962C8B-B14F-4D97-AF65-F5344CB8AC3E}">
        <p14:creationId xmlns:p14="http://schemas.microsoft.com/office/powerpoint/2010/main" val="145805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Mosty zavěšené – harfový</a:t>
            </a:r>
            <a:r>
              <a:rPr lang="cs-CZ" sz="1000" dirty="0" smtClean="0"/>
              <a:t> přes Jordán, Tábor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4039063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Mosty trubní nad </a:t>
            </a:r>
            <a:r>
              <a:rPr lang="cs-CZ" dirty="0" err="1" smtClean="0"/>
              <a:t>Rájovem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val="2763338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Mosty trubní u </a:t>
            </a:r>
            <a:r>
              <a:rPr lang="cs-CZ" dirty="0" err="1" smtClean="0"/>
              <a:t>Zátoně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val="2426089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Trubní most České Budějovice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4836" y="1556082"/>
            <a:ext cx="6026727" cy="4522124"/>
          </a:xfrm>
        </p:spPr>
      </p:pic>
    </p:spTree>
    <p:extLst>
      <p:ext uri="{BB962C8B-B14F-4D97-AF65-F5344CB8AC3E}">
        <p14:creationId xmlns:p14="http://schemas.microsoft.com/office/powerpoint/2010/main" val="2652557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znáte tvary </a:t>
            </a:r>
            <a:r>
              <a:rPr lang="cs-CZ" smtClean="0"/>
              <a:t>mostních konstrukcí.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3973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PAVEL URBAN.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9.8.2013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cs.wikipedia.org/wiki/Soubor:Lochkovsky_most.JPG</a:t>
            </a:r>
            <a:endParaRPr lang="cs-CZ" dirty="0" smtClean="0"/>
          </a:p>
          <a:p>
            <a:r>
              <a:rPr lang="cs-CZ" dirty="0"/>
              <a:t>PETR1888.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/>
              <a:t>9.8.2013].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http://cs.wikipedia.org/wiki/Soubor:Silni%C4%8Dn%C3%AD_most_d%C5%99ev%C4%9Bn%C3%BD,_v%C4%9B%C5%A1adlov%C3%BD_(Peklo_nad_Zdobnic%C3%AD).</a:t>
            </a:r>
            <a:r>
              <a:rPr lang="cs-CZ" dirty="0" smtClean="0">
                <a:hlinkClick r:id="rId3"/>
              </a:rPr>
              <a:t>JPG</a:t>
            </a:r>
            <a:endParaRPr lang="cs-CZ" dirty="0" smtClean="0"/>
          </a:p>
          <a:p>
            <a:r>
              <a:rPr lang="cs-CZ" dirty="0"/>
              <a:t>fotografie </a:t>
            </a:r>
            <a:r>
              <a:rPr lang="cs-CZ" dirty="0" smtClean="0"/>
              <a:t>autora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3021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689</TotalTime>
  <Words>280</Words>
  <Application>Microsoft Office PowerPoint</Application>
  <PresentationFormat>Předvádění na obrazovce (4:3)</PresentationFormat>
  <Paragraphs>74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Cesta</vt:lpstr>
      <vt:lpstr>Prezentace aplikace PowerPoint</vt:lpstr>
      <vt:lpstr>Třídění mostů – dle tvaru či statické funkce mostní konstrukce </vt:lpstr>
      <vt:lpstr>Třídění mostů  dle normy ČSN 73 6200</vt:lpstr>
      <vt:lpstr>Podle tvaru či statické funkce mostní konstrukce </vt:lpstr>
      <vt:lpstr>Deskové mosty - železobetonový  u Kájova, Český Krumlov</vt:lpstr>
      <vt:lpstr>Trámové mosty – železobetonový PŘES Vltavu, Český Krumlov</vt:lpstr>
      <vt:lpstr>Trámové mosty – železobetonový PŘES Vltavu, Český Krumlov</vt:lpstr>
      <vt:lpstr>Trámové mosty – ocelový přes Malši, České Budějovice </vt:lpstr>
      <vt:lpstr>Rámové mosty přes Mlýnskou Stoku, České Budějovice</vt:lpstr>
      <vt:lpstr>Rámové mosty Denizli, Turecko</vt:lpstr>
      <vt:lpstr>Mosty obloukové – s horní mostovkou dálnice u Veselí nad Lužnicí</vt:lpstr>
      <vt:lpstr>Mosty obloukové – s horní mostovkou přes Malši, České Budějovice</vt:lpstr>
      <vt:lpstr>Mosty obloukové – se spodní mostovkou přes Malši, České Budějovice</vt:lpstr>
      <vt:lpstr>Mosty klenbové Skotsko, zámek Český Krumlov</vt:lpstr>
      <vt:lpstr>Mosty klenbové</vt:lpstr>
      <vt:lpstr>Mosty středosloupé Dlouhý most přes Vltavu, České Budějovice</vt:lpstr>
      <vt:lpstr>Mosty vzpěradlové Lochkovský most, Pražský okruh</vt:lpstr>
      <vt:lpstr>Mosty věšadlové  Peklo nad Zdobnicí, Vamberk, Rychnov nad Kněžnou</vt:lpstr>
      <vt:lpstr>Mosty visuté Vranovská přehrada, jižní Morava</vt:lpstr>
      <vt:lpstr>Mosty visuté Edinburg, Skotsko</vt:lpstr>
      <vt:lpstr>Mosty zavěšené – harfový přes Jordán, Tábor</vt:lpstr>
      <vt:lpstr>Mosty trubní nad Rájovem</vt:lpstr>
      <vt:lpstr>Mosty trubní u Zátoně</vt:lpstr>
      <vt:lpstr>Trubní most České Budějovice</vt:lpstr>
      <vt:lpstr>Shrnutí</vt:lpstr>
      <vt:lpstr>Zdroje obrázků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Mostní názvosloví</dc:title>
  <dc:creator>Michal</dc:creator>
  <cp:lastModifiedBy>Michal</cp:lastModifiedBy>
  <cp:revision>86</cp:revision>
  <dcterms:created xsi:type="dcterms:W3CDTF">2013-12-07T09:04:43Z</dcterms:created>
  <dcterms:modified xsi:type="dcterms:W3CDTF">2014-01-16T21:27:11Z</dcterms:modified>
</cp:coreProperties>
</file>