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93" r:id="rId2"/>
    <p:sldId id="257" r:id="rId3"/>
    <p:sldId id="285" r:id="rId4"/>
    <p:sldId id="256" r:id="rId5"/>
    <p:sldId id="259" r:id="rId6"/>
    <p:sldId id="272" r:id="rId7"/>
    <p:sldId id="275" r:id="rId8"/>
    <p:sldId id="260" r:id="rId9"/>
    <p:sldId id="261" r:id="rId10"/>
    <p:sldId id="262" r:id="rId11"/>
    <p:sldId id="264" r:id="rId12"/>
    <p:sldId id="265" r:id="rId13"/>
    <p:sldId id="266" r:id="rId14"/>
    <p:sldId id="284" r:id="rId15"/>
    <p:sldId id="291" r:id="rId16"/>
    <p:sldId id="292" r:id="rId17"/>
    <p:sldId id="269" r:id="rId18"/>
    <p:sldId id="258" r:id="rId19"/>
    <p:sldId id="263" r:id="rId20"/>
    <p:sldId id="268" r:id="rId21"/>
    <p:sldId id="271" r:id="rId22"/>
    <p:sldId id="281" r:id="rId23"/>
    <p:sldId id="276" r:id="rId24"/>
    <p:sldId id="282" r:id="rId25"/>
    <p:sldId id="278" r:id="rId26"/>
    <p:sldId id="279" r:id="rId27"/>
    <p:sldId id="288" r:id="rId28"/>
    <p:sldId id="286" r:id="rId29"/>
    <p:sldId id="289" r:id="rId30"/>
    <p:sldId id="290" r:id="rId31"/>
    <p:sldId id="283" r:id="rId32"/>
    <p:sldId id="280" r:id="rId33"/>
    <p:sldId id="27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2DACEA-FA1E-4084-851D-AA56417DB57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9266C2-9966-4548-A745-EB25DEFC3D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ansen_most2.jpg" TargetMode="External"/><Relationship Id="rId7" Type="http://schemas.openxmlformats.org/officeDocument/2006/relationships/hyperlink" Target="http://cs.wikipedia.org/wiki/Soubor:Br%C3%BCcke_%C3%BCber_die_Niers.jpg" TargetMode="External"/><Relationship Id="rId2" Type="http://schemas.openxmlformats.org/officeDocument/2006/relationships/hyperlink" Target="http://cs.wikipedia.org/wiki/Soubor:Lagos4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Zubia_jun.jpg" TargetMode="External"/><Relationship Id="rId5" Type="http://schemas.openxmlformats.org/officeDocument/2006/relationships/hyperlink" Target="http://cs.wikipedia.org/wiki/Soubor:Cape_Cod_Bourne_Bridge_and_Railroad_Bridge.jpg" TargetMode="External"/><Relationship Id="rId4" Type="http://schemas.openxmlformats.org/officeDocument/2006/relationships/hyperlink" Target="http://cs.wikipedia.org/wiki/Soubor:Otocny_most_zeleznicn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963746637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VY_32_INOVACE_32-10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Třídění mostů – dle </a:t>
            </a:r>
            <a:r>
              <a:rPr lang="cs-CZ" smtClean="0"/>
              <a:t>měnitelnosti polohy - Pohyblivé </a:t>
            </a:r>
            <a:r>
              <a:rPr lang="cs-CZ" dirty="0" smtClean="0"/>
              <a:t>mosty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63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měnitelnosti polohy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mosty nepohyblivé</a:t>
            </a:r>
            <a:endParaRPr lang="cs-CZ" cap="all" dirty="0" smtClean="0"/>
          </a:p>
          <a:p>
            <a:r>
              <a:rPr lang="cs-CZ" b="1" cap="al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Mosty pohyblivé	 	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klopný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otočný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posuvný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zdvižný 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transbordér</a:t>
            </a:r>
          </a:p>
          <a:p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Plovoucí		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pontonové</a:t>
            </a:r>
          </a:p>
          <a:p>
            <a:pPr marL="0" indent="0">
              <a:buNone/>
            </a:pPr>
            <a:r>
              <a:rPr lang="cs-CZ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plovákové</a:t>
            </a:r>
          </a:p>
        </p:txBody>
      </p:sp>
    </p:spTree>
    <p:extLst>
      <p:ext uri="{BB962C8B-B14F-4D97-AF65-F5344CB8AC3E}">
        <p14:creationId xmlns:p14="http://schemas.microsoft.com/office/powerpoint/2010/main" val="247008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	Pohyblivé mosty jsou zajímavou kapitolou. Nepatrně „pohyblivý“ je vlastně každý most. Stavební materiály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vlivem</a:t>
            </a:r>
            <a:r>
              <a:rPr lang="cs-CZ" sz="3600" dirty="0" smtClean="0"/>
              <a:t> okolní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teploty mění svou délku</a:t>
            </a:r>
            <a:r>
              <a:rPr lang="cs-CZ" sz="3600" b="1" dirty="0" smtClean="0"/>
              <a:t>. </a:t>
            </a:r>
          </a:p>
          <a:p>
            <a:pPr marL="0" indent="0" algn="just">
              <a:buNone/>
            </a:pPr>
            <a:r>
              <a:rPr lang="cs-CZ" sz="3600" dirty="0"/>
              <a:t>	</a:t>
            </a:r>
            <a:r>
              <a:rPr lang="cs-CZ" sz="3600" dirty="0" smtClean="0"/>
              <a:t>Proto musí mít dlouhé trámové mosty většinou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pohyblivá ložiska</a:t>
            </a:r>
            <a:r>
              <a:rPr lang="cs-CZ" sz="3600" dirty="0"/>
              <a:t> </a:t>
            </a:r>
            <a:r>
              <a:rPr lang="cs-CZ" sz="3600" dirty="0" smtClean="0"/>
              <a:t>a do oblouků se také dle potřeby vkládají klouby.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79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	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pohyblivé mosty</a:t>
            </a:r>
            <a:r>
              <a:rPr lang="cs-CZ" sz="3600" dirty="0" smtClean="0"/>
              <a:t>, pokud nebudeme počítat mosty pontonové, byly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mosty sklápěcí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(„padací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“) přes vodní příkop </a:t>
            </a:r>
            <a:r>
              <a:rPr lang="cs-CZ" sz="3600" dirty="0" smtClean="0"/>
              <a:t>u bran opevněných hradišť. Tyto mosty byly ovládané pomocí řetězů. V mírně zdvižené poloze mohly být vzorem pro zavěšené mosty.</a:t>
            </a:r>
          </a:p>
        </p:txBody>
      </p:sp>
    </p:spTree>
    <p:extLst>
      <p:ext uri="{BB962C8B-B14F-4D97-AF65-F5344CB8AC3E}">
        <p14:creationId xmlns:p14="http://schemas.microsoft.com/office/powerpoint/2010/main" val="166218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rázek 14"/>
          <p:cNvSpPr>
            <a:spLocks noGrp="1"/>
          </p:cNvSpPr>
          <p:nvPr>
            <p:ph type="pic" idx="1"/>
          </p:nvPr>
        </p:nvSpPr>
        <p:spPr/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32858" y="188640"/>
            <a:ext cx="3747054" cy="1368152"/>
          </a:xfrm>
        </p:spPr>
        <p:txBody>
          <a:bodyPr>
            <a:normAutofit/>
          </a:bodyPr>
          <a:lstStyle/>
          <a:p>
            <a:r>
              <a:rPr lang="cs-CZ" sz="1800" b="0" dirty="0" err="1">
                <a:effectLst/>
              </a:rPr>
              <a:t>Stěžejkový</a:t>
            </a:r>
            <a:r>
              <a:rPr lang="cs-CZ" sz="1800" b="0" dirty="0">
                <a:effectLst/>
              </a:rPr>
              <a:t> padací most pevnosti Ponta da </a:t>
            </a:r>
            <a:r>
              <a:rPr lang="cs-CZ" sz="1800" b="0" dirty="0" err="1">
                <a:effectLst/>
              </a:rPr>
              <a:t>Bandeira</a:t>
            </a:r>
            <a:r>
              <a:rPr lang="cs-CZ" sz="1800" b="0" dirty="0">
                <a:effectLst/>
              </a:rPr>
              <a:t>; Lagos, </a:t>
            </a:r>
            <a:r>
              <a:rPr lang="cs-CZ" sz="1800" b="0" dirty="0" smtClean="0">
                <a:effectLst/>
              </a:rPr>
              <a:t>Portugalsko</a:t>
            </a:r>
            <a:endParaRPr lang="cs-CZ" sz="1800" b="0" dirty="0">
              <a:effectLst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5" b="11539"/>
          <a:stretch/>
        </p:blipFill>
        <p:spPr bwMode="auto">
          <a:xfrm>
            <a:off x="3491880" y="188640"/>
            <a:ext cx="5486400" cy="590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3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Padací most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4175"/>
            <a:ext cx="4572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0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/>
              <a:t>	Mosty přes vodu byly a jsou stavěny tak, aby alespoň jedním plavebním otvorem mohly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proplouvat lodi</a:t>
            </a:r>
            <a:r>
              <a:rPr lang="cs-CZ" sz="3600" dirty="0"/>
              <a:t>. </a:t>
            </a:r>
          </a:p>
          <a:p>
            <a:pPr marL="0" indent="0" algn="just">
              <a:buNone/>
            </a:pPr>
            <a:r>
              <a:rPr lang="cs-CZ" sz="3600" dirty="0" smtClean="0"/>
              <a:t>	Pokud mostní otvor mezi </a:t>
            </a:r>
            <a:r>
              <a:rPr lang="cs-CZ" sz="3600" dirty="0"/>
              <a:t>vodní hladinou a spodní hranou </a:t>
            </a:r>
            <a:r>
              <a:rPr lang="cs-CZ" sz="3600" dirty="0" smtClean="0"/>
              <a:t>mostovky</a:t>
            </a:r>
            <a:r>
              <a:rPr lang="cs-CZ" sz="3600" dirty="0"/>
              <a:t> není </a:t>
            </a:r>
            <a:r>
              <a:rPr lang="cs-CZ" sz="3600" dirty="0" smtClean="0"/>
              <a:t>dostatečně </a:t>
            </a:r>
            <a:r>
              <a:rPr lang="cs-CZ" sz="3600" dirty="0"/>
              <a:t>vysoký</a:t>
            </a:r>
            <a:r>
              <a:rPr lang="cs-CZ" sz="3600" dirty="0" smtClean="0"/>
              <a:t> je vytvořen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pohyblivou konstrukcí.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9806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/>
              <a:t>	Jak popisuje pohyblivé mosty norma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ČSN 73 6200 Mostní názvosloví </a:t>
            </a:r>
            <a:r>
              <a:rPr lang="cs-CZ" sz="3600" dirty="0"/>
              <a:t>?</a:t>
            </a:r>
          </a:p>
          <a:p>
            <a:pPr marL="0" indent="0" algn="just"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Pohyblivý most </a:t>
            </a:r>
            <a:r>
              <a:rPr lang="cs-CZ" sz="3600" dirty="0"/>
              <a:t>– most vybavený stálým, zpravidla strojním zařízením pro změnu polohy hlavní nosné konstrukce za účelem zvětšení původní nebo získání neomezené volné výšky pod mostem.</a:t>
            </a:r>
          </a:p>
        </p:txBody>
      </p:sp>
    </p:spTree>
    <p:extLst>
      <p:ext uri="{BB962C8B-B14F-4D97-AF65-F5344CB8AC3E}">
        <p14:creationId xmlns:p14="http://schemas.microsoft.com/office/powerpoint/2010/main" val="270385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sz="3600" dirty="0"/>
              <a:t>	</a:t>
            </a:r>
            <a:r>
              <a:rPr lang="cs-CZ" sz="3600" dirty="0" smtClean="0"/>
              <a:t>Jaké rozeznává </a:t>
            </a:r>
            <a:r>
              <a:rPr lang="cs-CZ" sz="3600" dirty="0"/>
              <a:t>pohyblivé mosty norma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ČSN 73 6200 Mostní názvosloví </a:t>
            </a:r>
            <a:r>
              <a:rPr lang="cs-CZ" sz="3600" dirty="0"/>
              <a:t>?</a:t>
            </a:r>
          </a:p>
          <a:p>
            <a:pPr marL="0" indent="0" algn="just">
              <a:buNone/>
            </a:pPr>
            <a:r>
              <a:rPr lang="cs-CZ" sz="3600" dirty="0" smtClean="0"/>
              <a:t>	Podle způsobu změny základní polohy hlavní nosné </a:t>
            </a:r>
            <a:r>
              <a:rPr lang="cs-CZ" sz="3600" dirty="0"/>
              <a:t>konstrukce rozeznává </a:t>
            </a:r>
            <a:r>
              <a:rPr lang="cs-CZ" sz="3600" dirty="0" smtClean="0"/>
              <a:t>norma most:</a:t>
            </a:r>
          </a:p>
          <a:p>
            <a:r>
              <a:rPr lang="cs-CZ" sz="3600" dirty="0" smtClean="0"/>
              <a:t>Klopný</a:t>
            </a:r>
          </a:p>
          <a:p>
            <a:r>
              <a:rPr lang="cs-CZ" sz="3600" dirty="0" smtClean="0"/>
              <a:t>Otočný</a:t>
            </a:r>
          </a:p>
          <a:p>
            <a:r>
              <a:rPr lang="cs-CZ" sz="3600" dirty="0" smtClean="0"/>
              <a:t>Posuvný</a:t>
            </a:r>
          </a:p>
          <a:p>
            <a:r>
              <a:rPr lang="cs-CZ" sz="3600" dirty="0" smtClean="0"/>
              <a:t>Zdvižný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6120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Pohyblivé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A jak jsou pohyblivé mosty nazývány laickou veřejností?</a:t>
            </a:r>
          </a:p>
          <a:p>
            <a:r>
              <a:rPr lang="cs-CZ" sz="3600" dirty="0" smtClean="0"/>
              <a:t>Sklápěcí (sklopný)</a:t>
            </a:r>
          </a:p>
          <a:p>
            <a:r>
              <a:rPr lang="cs-CZ" sz="3600" dirty="0" smtClean="0"/>
              <a:t>Otočný</a:t>
            </a:r>
          </a:p>
          <a:p>
            <a:r>
              <a:rPr lang="cs-CZ" sz="3600" dirty="0" smtClean="0"/>
              <a:t>Zvedací</a:t>
            </a:r>
          </a:p>
          <a:p>
            <a:r>
              <a:rPr lang="cs-CZ" sz="3600" dirty="0" smtClean="0"/>
              <a:t>Posuvný</a:t>
            </a:r>
          </a:p>
          <a:p>
            <a:r>
              <a:rPr lang="cs-CZ" sz="3600" dirty="0" smtClean="0"/>
              <a:t>Transbordér</a:t>
            </a:r>
          </a:p>
        </p:txBody>
      </p:sp>
    </p:spTree>
    <p:extLst>
      <p:ext uri="{BB962C8B-B14F-4D97-AF65-F5344CB8AC3E}">
        <p14:creationId xmlns:p14="http://schemas.microsoft.com/office/powerpoint/2010/main" val="287501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Sklápěcí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Konstrukce se sklápí/zdvihá kolem vodorovné osy. Most má jedno nebo dvě pohyblivá ramena (křídla).</a:t>
            </a:r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48200" y="2332587"/>
            <a:ext cx="4343400" cy="3259626"/>
          </a:xfrm>
        </p:spPr>
      </p:pic>
    </p:spTree>
    <p:extLst>
      <p:ext uri="{BB962C8B-B14F-4D97-AF65-F5344CB8AC3E}">
        <p14:creationId xmlns:p14="http://schemas.microsoft.com/office/powerpoint/2010/main" val="241227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Arles</a:t>
            </a:r>
            <a:r>
              <a:rPr lang="cs-CZ" dirty="0"/>
              <a:t>, Francie (replika sklápěcího mostu)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904" y="1554163"/>
            <a:ext cx="6052592" cy="4525962"/>
          </a:xfrm>
        </p:spPr>
      </p:pic>
    </p:spTree>
    <p:extLst>
      <p:ext uri="{BB962C8B-B14F-4D97-AF65-F5344CB8AC3E}">
        <p14:creationId xmlns:p14="http://schemas.microsoft.com/office/powerpoint/2010/main" val="314042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Sklápěcí dvoukřídlový most, Londýn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46474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Tower </a:t>
            </a:r>
            <a:r>
              <a:rPr lang="cs-CZ" dirty="0" err="1"/>
              <a:t>Bridge</a:t>
            </a:r>
            <a:r>
              <a:rPr lang="cs-CZ" dirty="0"/>
              <a:t> (1894), Londýn, Anglie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3521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Tower </a:t>
            </a:r>
            <a:r>
              <a:rPr lang="cs-CZ" dirty="0" err="1"/>
              <a:t>Bridge</a:t>
            </a:r>
            <a:r>
              <a:rPr lang="cs-CZ" dirty="0"/>
              <a:t> (1894), Londýn, Anglie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2690" y="1554163"/>
            <a:ext cx="6791020" cy="4525962"/>
          </a:xfrm>
        </p:spPr>
      </p:pic>
    </p:spTree>
    <p:extLst>
      <p:ext uri="{BB962C8B-B14F-4D97-AF65-F5344CB8AC3E}">
        <p14:creationId xmlns:p14="http://schemas.microsoft.com/office/powerpoint/2010/main" val="351123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Sklápěcí, České Vrbné, </a:t>
            </a:r>
            <a:r>
              <a:rPr lang="cs-CZ" dirty="0" err="1" smtClean="0"/>
              <a:t>Č.Budějovice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032314" cy="4525963"/>
          </a:xfrm>
        </p:spPr>
      </p:pic>
    </p:spTree>
    <p:extLst>
      <p:ext uri="{BB962C8B-B14F-4D97-AF65-F5344CB8AC3E}">
        <p14:creationId xmlns:p14="http://schemas.microsoft.com/office/powerpoint/2010/main" val="277536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517232"/>
            <a:ext cx="7994576" cy="522288"/>
          </a:xfrm>
        </p:spPr>
        <p:txBody>
          <a:bodyPr>
            <a:normAutofit/>
          </a:bodyPr>
          <a:lstStyle/>
          <a:p>
            <a:r>
              <a:rPr lang="cs-CZ" dirty="0" smtClean="0"/>
              <a:t>Sklápěcí železniční most (1918) ,</a:t>
            </a:r>
            <a:r>
              <a:rPr lang="cs-CZ" sz="2200" dirty="0" err="1" smtClean="0"/>
              <a:t>Trondheim</a:t>
            </a:r>
            <a:r>
              <a:rPr lang="cs-CZ" sz="2200" dirty="0" smtClean="0"/>
              <a:t>, Norsko</a:t>
            </a:r>
            <a:endParaRPr lang="cs-CZ" sz="2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8640"/>
            <a:ext cx="7620000" cy="532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3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otočné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Otáčí se kolem svislé osy až o devadesát stupňů, v rovnoběžné poloze je rovnoběžný s vodní cestou. Nejjednodušší jsou otočné mosty jednokřídlové, jež přemosťují celý vodní tok jedním otočným ramenem s čepem na břehu. Širší vyžadují dvě ramena nebo jedinou velkou dvouramennou konstrukci s čepem na středním pilíři.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5569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Otočný most, </a:t>
            </a:r>
            <a:r>
              <a:rPr lang="cs-CZ" dirty="0" err="1" smtClean="0"/>
              <a:t>Fort</a:t>
            </a:r>
            <a:r>
              <a:rPr lang="cs-CZ" dirty="0" smtClean="0"/>
              <a:t> Augustus, Skotsko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904" y="1554163"/>
            <a:ext cx="6052592" cy="4525962"/>
          </a:xfrm>
        </p:spPr>
      </p:pic>
    </p:spTree>
    <p:extLst>
      <p:ext uri="{BB962C8B-B14F-4D97-AF65-F5344CB8AC3E}">
        <p14:creationId xmlns:p14="http://schemas.microsoft.com/office/powerpoint/2010/main" val="284409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Otočný železniční, </a:t>
            </a:r>
            <a:r>
              <a:rPr lang="cs-CZ" dirty="0" err="1" smtClean="0"/>
              <a:t>Meppel</a:t>
            </a:r>
            <a:r>
              <a:rPr lang="cs-CZ" dirty="0" smtClean="0"/>
              <a:t>, Holandsko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48" b="321"/>
          <a:stretch/>
        </p:blipFill>
        <p:spPr bwMode="auto">
          <a:xfrm>
            <a:off x="839281" y="1303020"/>
            <a:ext cx="7406640" cy="50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020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Zvedací mosty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Byly vytvořeny pro přemostění velmi širokých vodních toků. Jsou to mohutné zdviže o rozpětích až 170 metrů.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V Anglii jedna z nejstarších mostních zdviží je na řece </a:t>
            </a:r>
            <a:r>
              <a:rPr lang="cs-CZ" sz="3600" dirty="0" err="1" smtClean="0"/>
              <a:t>Tees</a:t>
            </a:r>
            <a:r>
              <a:rPr lang="cs-CZ" sz="3600" dirty="0" smtClean="0"/>
              <a:t> v </a:t>
            </a:r>
            <a:r>
              <a:rPr lang="cs-CZ" sz="3600" dirty="0" err="1" smtClean="0"/>
              <a:t>Middlesbroughu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V USA je velká mostní zdviž přes průplav Cape Cod jižně od Bostonu.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1270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Zvedací železniční most přes Cape Cod</a:t>
            </a:r>
            <a:br>
              <a:rPr lang="cs-CZ" dirty="0" smtClean="0"/>
            </a:br>
            <a:r>
              <a:rPr lang="cs-CZ" sz="2200" dirty="0" smtClean="0"/>
              <a:t>Massachusetts, USA (v pozadí)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0503"/>
          <a:stretch/>
        </p:blipFill>
        <p:spPr bwMode="auto">
          <a:xfrm>
            <a:off x="1268183" y="1484784"/>
            <a:ext cx="7132637" cy="51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644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Transbordéry – </a:t>
            </a:r>
            <a:r>
              <a:rPr lang="cs-CZ" dirty="0" err="1" smtClean="0"/>
              <a:t>Gondolové</a:t>
            </a:r>
            <a:r>
              <a:rPr lang="cs-CZ" dirty="0" smtClean="0"/>
              <a:t> mosty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Jsou to spíše mostní pojízdné jeřáby či převozní mosty</a:t>
            </a:r>
            <a:r>
              <a:rPr lang="cs-CZ" dirty="0"/>
              <a:t>. </a:t>
            </a:r>
            <a:r>
              <a:rPr lang="cs-CZ" dirty="0" smtClean="0"/>
              <a:t>Nesou velikou </a:t>
            </a:r>
            <a:r>
              <a:rPr lang="cs-CZ" dirty="0"/>
              <a:t>pojízdnou </a:t>
            </a:r>
            <a:r>
              <a:rPr lang="cs-CZ" dirty="0" smtClean="0"/>
              <a:t>plošinu s vozidly nebo lidmi. Mostní konstrukce obvykle spočívá na ocelových příhradových věžích na březích.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Velký transbordér je od r. 1904 v Marseille (věže 50m vysoké a vzdálené 235m).</a:t>
            </a:r>
          </a:p>
          <a:p>
            <a:pPr marL="0" indent="0">
              <a:buNone/>
            </a:pPr>
            <a:r>
              <a:rPr lang="cs-CZ" dirty="0"/>
              <a:t>Ještě větší </a:t>
            </a:r>
            <a:r>
              <a:rPr lang="cs-CZ" dirty="0" smtClean="0"/>
              <a:t>je v přístavu v Bordeaux přes Garonnu (92/400) a v Rio de </a:t>
            </a:r>
            <a:r>
              <a:rPr lang="cs-CZ" dirty="0" err="1" smtClean="0"/>
              <a:t>Janeiro</a:t>
            </a:r>
            <a:r>
              <a:rPr lang="cs-CZ" dirty="0" smtClean="0"/>
              <a:t> (170m).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993760"/>
            <a:ext cx="8928992" cy="5222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Biskajský most (</a:t>
            </a:r>
            <a:r>
              <a:rPr lang="cs-CZ" dirty="0"/>
              <a:t>1893</a:t>
            </a:r>
            <a:r>
              <a:rPr lang="cs-CZ" dirty="0" smtClean="0"/>
              <a:t>) – </a:t>
            </a:r>
            <a:r>
              <a:rPr lang="cs-CZ" dirty="0"/>
              <a:t>Transbordér </a:t>
            </a:r>
            <a:r>
              <a:rPr lang="cs-CZ" dirty="0" smtClean="0"/>
              <a:t>(</a:t>
            </a:r>
            <a:r>
              <a:rPr lang="cs-CZ" dirty="0" err="1" smtClean="0"/>
              <a:t>gondolový</a:t>
            </a:r>
            <a:r>
              <a:rPr lang="cs-CZ" dirty="0" smtClean="0"/>
              <a:t>) v </a:t>
            </a:r>
            <a:r>
              <a:rPr lang="cs-CZ" dirty="0" err="1" smtClean="0"/>
              <a:t>Portugalete</a:t>
            </a:r>
            <a:r>
              <a:rPr lang="cs-CZ" dirty="0" smtClean="0"/>
              <a:t>, Španělsko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5" r="13645"/>
          <a:stretch/>
        </p:blipFill>
        <p:spPr bwMode="auto">
          <a:xfrm>
            <a:off x="360000" y="248317"/>
            <a:ext cx="8532000" cy="426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8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Transbordér přes </a:t>
            </a:r>
            <a:r>
              <a:rPr lang="cs-CZ" dirty="0" err="1" smtClean="0"/>
              <a:t>Niers</a:t>
            </a:r>
            <a:r>
              <a:rPr lang="cs-CZ" dirty="0" smtClean="0"/>
              <a:t>, 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81533"/>
            <a:ext cx="6858000" cy="5134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752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Transbordér, </a:t>
            </a:r>
            <a:r>
              <a:rPr lang="cs-CZ" dirty="0" err="1" smtClean="0"/>
              <a:t>Rochefort</a:t>
            </a:r>
            <a:r>
              <a:rPr lang="cs-CZ" dirty="0" smtClean="0"/>
              <a:t>, Francie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57139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Transbordér, </a:t>
            </a:r>
            <a:r>
              <a:rPr lang="cs-CZ" dirty="0" err="1"/>
              <a:t>Rochefort</a:t>
            </a:r>
            <a:r>
              <a:rPr lang="cs-CZ" dirty="0"/>
              <a:t>, Francie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38181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Transbordér, </a:t>
            </a:r>
            <a:r>
              <a:rPr lang="cs-CZ" dirty="0" err="1"/>
              <a:t>Rochefort</a:t>
            </a:r>
            <a:r>
              <a:rPr lang="cs-CZ" dirty="0"/>
              <a:t>, Francie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7699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Transbordér, </a:t>
            </a:r>
            <a:r>
              <a:rPr lang="cs-CZ" dirty="0" err="1"/>
              <a:t>Rochefort</a:t>
            </a:r>
            <a:r>
              <a:rPr lang="cs-CZ" dirty="0"/>
              <a:t>, Francie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409770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Transbordér, </a:t>
            </a:r>
            <a:r>
              <a:rPr lang="cs-CZ" dirty="0" err="1"/>
              <a:t>Rochefort</a:t>
            </a:r>
            <a:r>
              <a:rPr lang="cs-CZ" dirty="0"/>
              <a:t>, Francie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93989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mají dlouhé trámové mosty </a:t>
            </a:r>
            <a:r>
              <a:rPr lang="cs-CZ" dirty="0" smtClean="0">
                <a:hlinkClick r:id="rId2" action="ppaction://hlinksldjump"/>
              </a:rPr>
              <a:t>ložiska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se používaly </a:t>
            </a:r>
            <a:r>
              <a:rPr lang="cs-CZ" dirty="0" smtClean="0">
                <a:hlinkClick r:id="rId3" action="ppaction://hlinksldjump"/>
              </a:rPr>
              <a:t>první</a:t>
            </a:r>
            <a:r>
              <a:rPr lang="cs-CZ" dirty="0" smtClean="0"/>
              <a:t> pohyblivé mosty?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</a:t>
            </a:r>
            <a:r>
              <a:rPr lang="cs-CZ" dirty="0" smtClean="0">
                <a:hlinkClick r:id="rId4" action="ppaction://hlinksldjump"/>
              </a:rPr>
              <a:t>důvodů</a:t>
            </a:r>
            <a:r>
              <a:rPr lang="cs-CZ" dirty="0" smtClean="0"/>
              <a:t> se provádí pohyblivé mosty?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</a:t>
            </a:r>
            <a:r>
              <a:rPr lang="cs-CZ" dirty="0" smtClean="0">
                <a:hlinkClick r:id="rId5" action="ppaction://hlinksldjump"/>
              </a:rPr>
              <a:t>pohyblivý</a:t>
            </a:r>
            <a:r>
              <a:rPr lang="cs-CZ" dirty="0" smtClean="0"/>
              <a:t> most?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</a:t>
            </a:r>
            <a:r>
              <a:rPr lang="cs-CZ" dirty="0" smtClean="0">
                <a:hlinkClick r:id="rId6" action="ppaction://hlinksldjump"/>
              </a:rPr>
              <a:t>druhy</a:t>
            </a:r>
            <a:r>
              <a:rPr lang="cs-CZ" dirty="0" smtClean="0"/>
              <a:t> pohyblivých mostů?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67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GEORGES JANSOONE. </a:t>
            </a:r>
            <a:r>
              <a:rPr lang="en-US" i="1" dirty="0" err="1"/>
              <a:t>wikipedia</a:t>
            </a:r>
            <a:r>
              <a:rPr lang="en-US" dirty="0"/>
              <a:t> [online]. [cit. </a:t>
            </a:r>
            <a:r>
              <a:rPr lang="cs-CZ" dirty="0" smtClean="0"/>
              <a:t>9.8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cs.wikipedia.org/wiki/Soubor:Lagos48.jpg</a:t>
            </a:r>
            <a:endParaRPr lang="cs-CZ" dirty="0" smtClean="0"/>
          </a:p>
          <a:p>
            <a:r>
              <a:rPr lang="cs-CZ" dirty="0" smtClean="0"/>
              <a:t>USER:PETRS</a:t>
            </a:r>
            <a:r>
              <a:rPr lang="cs-CZ" dirty="0"/>
              <a:t>..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9.8</a:t>
            </a:r>
            <a:r>
              <a:rPr lang="en-US" dirty="0"/>
              <a:t>.2013</a:t>
            </a:r>
            <a:r>
              <a:rPr lang="cs-CZ" dirty="0" smtClean="0"/>
              <a:t>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cs.wikipedia.org/wiki/Soubor:Skansen_most2.jpg</a:t>
            </a:r>
            <a:endParaRPr lang="cs-CZ" dirty="0" smtClean="0"/>
          </a:p>
          <a:p>
            <a:r>
              <a:rPr lang="cs-CZ" dirty="0"/>
              <a:t>HAPESOFT.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9.8</a:t>
            </a:r>
            <a:r>
              <a:rPr lang="en-US" dirty="0"/>
              <a:t>.2013</a:t>
            </a:r>
            <a:r>
              <a:rPr lang="cs-CZ" dirty="0" smtClean="0"/>
              <a:t>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cs.wikipedia.org/wiki/Soubor:Otocny_most_zeleznicni.jpg</a:t>
            </a:r>
            <a:endParaRPr lang="cs-CZ" dirty="0" smtClean="0"/>
          </a:p>
          <a:p>
            <a:r>
              <a:rPr lang="en-US" dirty="0"/>
              <a:t>U.S. ARMY CORPS OF ENGINEERS, PHOTOGRAPHER NOT SPECIFIED OR UNKNOWN. </a:t>
            </a:r>
            <a:r>
              <a:rPr lang="en-US" i="1" dirty="0" err="1"/>
              <a:t>wikipedia</a:t>
            </a:r>
            <a:r>
              <a:rPr lang="en-US" dirty="0"/>
              <a:t> [online]. [cit. </a:t>
            </a:r>
            <a:r>
              <a:rPr lang="cs-CZ" dirty="0"/>
              <a:t>9.8</a:t>
            </a:r>
            <a:r>
              <a:rPr lang="en-US" dirty="0"/>
              <a:t>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cs.wikipedia.org/wiki/Soubor:Cape_Cod_Bourne_Bridge_and_Railroad_Bridge.jpg</a:t>
            </a:r>
            <a:endParaRPr lang="cs-CZ" dirty="0" smtClean="0"/>
          </a:p>
          <a:p>
            <a:r>
              <a:rPr lang="cs-CZ" dirty="0"/>
              <a:t>JAVIER MEDIAVILLA EZQUIBELA.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9.8</a:t>
            </a:r>
            <a:r>
              <a:rPr lang="en-US" dirty="0"/>
              <a:t>.2013</a:t>
            </a:r>
            <a:r>
              <a:rPr lang="cs-CZ" dirty="0" smtClean="0"/>
              <a:t>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cs.wikipedia.org/wiki/Soubor:Zubia_jun.jpg</a:t>
            </a:r>
            <a:endParaRPr lang="cs-CZ" dirty="0" smtClean="0"/>
          </a:p>
          <a:p>
            <a:r>
              <a:rPr lang="cs-CZ" dirty="0"/>
              <a:t>JOHANNES1024. </a:t>
            </a:r>
            <a:r>
              <a:rPr lang="cs-CZ" i="1" dirty="0"/>
              <a:t>wikipedie</a:t>
            </a:r>
            <a:r>
              <a:rPr lang="cs-CZ" dirty="0"/>
              <a:t> [online]. [cit. </a:t>
            </a:r>
            <a:r>
              <a:rPr lang="cs-CZ" dirty="0"/>
              <a:t>9.8</a:t>
            </a:r>
            <a:r>
              <a:rPr lang="en-US" dirty="0"/>
              <a:t>.2013</a:t>
            </a:r>
            <a:r>
              <a:rPr lang="cs-CZ" dirty="0" smtClean="0"/>
              <a:t>]. </a:t>
            </a:r>
            <a:r>
              <a:rPr lang="cs-CZ" dirty="0"/>
              <a:t>Dostupný na WWW: </a:t>
            </a:r>
            <a:r>
              <a:rPr lang="cs-CZ" dirty="0">
                <a:hlinkClick r:id="rId7"/>
              </a:rPr>
              <a:t>http://cs.wikipedia.org/wiki/Soubor:Br%C3%BCcke_%</a:t>
            </a:r>
            <a:r>
              <a:rPr lang="cs-CZ" dirty="0" smtClean="0">
                <a:hlinkClick r:id="rId7"/>
              </a:rPr>
              <a:t>C3%BCber_die_Niers.jpg</a:t>
            </a:r>
            <a:endParaRPr lang="cs-CZ" dirty="0" smtClean="0"/>
          </a:p>
          <a:p>
            <a:r>
              <a:rPr lang="cs-CZ" dirty="0"/>
              <a:t>fotografie autora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30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414</TotalTime>
  <Words>402</Words>
  <Application>Microsoft Office PowerPoint</Application>
  <PresentationFormat>Předvádění na obrazovce (4:3)</PresentationFormat>
  <Paragraphs>107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Cesta</vt:lpstr>
      <vt:lpstr>Prezentace aplikace PowerPoint</vt:lpstr>
      <vt:lpstr>Třídění mostů – dle měnitelnosti polohy - Pohyblivé mosty</vt:lpstr>
      <vt:lpstr>Podle měnitelnosti polohy</vt:lpstr>
      <vt:lpstr>Pohyblivé mosty</vt:lpstr>
      <vt:lpstr>Pohyblivé mosty</vt:lpstr>
      <vt:lpstr>Stěžejkový padací most pevnosti Ponta da Bandeira; Lagos, Portugalsko</vt:lpstr>
      <vt:lpstr>Padací most</vt:lpstr>
      <vt:lpstr>Pohyblivé mosty</vt:lpstr>
      <vt:lpstr>Pohyblivé mosty</vt:lpstr>
      <vt:lpstr>Pohyblivé mosty</vt:lpstr>
      <vt:lpstr>Pohyblivé mosty</vt:lpstr>
      <vt:lpstr>Sklápěcí mosty</vt:lpstr>
      <vt:lpstr>Arles, Francie (replika sklápěcího mostu)</vt:lpstr>
      <vt:lpstr>Sklápěcí dvoukřídlový most, Londýn</vt:lpstr>
      <vt:lpstr>Tower Bridge (1894), Londýn, Anglie</vt:lpstr>
      <vt:lpstr>Tower Bridge (1894), Londýn, Anglie</vt:lpstr>
      <vt:lpstr>Sklápěcí, České Vrbné, Č.Budějovice</vt:lpstr>
      <vt:lpstr>Sklápěcí železniční most (1918) ,Trondheim, Norsko</vt:lpstr>
      <vt:lpstr>Mosty otočné</vt:lpstr>
      <vt:lpstr>Otočný most, Fort Augustus, Skotsko</vt:lpstr>
      <vt:lpstr>Otočný železniční, Meppel, Holandsko</vt:lpstr>
      <vt:lpstr>Zvedací mosty</vt:lpstr>
      <vt:lpstr>Zvedací železniční most přes Cape Cod Massachusetts, USA (v pozadí)</vt:lpstr>
      <vt:lpstr>Transbordéry – Gondolové mosty</vt:lpstr>
      <vt:lpstr>Biskajský most (1893) – Transbordér (gondolový) v Portugalete, Španělsko </vt:lpstr>
      <vt:lpstr>Transbordér přes Niers, Německo</vt:lpstr>
      <vt:lpstr>Transbordér, Rochefort, Francie</vt:lpstr>
      <vt:lpstr>Transbordér, Rochefort, Francie</vt:lpstr>
      <vt:lpstr>Transbordér, Rochefort, Francie</vt:lpstr>
      <vt:lpstr>Transbordér, Rochefort, Francie</vt:lpstr>
      <vt:lpstr>Transbordér, Rochefort, Francie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61</cp:revision>
  <dcterms:created xsi:type="dcterms:W3CDTF">2013-12-04T17:47:06Z</dcterms:created>
  <dcterms:modified xsi:type="dcterms:W3CDTF">2014-01-16T21:29:49Z</dcterms:modified>
</cp:coreProperties>
</file>