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2" r:id="rId8"/>
    <p:sldId id="260" r:id="rId9"/>
    <p:sldId id="263" r:id="rId10"/>
    <p:sldId id="265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  <a:srgbClr val="3B3BEF"/>
    <a:srgbClr val="FFCC00"/>
    <a:srgbClr val="2705F1"/>
    <a:srgbClr val="E18DE3"/>
    <a:srgbClr val="89EC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A08F4-E29D-4B3C-8FFC-D3132017943D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EBF2A-C596-41F2-94F6-44B5A6FC8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dclipart.org/albums/Weather/cartoon_weather_set_sun_fair.png" TargetMode="External"/><Relationship Id="rId3" Type="http://schemas.openxmlformats.org/officeDocument/2006/relationships/hyperlink" Target="http://www.pdclipart.org/albums/Education/Book_35.png" TargetMode="External"/><Relationship Id="rId7" Type="http://schemas.openxmlformats.org/officeDocument/2006/relationships/hyperlink" Target="http://www.pdclipart.org/albums/Weather/cartoon_weather_set_clear_night.png" TargetMode="External"/><Relationship Id="rId2" Type="http://schemas.openxmlformats.org/officeDocument/2006/relationships/hyperlink" Target="http://www.pdclipart.org/displayimage.php?album=37&amp;pos=7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dclipart.org/albums/People__Faces/grin_boy.png" TargetMode="External"/><Relationship Id="rId11" Type="http://schemas.openxmlformats.org/officeDocument/2006/relationships/hyperlink" Target="http://www.pdclipart.org/albums/Animals_Dogs_Domestic/normal_dog_steals_paintbrush.png" TargetMode="External"/><Relationship Id="rId5" Type="http://schemas.openxmlformats.org/officeDocument/2006/relationships/hyperlink" Target="http://www.pdclipart.org/albums/People__Faces/big_grin.png" TargetMode="External"/><Relationship Id="rId10" Type="http://schemas.openxmlformats.org/officeDocument/2006/relationships/hyperlink" Target="http://www.pdclipart.org/albums/Smiley/smiley_face_simple_red.png" TargetMode="External"/><Relationship Id="rId4" Type="http://schemas.openxmlformats.org/officeDocument/2006/relationships/hyperlink" Target="http://www.pdclipart.org/albums/People__Faces/bedroom_eyes.png" TargetMode="External"/><Relationship Id="rId9" Type="http://schemas.openxmlformats.org/officeDocument/2006/relationships/hyperlink" Target="http://www.pdclipart.org/albums/Weather/normal_Clouds_partly_sunny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216024"/>
          </a:xfrm>
        </p:spPr>
        <p:txBody>
          <a:bodyPr>
            <a:normAutofit fontScale="90000"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DUM / VYDMUCHOV / POLIAČÍKOVÁ/ JAZYK A  JAZYKOVÁ KOMUNIKACE/ 029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3717032"/>
            <a:ext cx="5184576" cy="2304256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Co jsou to přídavná jména?</a:t>
            </a:r>
          </a:p>
          <a:p>
            <a:pPr marL="514350" indent="-514350">
              <a:buAutoNum type="arabicPeriod"/>
            </a:pPr>
            <a:r>
              <a:rPr lang="cs-CZ" sz="4000" b="1" dirty="0" smtClean="0">
                <a:solidFill>
                  <a:schemeClr val="bg1"/>
                </a:solidFill>
                <a:latin typeface="Comic Sans MS" pitchFamily="66" charset="0"/>
              </a:rPr>
              <a:t>Druhy přídavných jmen</a:t>
            </a:r>
            <a:endParaRPr lang="cs-CZ" sz="4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0152" y="6381328"/>
            <a:ext cx="320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700808"/>
            <a:ext cx="7848872" cy="1938992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PŘÍDAVNÁ JMÉNA</a:t>
            </a:r>
          </a:p>
          <a:p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- DRUHY</a:t>
            </a:r>
            <a:endParaRPr lang="cs-CZ" sz="72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440723"/>
            <a:ext cx="2664296" cy="2881158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 b="46214"/>
          <a:stretch>
            <a:fillRect/>
          </a:stretch>
        </p:blipFill>
        <p:spPr bwMode="auto">
          <a:xfrm>
            <a:off x="1763688" y="404664"/>
            <a:ext cx="57626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136904" cy="4464496"/>
          </a:xfrm>
          <a:effectLst>
            <a:softEdge rad="317500"/>
          </a:effectLst>
        </p:spPr>
        <p:txBody>
          <a:bodyPr>
            <a:normAutofit/>
          </a:bodyPr>
          <a:lstStyle/>
          <a:p>
            <a:pPr marL="274320" indent="-274320" algn="ctr">
              <a:buNone/>
              <a:defRPr/>
            </a:pPr>
            <a:r>
              <a:rPr lang="cs-CZ" b="1" u="sng" dirty="0" smtClean="0">
                <a:solidFill>
                  <a:srgbClr val="FF0000"/>
                </a:solidFill>
                <a:latin typeface="Comic Sans MS" pitchFamily="66" charset="0"/>
              </a:rPr>
              <a:t>Přídavná jména</a:t>
            </a:r>
            <a:endParaRPr lang="cs-CZ" dirty="0" smtClean="0">
              <a:latin typeface="Comic Sans MS" pitchFamily="66" charset="0"/>
            </a:endParaRPr>
          </a:p>
          <a:p>
            <a:pPr marL="274320" indent="-274320" algn="ctr">
              <a:buNone/>
              <a:defRPr/>
            </a:pPr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vyjadřují vlastnosti osob, zvířat a věcí. </a:t>
            </a:r>
          </a:p>
          <a:p>
            <a:pPr marL="274320" indent="-274320" algn="ctr"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Jsou to slova ohebná, skloňujeme je. </a:t>
            </a:r>
          </a:p>
          <a:p>
            <a:pPr marL="274320" indent="-274320" algn="ctr"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S podstatným jménem, ke kterému patří, se shodují v pádě, čísle a rodě.</a:t>
            </a:r>
            <a:endParaRPr lang="cs-CZ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395536" y="351093"/>
            <a:ext cx="8229600" cy="135421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Opakování</a:t>
            </a:r>
            <a:b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2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Co jsou to přídavná jména?      </a:t>
            </a:r>
            <a:endParaRPr lang="cs-CZ" sz="28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653136"/>
            <a:ext cx="2952328" cy="1988840"/>
          </a:xfrm>
          <a:prstGeom prst="rect">
            <a:avLst/>
          </a:prstGeom>
          <a:noFill/>
          <a:ln w="762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8840"/>
            <a:ext cx="8568952" cy="4464496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3600" b="1" u="sng" dirty="0" smtClean="0">
                <a:solidFill>
                  <a:srgbClr val="FF0000"/>
                </a:solidFill>
                <a:latin typeface="Comic Sans MS" pitchFamily="66" charset="0"/>
              </a:rPr>
              <a:t>Přídavná jména tvrdá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mají v 1. pádě jednotného čísla trojí zakončení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podle rodů: -ý, -á, -é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Můžeme se na ně zeptat otázkou </a:t>
            </a:r>
            <a:r>
              <a:rPr lang="cs-CZ" sz="3600" b="1" dirty="0" smtClean="0">
                <a:solidFill>
                  <a:srgbClr val="990099"/>
                </a:solidFill>
                <a:latin typeface="Comic Sans MS" pitchFamily="66" charset="0"/>
              </a:rPr>
              <a:t>jaký, jaká, jaké,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b="1" dirty="0" smtClean="0">
                <a:solidFill>
                  <a:srgbClr val="990099"/>
                </a:solidFill>
                <a:latin typeface="Comic Sans MS" pitchFamily="66" charset="0"/>
              </a:rPr>
              <a:t>který, která, které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3600" u="sng" dirty="0" smtClean="0">
              <a:latin typeface="Comic Sans MS" pitchFamily="66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b="1" u="sng" dirty="0" smtClean="0">
                <a:solidFill>
                  <a:srgbClr val="FF0000"/>
                </a:solidFill>
                <a:latin typeface="Comic Sans MS" pitchFamily="66" charset="0"/>
              </a:rPr>
              <a:t>Přídavná jména měkká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mají v 1. pádě jednotného čísla ve všech rodech stejné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zakončení: -í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Můžeme se na ně zeptat otázkou </a:t>
            </a:r>
            <a:r>
              <a:rPr lang="cs-CZ" sz="3600" b="1" dirty="0" smtClean="0">
                <a:solidFill>
                  <a:srgbClr val="990099"/>
                </a:solidFill>
                <a:latin typeface="Comic Sans MS" pitchFamily="66" charset="0"/>
              </a:rPr>
              <a:t>jaký, jaká, jaké,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b="1" dirty="0" smtClean="0">
                <a:solidFill>
                  <a:srgbClr val="990099"/>
                </a:solidFill>
                <a:latin typeface="Comic Sans MS" pitchFamily="66" charset="0"/>
              </a:rPr>
              <a:t>který, která, které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r>
              <a:rPr lang="cs-CZ" sz="3600" b="1" dirty="0" smtClean="0">
                <a:latin typeface="Comic Sans MS" pitchFamily="66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3600" dirty="0" smtClean="0">
              <a:latin typeface="Comic Sans MS" pitchFamily="66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b="1" u="sng" dirty="0" smtClean="0">
                <a:solidFill>
                  <a:srgbClr val="FF0000"/>
                </a:solidFill>
                <a:latin typeface="Comic Sans MS" pitchFamily="66" charset="0"/>
              </a:rPr>
              <a:t>Přídavnými jmény přivlastňovacími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dirty="0" smtClean="0">
                <a:solidFill>
                  <a:schemeClr val="bg1"/>
                </a:solidFill>
                <a:latin typeface="Comic Sans MS" pitchFamily="66" charset="0"/>
              </a:rPr>
              <a:t>někomu něco přivlastňujeme. Můžeme se na ně zeptat otázkou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3600" b="1" i="1" dirty="0" smtClean="0">
                <a:solidFill>
                  <a:srgbClr val="990099"/>
                </a:solidFill>
                <a:latin typeface="Comic Sans MS" pitchFamily="66" charset="0"/>
              </a:rPr>
              <a:t>čí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cs-CZ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457200" y="106265"/>
            <a:ext cx="8229600" cy="175432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Druhy </a:t>
            </a:r>
            <a:r>
              <a:rPr lang="cs-CZ" sz="5400" b="1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přídavných jmen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Přídavná jména tvrdá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76672"/>
            <a:ext cx="8424936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844825"/>
            <a:ext cx="828092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   </a:t>
            </a:r>
            <a:r>
              <a:rPr lang="cs-CZ" sz="3200" b="1" dirty="0" smtClean="0">
                <a:solidFill>
                  <a:schemeClr val="bg1"/>
                </a:solidFill>
                <a:latin typeface="Comic Sans MS" pitchFamily="66" charset="0"/>
              </a:rPr>
              <a:t>Přídavná jména tvrdá se skloňují podle</a:t>
            </a:r>
          </a:p>
          <a:p>
            <a:r>
              <a:rPr lang="cs-CZ" sz="3200" b="1" dirty="0" smtClean="0">
                <a:solidFill>
                  <a:schemeClr val="bg1"/>
                </a:solidFill>
                <a:latin typeface="Comic Sans MS" pitchFamily="66" charset="0"/>
              </a:rPr>
              <a:t>               vzoru </a:t>
            </a:r>
            <a:r>
              <a:rPr lang="cs-CZ" sz="4000" b="1" dirty="0" smtClean="0">
                <a:solidFill>
                  <a:srgbClr val="FF0000"/>
                </a:solidFill>
                <a:latin typeface="Comic Sans MS" pitchFamily="66" charset="0"/>
              </a:rPr>
              <a:t>mladý</a:t>
            </a:r>
          </a:p>
          <a:p>
            <a:pPr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Rod mužský – ý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(mladý) veselý muž</a:t>
            </a:r>
          </a:p>
          <a:p>
            <a:pPr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Rod ženský – á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(mladá) veselá žena</a:t>
            </a:r>
          </a:p>
          <a:p>
            <a:pPr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Rod střední – é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(mladé) veselé dítě</a:t>
            </a:r>
          </a:p>
          <a:p>
            <a:pPr>
              <a:buFontTx/>
              <a:buNone/>
            </a:pPr>
            <a:endParaRPr lang="cs-CZ" sz="3200" dirty="0" smtClean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653136"/>
            <a:ext cx="1731284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653136"/>
            <a:ext cx="1368152" cy="216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725144"/>
            <a:ext cx="1752651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2699792" y="5589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42617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Přídavná jména měkká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04664"/>
            <a:ext cx="8784976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3" y="1628800"/>
            <a:ext cx="896448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Přídavná jména měkká se skloňují podle</a:t>
            </a:r>
          </a:p>
          <a:p>
            <a:pPr>
              <a:buFontTx/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                vzoru </a:t>
            </a:r>
            <a:r>
              <a:rPr lang="cs-CZ" sz="4000" b="1" dirty="0" smtClean="0">
                <a:solidFill>
                  <a:srgbClr val="FF0000"/>
                </a:solidFill>
                <a:latin typeface="Comic Sans MS" pitchFamily="66" charset="0"/>
              </a:rPr>
              <a:t>jarní</a:t>
            </a:r>
            <a:endParaRPr lang="cs-CZ" sz="40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Ve všech třech rodech je koncovka 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– í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Rod mužský -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jarní  den </a:t>
            </a:r>
          </a:p>
          <a:p>
            <a:pPr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Rod ženský - 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jarní noc</a:t>
            </a:r>
          </a:p>
          <a:p>
            <a:pPr>
              <a:buFontTx/>
              <a:buNone/>
            </a:pPr>
            <a:r>
              <a:rPr lang="cs-CZ" sz="3600" b="1" dirty="0" smtClean="0">
                <a:latin typeface="Comic Sans MS" pitchFamily="66" charset="0"/>
              </a:rPr>
              <a:t>Rod střední - 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jarní ráno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697760"/>
            <a:ext cx="234177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573016"/>
            <a:ext cx="2500827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013176"/>
            <a:ext cx="2565982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0080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Přídavná jména přivlastňovací</a:t>
            </a:r>
            <a: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60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3" y="1844824"/>
            <a:ext cx="8964488" cy="4912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dirty="0" smtClean="0"/>
              <a:t>              </a:t>
            </a:r>
            <a:r>
              <a:rPr lang="en-GB" sz="3600" b="1" dirty="0" smtClean="0">
                <a:latin typeface="Comic Sans MS" pitchFamily="66" charset="0"/>
              </a:rPr>
              <a:t>Přivlastňují podstatná jména</a:t>
            </a:r>
            <a:r>
              <a:rPr lang="cs-CZ" sz="3600" b="1" dirty="0" smtClean="0">
                <a:latin typeface="Comic Sans MS" pitchFamily="66" charset="0"/>
              </a:rPr>
              <a:t>.</a:t>
            </a:r>
            <a:endParaRPr lang="en-GB" sz="3600" b="1" dirty="0" smtClean="0">
              <a:latin typeface="Comic Sans MS" pitchFamily="66" charset="0"/>
            </a:endParaRPr>
          </a:p>
          <a:p>
            <a:pPr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           </a:t>
            </a:r>
            <a:r>
              <a:rPr lang="en-GB" sz="3600" b="1" dirty="0" smtClean="0">
                <a:solidFill>
                  <a:srgbClr val="FF0000"/>
                </a:solidFill>
                <a:latin typeface="Comic Sans MS" pitchFamily="66" charset="0"/>
              </a:rPr>
              <a:t>Vzory: otcův, matčin </a:t>
            </a:r>
          </a:p>
          <a:p>
            <a:pPr algn="ctr"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K</a:t>
            </a:r>
            <a:r>
              <a:rPr lang="en-GB" sz="3600" b="1" dirty="0" smtClean="0">
                <a:solidFill>
                  <a:schemeClr val="bg1"/>
                </a:solidFill>
                <a:latin typeface="Comic Sans MS" pitchFamily="66" charset="0"/>
              </a:rPr>
              <a:t>dyž je přídavné jméno rodu mužského skloňuje se podle vzoru </a:t>
            </a:r>
            <a:r>
              <a:rPr lang="en-GB" sz="3600" b="1" dirty="0" smtClean="0">
                <a:solidFill>
                  <a:srgbClr val="FF0000"/>
                </a:solidFill>
                <a:latin typeface="Comic Sans MS" pitchFamily="66" charset="0"/>
              </a:rPr>
              <a:t>otcův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en-GB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K</a:t>
            </a:r>
            <a:r>
              <a:rPr lang="en-GB" sz="3600" b="1" dirty="0" smtClean="0">
                <a:solidFill>
                  <a:schemeClr val="bg1"/>
                </a:solidFill>
                <a:latin typeface="Comic Sans MS" pitchFamily="66" charset="0"/>
              </a:rPr>
              <a:t>dyž je přídavné jméno rodu ženského skloňuje se podle vzoru </a:t>
            </a:r>
            <a:r>
              <a:rPr lang="en-GB" sz="3600" b="1" dirty="0" smtClean="0">
                <a:solidFill>
                  <a:srgbClr val="FF0000"/>
                </a:solidFill>
                <a:latin typeface="Comic Sans MS" pitchFamily="66" charset="0"/>
              </a:rPr>
              <a:t>matčin</a:t>
            </a: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en-GB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                   </a:t>
            </a:r>
            <a:r>
              <a:rPr lang="en-GB" sz="3600" b="1" dirty="0" smtClean="0">
                <a:solidFill>
                  <a:schemeClr val="bg1"/>
                </a:solidFill>
                <a:latin typeface="Comic Sans MS" pitchFamily="66" charset="0"/>
              </a:rPr>
              <a:t>Např. </a:t>
            </a:r>
            <a:endParaRPr lang="cs-CZ" sz="36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          Petr</a:t>
            </a:r>
            <a:r>
              <a:rPr lang="en-GB" sz="3600" b="1" dirty="0" smtClean="0">
                <a:solidFill>
                  <a:schemeClr val="bg1"/>
                </a:solidFill>
                <a:latin typeface="Comic Sans MS" pitchFamily="66" charset="0"/>
              </a:rPr>
              <a:t>             </a:t>
            </a:r>
            <a:r>
              <a:rPr lang="cs-CZ" sz="3600" b="1" dirty="0" smtClean="0">
                <a:latin typeface="Comic Sans MS" pitchFamily="66" charset="0"/>
              </a:rPr>
              <a:t>Petr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ův</a:t>
            </a:r>
            <a:endParaRPr lang="en-GB" sz="36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en-GB" sz="3600" b="1" dirty="0" smtClean="0">
                <a:solidFill>
                  <a:srgbClr val="FF6633"/>
                </a:solidFill>
                <a:latin typeface="Comic Sans MS" pitchFamily="66" charset="0"/>
              </a:rPr>
              <a:t>         </a:t>
            </a:r>
            <a:r>
              <a:rPr lang="cs-CZ" sz="3600" b="1" dirty="0" smtClean="0">
                <a:latin typeface="Comic Sans MS" pitchFamily="66" charset="0"/>
              </a:rPr>
              <a:t>                    </a:t>
            </a:r>
          </a:p>
          <a:p>
            <a:pPr>
              <a:lnSpc>
                <a:spcPct val="87000"/>
              </a:lnSpc>
              <a:buSzPct val="33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0813" algn="l"/>
                <a:tab pos="3141663" algn="l"/>
                <a:tab pos="3590925" algn="l"/>
                <a:tab pos="4040188" algn="l"/>
                <a:tab pos="4487863" algn="l"/>
                <a:tab pos="4938713" algn="l"/>
                <a:tab pos="5387975" algn="l"/>
                <a:tab pos="5835650" algn="l"/>
                <a:tab pos="6284913" algn="l"/>
                <a:tab pos="6735763" algn="l"/>
                <a:tab pos="7185025" algn="l"/>
                <a:tab pos="7632700" algn="l"/>
                <a:tab pos="8083550" algn="l"/>
                <a:tab pos="8532813" algn="l"/>
                <a:tab pos="8980488" algn="l"/>
              </a:tabLst>
            </a:pPr>
            <a:r>
              <a:rPr lang="cs-CZ" sz="3600" b="1" dirty="0" smtClean="0">
                <a:solidFill>
                  <a:schemeClr val="bg1"/>
                </a:solidFill>
                <a:latin typeface="Comic Sans MS" pitchFamily="66" charset="0"/>
              </a:rPr>
              <a:t>          Ivana</a:t>
            </a:r>
            <a:r>
              <a:rPr lang="en-GB" sz="3600" b="1" dirty="0" smtClean="0">
                <a:latin typeface="Comic Sans MS" pitchFamily="66" charset="0"/>
              </a:rPr>
              <a:t>            </a:t>
            </a:r>
            <a:r>
              <a:rPr lang="cs-CZ" sz="3600" b="1" dirty="0" smtClean="0">
                <a:latin typeface="Comic Sans MS" pitchFamily="66" charset="0"/>
              </a:rPr>
              <a:t>Ivan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in</a:t>
            </a:r>
            <a:endParaRPr lang="en-GB" sz="3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060848"/>
            <a:ext cx="8712968" cy="35283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Pod vysokým kopcem, na slunné stráni, za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cizím člověkem, s velkým zavazadlem, bitevní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loď,  neobyčejné objevy, východní vítr,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Pavlova babička, u starého mostu, sestřina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kabelka, vosí hnízda, drazí přátelé, soví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houkání, maminčiny nůžky</a:t>
            </a:r>
          </a:p>
          <a:p>
            <a:pPr>
              <a:buNone/>
            </a:pPr>
            <a:endParaRPr lang="cs-CZ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457200" y="3188"/>
            <a:ext cx="8229600" cy="175432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Vypiš přídavná jména a urči jejich druh       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625752"/>
            <a:ext cx="22322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TextovéPole 4"/>
          <p:cNvSpPr txBox="1"/>
          <p:nvPr/>
        </p:nvSpPr>
        <p:spPr>
          <a:xfrm>
            <a:off x="395536" y="5805264"/>
            <a:ext cx="58817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3B3BEF"/>
                </a:solidFill>
                <a:latin typeface="Comic Sans MS" pitchFamily="66" charset="0"/>
              </a:rPr>
              <a:t>Přídavná jména – tvrdá(vzor mladý)</a:t>
            </a:r>
          </a:p>
          <a:p>
            <a:r>
              <a:rPr lang="cs-CZ" b="1" dirty="0" smtClean="0">
                <a:solidFill>
                  <a:srgbClr val="99FF33"/>
                </a:solidFill>
                <a:latin typeface="Comic Sans MS" pitchFamily="66" charset="0"/>
              </a:rPr>
              <a:t>Přídavná jména měkká ( vzor jarní)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Comic Sans MS" pitchFamily="66" charset="0"/>
              </a:rPr>
              <a:t>Přídavná jména přivlastňovací ( vzor otcův, matčin)</a:t>
            </a:r>
            <a:endParaRPr lang="cs-CZ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043608" y="2564904"/>
            <a:ext cx="1512168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860032" y="2564904"/>
            <a:ext cx="1296144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563888" y="3140968"/>
            <a:ext cx="144016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779912" y="4293096"/>
            <a:ext cx="144016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1331640" y="3789040"/>
            <a:ext cx="208823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283968" y="4941168"/>
            <a:ext cx="936104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179512" y="3140968"/>
            <a:ext cx="1080120" cy="0"/>
          </a:xfrm>
          <a:prstGeom prst="line">
            <a:avLst/>
          </a:prstGeom>
          <a:ln w="76200">
            <a:solidFill>
              <a:srgbClr val="99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7380312" y="3140968"/>
            <a:ext cx="1440160" cy="0"/>
          </a:xfrm>
          <a:prstGeom prst="line">
            <a:avLst/>
          </a:prstGeom>
          <a:ln w="76200">
            <a:solidFill>
              <a:srgbClr val="99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5148064" y="3717032"/>
            <a:ext cx="1440160" cy="0"/>
          </a:xfrm>
          <a:prstGeom prst="line">
            <a:avLst/>
          </a:prstGeom>
          <a:ln w="76200">
            <a:solidFill>
              <a:srgbClr val="99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6948264" y="4941168"/>
            <a:ext cx="720080" cy="0"/>
          </a:xfrm>
          <a:prstGeom prst="line">
            <a:avLst/>
          </a:prstGeom>
          <a:ln w="76200">
            <a:solidFill>
              <a:srgbClr val="99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1907704" y="4941168"/>
            <a:ext cx="720080" cy="0"/>
          </a:xfrm>
          <a:prstGeom prst="line">
            <a:avLst/>
          </a:prstGeom>
          <a:ln w="76200">
            <a:solidFill>
              <a:srgbClr val="99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6732240" y="4365104"/>
            <a:ext cx="1512168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51520" y="4365104"/>
            <a:ext cx="144016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907704" y="5517232"/>
            <a:ext cx="194421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60648"/>
            <a:ext cx="8352928" cy="175432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K přídavným jménům přidej vhodná </a:t>
            </a:r>
            <a:r>
              <a:rPr lang="cs-CZ" sz="3600" b="1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podstatná </a:t>
            </a:r>
            <a:r>
              <a:rPr lang="cs-CZ" sz="3600" b="1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jména </a:t>
            </a:r>
            <a:r>
              <a:rPr lang="cs-CZ" sz="36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ve třech rodech.</a:t>
            </a:r>
            <a:endParaRPr lang="cs-CZ" sz="36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2996952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24128" y="3212976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</p:txBody>
      </p:sp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827584" y="2348879"/>
          <a:ext cx="7416824" cy="403245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54206"/>
                <a:gridCol w="1854206"/>
                <a:gridCol w="1854206"/>
                <a:gridCol w="1854206"/>
              </a:tblGrid>
              <a:tr h="80649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rod mužský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rod ženský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rod střední</a:t>
                      </a:r>
                      <a:endParaRPr lang="cs-CZ" sz="2400" dirty="0"/>
                    </a:p>
                  </a:txBody>
                  <a:tcPr/>
                </a:tc>
              </a:tr>
              <a:tr h="806490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kočičí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dráp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tlapka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mládě</a:t>
                      </a:r>
                      <a:endParaRPr lang="cs-CZ" sz="3600" dirty="0"/>
                    </a:p>
                  </a:txBody>
                  <a:tcPr/>
                </a:tc>
              </a:tr>
              <a:tr h="806490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včelí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med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královna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žihadlo</a:t>
                      </a:r>
                      <a:endParaRPr lang="cs-CZ" sz="3600" dirty="0"/>
                    </a:p>
                  </a:txBody>
                  <a:tcPr/>
                </a:tc>
              </a:tr>
              <a:tr h="806490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rybí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řízek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kost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oko</a:t>
                      </a:r>
                      <a:endParaRPr lang="cs-CZ" sz="3600" dirty="0"/>
                    </a:p>
                  </a:txBody>
                  <a:tcPr/>
                </a:tc>
              </a:tr>
              <a:tr h="806490">
                <a:tc>
                  <a:txBody>
                    <a:bodyPr/>
                    <a:lstStyle/>
                    <a:p>
                      <a:r>
                        <a:rPr lang="cs-CZ" sz="3200" b="1" dirty="0" smtClean="0"/>
                        <a:t>kozí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sýr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srst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mečení</a:t>
                      </a:r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Obdélník 17"/>
          <p:cNvSpPr/>
          <p:nvPr/>
        </p:nvSpPr>
        <p:spPr>
          <a:xfrm>
            <a:off x="2771800" y="3284984"/>
            <a:ext cx="50405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771800" y="4077072"/>
            <a:ext cx="50405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771800" y="4797152"/>
            <a:ext cx="50405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771800" y="5661248"/>
            <a:ext cx="50405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344816" cy="1368152"/>
          </a:xfrm>
          <a:ln w="762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Převeď do čísla jednotného</a:t>
            </a:r>
            <a: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2016224" cy="489654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600" b="1" dirty="0" smtClean="0">
              <a:latin typeface="Comic Sans MS" pitchFamily="66" charset="0"/>
            </a:endParaRPr>
          </a:p>
          <a:p>
            <a:pPr>
              <a:buNone/>
            </a:pPr>
            <a:endParaRPr lang="cs-CZ" sz="4000" dirty="0" smtClean="0">
              <a:latin typeface="Comic Sans MS" pitchFamily="66" charset="0"/>
            </a:endParaRPr>
          </a:p>
          <a:p>
            <a:pPr>
              <a:buNone/>
            </a:pPr>
            <a:endParaRPr lang="cs-CZ" sz="4000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7584" y="6021289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  </a:t>
            </a:r>
            <a:endParaRPr lang="cs-CZ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004048" y="1700808"/>
            <a:ext cx="20162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>
              <a:latin typeface="Comic Sans MS" pitchFamily="66" charset="0"/>
            </a:endParaRPr>
          </a:p>
          <a:p>
            <a:endParaRPr lang="cs-CZ" sz="4000" dirty="0" smtClean="0">
              <a:latin typeface="Comic Sans MS" pitchFamily="66" charset="0"/>
            </a:endParaRPr>
          </a:p>
          <a:p>
            <a:endParaRPr lang="cs-CZ" sz="4000" dirty="0" smtClean="0">
              <a:latin typeface="Comic Sans MS" pitchFamily="66" charset="0"/>
            </a:endParaRPr>
          </a:p>
          <a:p>
            <a:endParaRPr lang="cs-CZ" sz="4000" dirty="0">
              <a:latin typeface="Comic Sans MS" pitchFamily="66" charset="0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323528" y="1988840"/>
          <a:ext cx="8352928" cy="38884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80220"/>
                <a:gridCol w="1980220"/>
                <a:gridCol w="2232248"/>
                <a:gridCol w="2160240"/>
              </a:tblGrid>
              <a:tr h="77768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    Číslo množné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    Číslo jednotné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  Číslo množné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  Číslo jednotné</a:t>
                      </a:r>
                      <a:endParaRPr lang="cs-CZ" sz="2000" dirty="0"/>
                    </a:p>
                  </a:txBody>
                  <a:tcPr/>
                </a:tc>
              </a:tr>
              <a:tr h="77768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vosí</a:t>
                      </a:r>
                      <a:r>
                        <a:rPr lang="cs-CZ" sz="2400" baseline="0" dirty="0" smtClean="0"/>
                        <a:t> hnízda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vosí</a:t>
                      </a:r>
                      <a:r>
                        <a:rPr lang="cs-CZ" sz="2400" baseline="0" dirty="0" smtClean="0"/>
                        <a:t> hnízdo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vzdálená města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vzdálené město</a:t>
                      </a:r>
                      <a:endParaRPr lang="cs-CZ" sz="2400" dirty="0"/>
                    </a:p>
                  </a:txBody>
                  <a:tcPr/>
                </a:tc>
              </a:tr>
              <a:tr h="77768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bledé tváře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bledá tvář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zajímavé knihy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zajímavá kniha</a:t>
                      </a:r>
                      <a:endParaRPr lang="cs-CZ" sz="2400" dirty="0"/>
                    </a:p>
                  </a:txBody>
                  <a:tcPr/>
                </a:tc>
              </a:tr>
              <a:tr h="77768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jižní větry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jižní vítr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šikovní chlapci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šikovný chlapec</a:t>
                      </a:r>
                      <a:endParaRPr lang="cs-CZ" sz="2400" dirty="0"/>
                    </a:p>
                  </a:txBody>
                  <a:tcPr/>
                </a:tc>
              </a:tr>
              <a:tr h="777687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drazí</a:t>
                      </a:r>
                      <a:r>
                        <a:rPr lang="cs-CZ" sz="2400" baseline="0" dirty="0" smtClean="0"/>
                        <a:t> přátelé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drahý</a:t>
                      </a:r>
                      <a:r>
                        <a:rPr lang="cs-CZ" sz="2400" baseline="0" dirty="0" smtClean="0"/>
                        <a:t> přítel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liščí mláďata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liščí mládě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Obdélník 10"/>
          <p:cNvSpPr/>
          <p:nvPr/>
        </p:nvSpPr>
        <p:spPr>
          <a:xfrm>
            <a:off x="2411760" y="2852936"/>
            <a:ext cx="1800200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588224" y="2852936"/>
            <a:ext cx="2016224" cy="2808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344816" cy="1368152"/>
          </a:xfrm>
          <a:ln w="762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/>
            </a:r>
            <a:b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</a:br>
            <a: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Z podstatných jmen utvoř přídavná jména</a:t>
            </a:r>
            <a: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48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1440160" cy="48965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pes   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sklo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les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mráz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ryba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léto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vosk</a:t>
            </a:r>
          </a:p>
          <a:p>
            <a:pPr>
              <a:buNone/>
            </a:pPr>
            <a:r>
              <a:rPr lang="cs-CZ" sz="4000" dirty="0" smtClean="0">
                <a:latin typeface="Comic Sans MS" pitchFamily="66" charset="0"/>
              </a:rPr>
              <a:t>rok</a:t>
            </a:r>
            <a:endParaRPr lang="cs-CZ" sz="4000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7584" y="6021289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omic Sans MS" pitchFamily="66" charset="0"/>
              </a:rPr>
              <a:t>  </a:t>
            </a:r>
            <a:endParaRPr lang="cs-CZ" sz="2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267744" y="1628800"/>
            <a:ext cx="2520280" cy="4596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psí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skleněný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lesní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mrazivý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rybí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letní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voskový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roční</a:t>
            </a:r>
            <a:endParaRPr lang="cs-CZ" sz="3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195736" y="1700808"/>
            <a:ext cx="2016224" cy="4536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8745" y="2564904"/>
            <a:ext cx="487525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32656"/>
            <a:ext cx="8208912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n w="1905">
                  <a:solidFill>
                    <a:srgbClr val="FF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POUŽITÉ ZDROJE</a:t>
            </a:r>
            <a:endParaRPr lang="cs-CZ" sz="5400" b="1" dirty="0">
              <a:ln w="1905">
                <a:solidFill>
                  <a:srgbClr val="FF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100" dirty="0" smtClean="0">
                <a:solidFill>
                  <a:srgbClr val="2705F1"/>
                </a:solidFill>
                <a:latin typeface="Comic Sans MS" pitchFamily="66" charset="0"/>
                <a:cs typeface="Times New Roman" pitchFamily="18" charset="0"/>
              </a:rPr>
              <a:t>Profousová, I., Stoupová, A. Český jazyk pro 8.ročník zvláštní školy. Praha : SEPTIMA, 1996. ISBN 80-85801-76-0</a:t>
            </a:r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51520" y="1916832"/>
            <a:ext cx="8640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r>
              <a:rPr lang="cs-CZ" sz="1100" dirty="0" smtClean="0">
                <a:solidFill>
                  <a:schemeClr val="bg1"/>
                </a:solidFill>
              </a:rPr>
              <a:t>Všechny uveřejněné odkazy </a:t>
            </a:r>
            <a:r>
              <a:rPr lang="en-US" sz="1100" dirty="0" smtClean="0">
                <a:solidFill>
                  <a:schemeClr val="bg1"/>
                </a:solidFill>
              </a:rPr>
              <a:t>[</a:t>
            </a:r>
            <a:r>
              <a:rPr lang="cs-CZ" sz="1100" dirty="0" smtClean="0">
                <a:solidFill>
                  <a:schemeClr val="bg1"/>
                </a:solidFill>
              </a:rPr>
              <a:t>cit.2012-02-28</a:t>
            </a:r>
            <a:r>
              <a:rPr lang="en-US" sz="1100" dirty="0" smtClean="0">
                <a:solidFill>
                  <a:schemeClr val="bg1"/>
                </a:solidFill>
              </a:rPr>
              <a:t>]</a:t>
            </a:r>
            <a:r>
              <a:rPr lang="cs-CZ" sz="1100" dirty="0" smtClean="0">
                <a:solidFill>
                  <a:schemeClr val="bg1"/>
                </a:solidFill>
              </a:rPr>
              <a:t>. Dostupné pod licencí Public domain na WWW:</a:t>
            </a:r>
          </a:p>
          <a:p>
            <a:r>
              <a:rPr lang="cs-CZ" sz="1100" u="sng" dirty="0" smtClean="0">
                <a:hlinkClick r:id="rId2"/>
              </a:rPr>
              <a:t>http://www.</a:t>
            </a:r>
            <a:r>
              <a:rPr lang="cs-CZ" sz="1100" u="sng" dirty="0" err="1" smtClean="0">
                <a:hlinkClick r:id="rId2"/>
              </a:rPr>
              <a:t>pdclipart.org</a:t>
            </a:r>
            <a:r>
              <a:rPr lang="cs-CZ" sz="1100" u="sng" dirty="0" smtClean="0">
                <a:hlinkClick r:id="rId2"/>
              </a:rPr>
              <a:t>/</a:t>
            </a:r>
            <a:r>
              <a:rPr lang="cs-CZ" sz="1100" u="sng" dirty="0" err="1" smtClean="0">
                <a:hlinkClick r:id="rId2"/>
              </a:rPr>
              <a:t>displayimage.php</a:t>
            </a:r>
            <a:r>
              <a:rPr lang="cs-CZ" sz="1100" u="sng" dirty="0" smtClean="0">
                <a:hlinkClick r:id="rId2"/>
              </a:rPr>
              <a:t>?album=37&amp;</a:t>
            </a:r>
            <a:r>
              <a:rPr lang="cs-CZ" sz="1100" u="sng" dirty="0" err="1" smtClean="0">
                <a:hlinkClick r:id="rId2"/>
              </a:rPr>
              <a:t>pos</a:t>
            </a:r>
            <a:r>
              <a:rPr lang="cs-CZ" sz="1100" u="sng" dirty="0" smtClean="0">
                <a:hlinkClick r:id="rId2"/>
              </a:rPr>
              <a:t>=79</a:t>
            </a:r>
            <a:endParaRPr lang="cs-CZ" sz="1100" dirty="0" smtClean="0"/>
          </a:p>
          <a:p>
            <a:pPr lvl="0"/>
            <a:r>
              <a:rPr lang="en-US" sz="1100" dirty="0" smtClean="0">
                <a:solidFill>
                  <a:srgbClr val="2705F1"/>
                </a:solidFill>
                <a:hlinkClick r:id="rId3"/>
              </a:rPr>
              <a:t>http://</a:t>
            </a:r>
            <a:r>
              <a:rPr lang="en-US" sz="1100" dirty="0" smtClean="0">
                <a:solidFill>
                  <a:schemeClr val="bg1"/>
                </a:solidFill>
                <a:hlinkClick r:id="rId3"/>
              </a:rPr>
              <a:t>www.pdclipart.org/albums/Education/Book_35.png</a:t>
            </a:r>
            <a:endParaRPr lang="cs-CZ" sz="1100" dirty="0" smtClean="0">
              <a:solidFill>
                <a:schemeClr val="bg1"/>
              </a:solidFill>
            </a:endParaRPr>
          </a:p>
          <a:p>
            <a:pPr lvl="0"/>
            <a:r>
              <a:rPr lang="cs-CZ" sz="1100" dirty="0" smtClean="0">
                <a:hlinkClick r:id="rId4"/>
              </a:rPr>
              <a:t>http://www.</a:t>
            </a:r>
            <a:r>
              <a:rPr lang="cs-CZ" sz="1100" dirty="0" err="1" smtClean="0">
                <a:hlinkClick r:id="rId4"/>
              </a:rPr>
              <a:t>pdclipart.org</a:t>
            </a:r>
            <a:r>
              <a:rPr lang="cs-CZ" sz="1100" dirty="0" smtClean="0">
                <a:hlinkClick r:id="rId4"/>
              </a:rPr>
              <a:t>/</a:t>
            </a:r>
            <a:r>
              <a:rPr lang="cs-CZ" sz="1100" dirty="0" err="1" smtClean="0">
                <a:hlinkClick r:id="rId4"/>
              </a:rPr>
              <a:t>albums</a:t>
            </a:r>
            <a:r>
              <a:rPr lang="cs-CZ" sz="1100" dirty="0" smtClean="0">
                <a:hlinkClick r:id="rId4"/>
              </a:rPr>
              <a:t>/</a:t>
            </a:r>
            <a:r>
              <a:rPr lang="cs-CZ" sz="1100" dirty="0" err="1" smtClean="0">
                <a:hlinkClick r:id="rId4"/>
              </a:rPr>
              <a:t>People</a:t>
            </a:r>
            <a:r>
              <a:rPr lang="cs-CZ" sz="1100" dirty="0" smtClean="0">
                <a:hlinkClick r:id="rId4"/>
              </a:rPr>
              <a:t>__</a:t>
            </a:r>
            <a:r>
              <a:rPr lang="cs-CZ" sz="1100" dirty="0" err="1" smtClean="0">
                <a:hlinkClick r:id="rId4"/>
              </a:rPr>
              <a:t>Faces</a:t>
            </a:r>
            <a:r>
              <a:rPr lang="cs-CZ" sz="1100" dirty="0" smtClean="0">
                <a:hlinkClick r:id="rId4"/>
              </a:rPr>
              <a:t>/</a:t>
            </a:r>
            <a:r>
              <a:rPr lang="cs-CZ" sz="1100" dirty="0" err="1" smtClean="0">
                <a:hlinkClick r:id="rId4"/>
              </a:rPr>
              <a:t>bedroom</a:t>
            </a:r>
            <a:r>
              <a:rPr lang="cs-CZ" sz="1100" dirty="0" smtClean="0">
                <a:hlinkClick r:id="rId4"/>
              </a:rPr>
              <a:t>_</a:t>
            </a:r>
            <a:r>
              <a:rPr lang="cs-CZ" sz="1100" dirty="0" err="1" smtClean="0">
                <a:hlinkClick r:id="rId4"/>
              </a:rPr>
              <a:t>eyes.png</a:t>
            </a:r>
            <a:r>
              <a:rPr lang="cs-CZ" sz="1100" dirty="0" smtClean="0"/>
              <a:t> </a:t>
            </a:r>
          </a:p>
          <a:p>
            <a:pPr lvl="0"/>
            <a:r>
              <a:rPr lang="cs-CZ" sz="1100" dirty="0" smtClean="0">
                <a:hlinkClick r:id="rId5"/>
              </a:rPr>
              <a:t>http://www.</a:t>
            </a:r>
            <a:r>
              <a:rPr lang="cs-CZ" sz="1100" dirty="0" err="1" smtClean="0">
                <a:hlinkClick r:id="rId5"/>
              </a:rPr>
              <a:t>pdclipart.org</a:t>
            </a:r>
            <a:r>
              <a:rPr lang="cs-CZ" sz="1100" dirty="0" smtClean="0">
                <a:hlinkClick r:id="rId5"/>
              </a:rPr>
              <a:t>/</a:t>
            </a:r>
            <a:r>
              <a:rPr lang="cs-CZ" sz="1100" dirty="0" err="1" smtClean="0">
                <a:hlinkClick r:id="rId5"/>
              </a:rPr>
              <a:t>albums</a:t>
            </a:r>
            <a:r>
              <a:rPr lang="cs-CZ" sz="1100" dirty="0" smtClean="0">
                <a:hlinkClick r:id="rId5"/>
              </a:rPr>
              <a:t>/</a:t>
            </a:r>
            <a:r>
              <a:rPr lang="cs-CZ" sz="1100" dirty="0" err="1" smtClean="0">
                <a:hlinkClick r:id="rId5"/>
              </a:rPr>
              <a:t>People</a:t>
            </a:r>
            <a:r>
              <a:rPr lang="cs-CZ" sz="1100" dirty="0" smtClean="0">
                <a:hlinkClick r:id="rId5"/>
              </a:rPr>
              <a:t>__</a:t>
            </a:r>
            <a:r>
              <a:rPr lang="cs-CZ" sz="1100" dirty="0" err="1" smtClean="0">
                <a:hlinkClick r:id="rId5"/>
              </a:rPr>
              <a:t>Faces</a:t>
            </a:r>
            <a:r>
              <a:rPr lang="cs-CZ" sz="1100" dirty="0" smtClean="0">
                <a:hlinkClick r:id="rId5"/>
              </a:rPr>
              <a:t>/</a:t>
            </a:r>
            <a:r>
              <a:rPr lang="cs-CZ" sz="1100" dirty="0" err="1" smtClean="0">
                <a:hlinkClick r:id="rId5"/>
              </a:rPr>
              <a:t>big</a:t>
            </a:r>
            <a:r>
              <a:rPr lang="cs-CZ" sz="1100" dirty="0" smtClean="0">
                <a:hlinkClick r:id="rId5"/>
              </a:rPr>
              <a:t>_</a:t>
            </a:r>
            <a:r>
              <a:rPr lang="cs-CZ" sz="1100" dirty="0" err="1" smtClean="0">
                <a:hlinkClick r:id="rId5"/>
              </a:rPr>
              <a:t>grin.png</a:t>
            </a:r>
            <a:r>
              <a:rPr lang="cs-CZ" sz="1100" dirty="0" smtClean="0"/>
              <a:t> </a:t>
            </a:r>
          </a:p>
          <a:p>
            <a:pPr lvl="0"/>
            <a:r>
              <a:rPr lang="cs-CZ" sz="1100" dirty="0" smtClean="0">
                <a:hlinkClick r:id="rId6"/>
              </a:rPr>
              <a:t>http://www.</a:t>
            </a:r>
            <a:r>
              <a:rPr lang="cs-CZ" sz="1100" dirty="0" err="1" smtClean="0">
                <a:hlinkClick r:id="rId6"/>
              </a:rPr>
              <a:t>pdclipart.org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albums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People</a:t>
            </a:r>
            <a:r>
              <a:rPr lang="cs-CZ" sz="1100" dirty="0" smtClean="0">
                <a:hlinkClick r:id="rId6"/>
              </a:rPr>
              <a:t>__</a:t>
            </a:r>
            <a:r>
              <a:rPr lang="cs-CZ" sz="1100" dirty="0" err="1" smtClean="0">
                <a:hlinkClick r:id="rId6"/>
              </a:rPr>
              <a:t>Faces</a:t>
            </a:r>
            <a:r>
              <a:rPr lang="cs-CZ" sz="1100" dirty="0" smtClean="0">
                <a:hlinkClick r:id="rId6"/>
              </a:rPr>
              <a:t>/</a:t>
            </a:r>
            <a:r>
              <a:rPr lang="cs-CZ" sz="1100" dirty="0" err="1" smtClean="0">
                <a:hlinkClick r:id="rId6"/>
              </a:rPr>
              <a:t>grin</a:t>
            </a:r>
            <a:r>
              <a:rPr lang="cs-CZ" sz="1100" dirty="0" smtClean="0">
                <a:hlinkClick r:id="rId6"/>
              </a:rPr>
              <a:t>_boy.</a:t>
            </a:r>
            <a:r>
              <a:rPr lang="cs-CZ" sz="1100" dirty="0" err="1" smtClean="0">
                <a:hlinkClick r:id="rId6"/>
              </a:rPr>
              <a:t>png</a:t>
            </a:r>
            <a:r>
              <a:rPr lang="cs-CZ" sz="1100" dirty="0" smtClean="0"/>
              <a:t> </a:t>
            </a:r>
          </a:p>
          <a:p>
            <a:pPr lvl="0"/>
            <a:r>
              <a:rPr lang="cs-CZ" sz="1100" dirty="0" smtClean="0">
                <a:hlinkClick r:id="rId7"/>
              </a:rPr>
              <a:t>http://www.</a:t>
            </a:r>
            <a:r>
              <a:rPr lang="cs-CZ" sz="1100" dirty="0" err="1" smtClean="0">
                <a:hlinkClick r:id="rId7"/>
              </a:rPr>
              <a:t>pdclipart.org</a:t>
            </a:r>
            <a:r>
              <a:rPr lang="cs-CZ" sz="1100" dirty="0" smtClean="0">
                <a:hlinkClick r:id="rId7"/>
              </a:rPr>
              <a:t>/</a:t>
            </a:r>
            <a:r>
              <a:rPr lang="cs-CZ" sz="1100" dirty="0" err="1" smtClean="0">
                <a:hlinkClick r:id="rId7"/>
              </a:rPr>
              <a:t>albums</a:t>
            </a:r>
            <a:r>
              <a:rPr lang="cs-CZ" sz="1100" dirty="0" smtClean="0">
                <a:hlinkClick r:id="rId7"/>
              </a:rPr>
              <a:t>/</a:t>
            </a:r>
            <a:r>
              <a:rPr lang="cs-CZ" sz="1100" dirty="0" err="1" smtClean="0">
                <a:hlinkClick r:id="rId7"/>
              </a:rPr>
              <a:t>Weather</a:t>
            </a:r>
            <a:r>
              <a:rPr lang="cs-CZ" sz="1100" dirty="0" smtClean="0">
                <a:hlinkClick r:id="rId7"/>
              </a:rPr>
              <a:t>/</a:t>
            </a:r>
            <a:r>
              <a:rPr lang="cs-CZ" sz="1100" dirty="0" err="1" smtClean="0">
                <a:hlinkClick r:id="rId7"/>
              </a:rPr>
              <a:t>cartoon</a:t>
            </a:r>
            <a:r>
              <a:rPr lang="cs-CZ" sz="1100" dirty="0" smtClean="0">
                <a:hlinkClick r:id="rId7"/>
              </a:rPr>
              <a:t>_</a:t>
            </a:r>
            <a:r>
              <a:rPr lang="cs-CZ" sz="1100" dirty="0" err="1" smtClean="0">
                <a:hlinkClick r:id="rId7"/>
              </a:rPr>
              <a:t>weather</a:t>
            </a:r>
            <a:r>
              <a:rPr lang="cs-CZ" sz="1100" dirty="0" smtClean="0">
                <a:hlinkClick r:id="rId7"/>
              </a:rPr>
              <a:t>_set_</a:t>
            </a:r>
            <a:r>
              <a:rPr lang="cs-CZ" sz="1100" dirty="0" err="1" smtClean="0">
                <a:hlinkClick r:id="rId7"/>
              </a:rPr>
              <a:t>clear</a:t>
            </a:r>
            <a:r>
              <a:rPr lang="cs-CZ" sz="1100" dirty="0" smtClean="0">
                <a:hlinkClick r:id="rId7"/>
              </a:rPr>
              <a:t>_</a:t>
            </a:r>
            <a:r>
              <a:rPr lang="cs-CZ" sz="1100" dirty="0" err="1" smtClean="0">
                <a:hlinkClick r:id="rId7"/>
              </a:rPr>
              <a:t>night.png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8"/>
              </a:rPr>
              <a:t>http://www.</a:t>
            </a:r>
            <a:r>
              <a:rPr lang="cs-CZ" sz="1100" dirty="0" err="1" smtClean="0">
                <a:hlinkClick r:id="rId8"/>
              </a:rPr>
              <a:t>pdclipart.org</a:t>
            </a:r>
            <a:r>
              <a:rPr lang="cs-CZ" sz="1100" dirty="0" smtClean="0">
                <a:hlinkClick r:id="rId8"/>
              </a:rPr>
              <a:t>/</a:t>
            </a:r>
            <a:r>
              <a:rPr lang="cs-CZ" sz="1100" dirty="0" err="1" smtClean="0">
                <a:hlinkClick r:id="rId8"/>
              </a:rPr>
              <a:t>albums</a:t>
            </a:r>
            <a:r>
              <a:rPr lang="cs-CZ" sz="1100" dirty="0" smtClean="0">
                <a:hlinkClick r:id="rId8"/>
              </a:rPr>
              <a:t>/</a:t>
            </a:r>
            <a:r>
              <a:rPr lang="cs-CZ" sz="1100" dirty="0" err="1" smtClean="0">
                <a:hlinkClick r:id="rId8"/>
              </a:rPr>
              <a:t>Weather</a:t>
            </a:r>
            <a:r>
              <a:rPr lang="cs-CZ" sz="1100" dirty="0" smtClean="0">
                <a:hlinkClick r:id="rId8"/>
              </a:rPr>
              <a:t>/</a:t>
            </a:r>
            <a:r>
              <a:rPr lang="cs-CZ" sz="1100" dirty="0" err="1" smtClean="0">
                <a:hlinkClick r:id="rId8"/>
              </a:rPr>
              <a:t>cartoon</a:t>
            </a:r>
            <a:r>
              <a:rPr lang="cs-CZ" sz="1100" dirty="0" smtClean="0">
                <a:hlinkClick r:id="rId8"/>
              </a:rPr>
              <a:t>_</a:t>
            </a:r>
            <a:r>
              <a:rPr lang="cs-CZ" sz="1100" dirty="0" err="1" smtClean="0">
                <a:hlinkClick r:id="rId8"/>
              </a:rPr>
              <a:t>weather</a:t>
            </a:r>
            <a:r>
              <a:rPr lang="cs-CZ" sz="1100" dirty="0" smtClean="0">
                <a:hlinkClick r:id="rId8"/>
              </a:rPr>
              <a:t>_set_sun_fair.</a:t>
            </a:r>
            <a:r>
              <a:rPr lang="cs-CZ" sz="1100" dirty="0" err="1" smtClean="0">
                <a:hlinkClick r:id="rId8"/>
              </a:rPr>
              <a:t>png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9"/>
              </a:rPr>
              <a:t>http://www.</a:t>
            </a:r>
            <a:r>
              <a:rPr lang="cs-CZ" sz="1100" dirty="0" err="1" smtClean="0">
                <a:hlinkClick r:id="rId9"/>
              </a:rPr>
              <a:t>pdclipart.org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albums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Weather</a:t>
            </a:r>
            <a:r>
              <a:rPr lang="cs-CZ" sz="1100" dirty="0" smtClean="0">
                <a:hlinkClick r:id="rId9"/>
              </a:rPr>
              <a:t>/</a:t>
            </a:r>
            <a:r>
              <a:rPr lang="cs-CZ" sz="1100" dirty="0" err="1" smtClean="0">
                <a:hlinkClick r:id="rId9"/>
              </a:rPr>
              <a:t>normal</a:t>
            </a:r>
            <a:r>
              <a:rPr lang="cs-CZ" sz="1100" dirty="0" smtClean="0">
                <a:hlinkClick r:id="rId9"/>
              </a:rPr>
              <a:t>_</a:t>
            </a:r>
            <a:r>
              <a:rPr lang="cs-CZ" sz="1100" dirty="0" err="1" smtClean="0">
                <a:hlinkClick r:id="rId9"/>
              </a:rPr>
              <a:t>Clouds</a:t>
            </a:r>
            <a:r>
              <a:rPr lang="cs-CZ" sz="1100" dirty="0" smtClean="0">
                <a:hlinkClick r:id="rId9"/>
              </a:rPr>
              <a:t>_</a:t>
            </a:r>
            <a:r>
              <a:rPr lang="cs-CZ" sz="1100" dirty="0" err="1" smtClean="0">
                <a:hlinkClick r:id="rId9"/>
              </a:rPr>
              <a:t>partly</a:t>
            </a:r>
            <a:r>
              <a:rPr lang="cs-CZ" sz="1100" dirty="0" smtClean="0">
                <a:hlinkClick r:id="rId9"/>
              </a:rPr>
              <a:t>_sunny.</a:t>
            </a:r>
            <a:r>
              <a:rPr lang="cs-CZ" sz="1100" dirty="0" err="1" smtClean="0">
                <a:hlinkClick r:id="rId9"/>
              </a:rPr>
              <a:t>png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10"/>
              </a:rPr>
              <a:t>http://www.</a:t>
            </a:r>
            <a:r>
              <a:rPr lang="cs-CZ" sz="1100" dirty="0" err="1" smtClean="0">
                <a:hlinkClick r:id="rId10"/>
              </a:rPr>
              <a:t>pdclipart.org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albums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Smiley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smiley</a:t>
            </a:r>
            <a:r>
              <a:rPr lang="cs-CZ" sz="1100" dirty="0" smtClean="0">
                <a:hlinkClick r:id="rId10"/>
              </a:rPr>
              <a:t>_</a:t>
            </a:r>
            <a:r>
              <a:rPr lang="cs-CZ" sz="1100" dirty="0" err="1" smtClean="0">
                <a:hlinkClick r:id="rId10"/>
              </a:rPr>
              <a:t>face</a:t>
            </a:r>
            <a:r>
              <a:rPr lang="cs-CZ" sz="1100" dirty="0" smtClean="0">
                <a:hlinkClick r:id="rId10"/>
              </a:rPr>
              <a:t>_</a:t>
            </a:r>
            <a:r>
              <a:rPr lang="cs-CZ" sz="1100" dirty="0" err="1" smtClean="0">
                <a:hlinkClick r:id="rId10"/>
              </a:rPr>
              <a:t>simple</a:t>
            </a:r>
            <a:r>
              <a:rPr lang="cs-CZ" sz="1100" dirty="0" smtClean="0">
                <a:hlinkClick r:id="rId10"/>
              </a:rPr>
              <a:t>_</a:t>
            </a:r>
            <a:r>
              <a:rPr lang="cs-CZ" sz="1100" dirty="0" err="1" smtClean="0">
                <a:hlinkClick r:id="rId10"/>
              </a:rPr>
              <a:t>red.png</a:t>
            </a:r>
            <a:endParaRPr lang="cs-CZ" sz="1100" dirty="0" smtClean="0"/>
          </a:p>
          <a:p>
            <a:pPr lvl="0"/>
            <a:r>
              <a:rPr lang="cs-CZ" sz="1100" dirty="0" smtClean="0">
                <a:hlinkClick r:id="rId11"/>
              </a:rPr>
              <a:t>http://www.</a:t>
            </a:r>
            <a:r>
              <a:rPr lang="cs-CZ" sz="1100" dirty="0" err="1" smtClean="0">
                <a:hlinkClick r:id="rId11"/>
              </a:rPr>
              <a:t>pdclipart.org</a:t>
            </a:r>
            <a:r>
              <a:rPr lang="cs-CZ" sz="1100" dirty="0" smtClean="0">
                <a:hlinkClick r:id="rId11"/>
              </a:rPr>
              <a:t>/</a:t>
            </a:r>
            <a:r>
              <a:rPr lang="cs-CZ" sz="1100" dirty="0" err="1" smtClean="0">
                <a:hlinkClick r:id="rId11"/>
              </a:rPr>
              <a:t>albums</a:t>
            </a:r>
            <a:r>
              <a:rPr lang="cs-CZ" sz="1100" dirty="0" smtClean="0">
                <a:hlinkClick r:id="rId11"/>
              </a:rPr>
              <a:t>/</a:t>
            </a:r>
            <a:r>
              <a:rPr lang="cs-CZ" sz="1100" dirty="0" err="1" smtClean="0">
                <a:hlinkClick r:id="rId11"/>
              </a:rPr>
              <a:t>Animals</a:t>
            </a:r>
            <a:r>
              <a:rPr lang="cs-CZ" sz="1100" dirty="0" smtClean="0">
                <a:hlinkClick r:id="rId11"/>
              </a:rPr>
              <a:t>_</a:t>
            </a:r>
            <a:r>
              <a:rPr lang="cs-CZ" sz="1100" dirty="0" err="1" smtClean="0">
                <a:hlinkClick r:id="rId11"/>
              </a:rPr>
              <a:t>Dogs</a:t>
            </a:r>
            <a:r>
              <a:rPr lang="cs-CZ" sz="1100" dirty="0" smtClean="0">
                <a:hlinkClick r:id="rId11"/>
              </a:rPr>
              <a:t>_</a:t>
            </a:r>
            <a:r>
              <a:rPr lang="cs-CZ" sz="1100" dirty="0" err="1" smtClean="0">
                <a:hlinkClick r:id="rId11"/>
              </a:rPr>
              <a:t>Domestic</a:t>
            </a:r>
            <a:r>
              <a:rPr lang="cs-CZ" sz="1100" dirty="0" smtClean="0">
                <a:hlinkClick r:id="rId11"/>
              </a:rPr>
              <a:t>/</a:t>
            </a:r>
            <a:r>
              <a:rPr lang="cs-CZ" sz="1100" dirty="0" err="1" smtClean="0">
                <a:hlinkClick r:id="rId11"/>
              </a:rPr>
              <a:t>normal</a:t>
            </a:r>
            <a:r>
              <a:rPr lang="cs-CZ" sz="1100" dirty="0" smtClean="0">
                <a:hlinkClick r:id="rId11"/>
              </a:rPr>
              <a:t>_dog_</a:t>
            </a:r>
            <a:r>
              <a:rPr lang="cs-CZ" sz="1100" dirty="0" err="1" smtClean="0">
                <a:hlinkClick r:id="rId11"/>
              </a:rPr>
              <a:t>steals</a:t>
            </a:r>
            <a:r>
              <a:rPr lang="cs-CZ" sz="1100" dirty="0" smtClean="0">
                <a:hlinkClick r:id="rId11"/>
              </a:rPr>
              <a:t>_</a:t>
            </a:r>
            <a:r>
              <a:rPr lang="cs-CZ" sz="1100" dirty="0" err="1" smtClean="0">
                <a:hlinkClick r:id="rId11"/>
              </a:rPr>
              <a:t>paintbrush.png</a:t>
            </a:r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pPr lvl="0"/>
            <a:endParaRPr lang="cs-CZ" sz="1100" dirty="0" smtClean="0"/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622</TotalTime>
  <Words>522</Words>
  <Application>Microsoft Office PowerPoint</Application>
  <PresentationFormat>Předvádění na obrazovce (4:3)</PresentationFormat>
  <Paragraphs>153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DUM / VYDMUCHOV / POLIAČÍKOVÁ/ JAZYK A  JAZYKOVÁ KOMUNIKACE/ 029 </vt:lpstr>
      <vt:lpstr>Opakování Co jsou to přídavná jména?      </vt:lpstr>
      <vt:lpstr> Druhy přídavných jmen</vt:lpstr>
      <vt:lpstr> Přídavná jména tvrdá </vt:lpstr>
      <vt:lpstr> Přídavná jména měkká </vt:lpstr>
      <vt:lpstr> Přídavná jména přivlastňovací </vt:lpstr>
      <vt:lpstr>Vypiš přídavná jména a urči jejich druh       </vt:lpstr>
      <vt:lpstr>Prezentace aplikace PowerPoint</vt:lpstr>
      <vt:lpstr> Převeď do čísla jednotného </vt:lpstr>
      <vt:lpstr> Z podstatných jmen utvoř přídavná jména </vt:lpstr>
      <vt:lpstr>Prezentace aplikace PowerPoint</vt:lpstr>
    </vt:vector>
  </TitlesOfParts>
  <Company>Domácnost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DUM / VYDMUCHOV / POLIAČÍKOVÁ/ JAZYK A  JAZYKOVÁ KOMUNIKACE/ 009 </dc:title>
  <dc:creator>Jana</dc:creator>
  <cp:lastModifiedBy>Martin Králík</cp:lastModifiedBy>
  <cp:revision>61</cp:revision>
  <dcterms:created xsi:type="dcterms:W3CDTF">2012-01-12T20:13:38Z</dcterms:created>
  <dcterms:modified xsi:type="dcterms:W3CDTF">2012-04-18T07:30:43Z</dcterms:modified>
</cp:coreProperties>
</file>