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30" r:id="rId2"/>
    <p:sldId id="323" r:id="rId3"/>
    <p:sldId id="280" r:id="rId4"/>
    <p:sldId id="291" r:id="rId5"/>
    <p:sldId id="292" r:id="rId6"/>
    <p:sldId id="293" r:id="rId7"/>
    <p:sldId id="294" r:id="rId8"/>
    <p:sldId id="326" r:id="rId9"/>
    <p:sldId id="329" r:id="rId10"/>
    <p:sldId id="327" r:id="rId11"/>
    <p:sldId id="277" r:id="rId12"/>
    <p:sldId id="275" r:id="rId13"/>
    <p:sldId id="273" r:id="rId14"/>
    <p:sldId id="325" r:id="rId15"/>
    <p:sldId id="328" r:id="rId16"/>
    <p:sldId id="26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B7CC62-612E-450D-A863-5C88CFCBD7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9461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2752073770"/>
              </p:ext>
            </p:extLst>
          </p:nvPr>
        </p:nvGraphicFramePr>
        <p:xfrm>
          <a:off x="1331913" y="1196975"/>
          <a:ext cx="6707187" cy="3879851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VY_32_INOVACE_32-12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Michal Kronika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Dopravní stavby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 – 4.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10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. 8. 2013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  nové látky a  okamžité procvičení</a:t>
                      </a:r>
                      <a:endParaRPr kumimoji="0" lang="cs-CZ" alt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1742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Základní </a:t>
            </a:r>
            <a:r>
              <a:rPr lang="cs-CZ" dirty="0" smtClean="0"/>
              <a:t>prvky–nosná konstrukce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Dopravní </a:t>
            </a:r>
            <a:r>
              <a:rPr lang="cs-CZ" dirty="0" smtClean="0"/>
              <a:t>stavby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4841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Skladba mostní konstrukce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340768"/>
            <a:ext cx="3331096" cy="4531732"/>
          </a:xfrm>
        </p:spPr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Mostní vybavení</a:t>
            </a:r>
          </a:p>
          <a:p>
            <a:pPr marL="0" indent="0">
              <a:buNone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Mostní svršek</a:t>
            </a:r>
          </a:p>
          <a:p>
            <a:pPr marL="0" indent="0">
              <a:buNone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Nosná konstrukce</a:t>
            </a:r>
          </a:p>
          <a:p>
            <a:pPr marL="0" indent="0">
              <a:buNone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Spodní stavba</a:t>
            </a:r>
            <a:r>
              <a:rPr lang="cs-CZ" dirty="0" smtClean="0"/>
              <a:t>	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1340768"/>
            <a:ext cx="5207093" cy="3905320"/>
          </a:xfrm>
        </p:spPr>
      </p:pic>
      <p:sp>
        <p:nvSpPr>
          <p:cNvPr id="6" name="Obdélník 5"/>
          <p:cNvSpPr/>
          <p:nvPr/>
        </p:nvSpPr>
        <p:spPr>
          <a:xfrm>
            <a:off x="5076056" y="2060848"/>
            <a:ext cx="17452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Mostní vybavení</a:t>
            </a:r>
          </a:p>
        </p:txBody>
      </p:sp>
      <p:sp>
        <p:nvSpPr>
          <p:cNvPr id="7" name="Obdélník 6"/>
          <p:cNvSpPr/>
          <p:nvPr/>
        </p:nvSpPr>
        <p:spPr>
          <a:xfrm>
            <a:off x="7380312" y="2237197"/>
            <a:ext cx="15359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Mostní svršek</a:t>
            </a:r>
          </a:p>
        </p:txBody>
      </p:sp>
      <p:sp>
        <p:nvSpPr>
          <p:cNvPr id="8" name="Obdélník 7"/>
          <p:cNvSpPr/>
          <p:nvPr/>
        </p:nvSpPr>
        <p:spPr>
          <a:xfrm>
            <a:off x="6109142" y="3140968"/>
            <a:ext cx="20040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Nosná konstrukce </a:t>
            </a:r>
          </a:p>
        </p:txBody>
      </p:sp>
      <p:sp>
        <p:nvSpPr>
          <p:cNvPr id="9" name="Obdélník 8"/>
          <p:cNvSpPr/>
          <p:nvPr/>
        </p:nvSpPr>
        <p:spPr>
          <a:xfrm>
            <a:off x="5326972" y="4149080"/>
            <a:ext cx="15643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Spodní stavba</a:t>
            </a:r>
          </a:p>
        </p:txBody>
      </p:sp>
    </p:spTree>
    <p:extLst>
      <p:ext uri="{BB962C8B-B14F-4D97-AF65-F5344CB8AC3E}">
        <p14:creationId xmlns:p14="http://schemas.microsoft.com/office/powerpoint/2010/main" val="1150186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Nosná konstrukce mostu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964488" cy="4739357"/>
          </a:xfrm>
        </p:spPr>
        <p:txBody>
          <a:bodyPr>
            <a:no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Přenáší účinky zatížení z mostního svršku na spodní stavbu</a:t>
            </a:r>
          </a:p>
          <a:p>
            <a:r>
              <a:rPr lang="cs-CZ" dirty="0" smtClean="0"/>
              <a:t>Podle výškové polohy drážního svršku nebo vozovky nad nosnou konstrukcí rozeznáváme: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přesypanou</a:t>
            </a:r>
            <a:r>
              <a:rPr lang="cs-CZ" dirty="0" smtClean="0"/>
              <a:t> nosnou konstrukci – je překryta 	  zeminou nebo jiným výplňovým materiálem 	  pod mostním svrškem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nepřesypanou</a:t>
            </a:r>
            <a:r>
              <a:rPr lang="cs-CZ" dirty="0" smtClean="0"/>
              <a:t> konstrukci</a:t>
            </a:r>
            <a:r>
              <a:rPr lang="cs-CZ" dirty="0"/>
              <a:t> </a:t>
            </a:r>
            <a:r>
              <a:rPr lang="cs-CZ" dirty="0" smtClean="0"/>
              <a:t>– je na ni přímo 	  uložený mostní svršek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2714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Přesypaná nosná konstrukce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584" y="1554163"/>
            <a:ext cx="6033232" cy="4525962"/>
          </a:xfrm>
        </p:spPr>
      </p:pic>
    </p:spTree>
    <p:extLst>
      <p:ext uri="{BB962C8B-B14F-4D97-AF65-F5344CB8AC3E}">
        <p14:creationId xmlns:p14="http://schemas.microsoft.com/office/powerpoint/2010/main" val="3632837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Přesypaná nosná konstrukce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584" y="1554163"/>
            <a:ext cx="6033232" cy="4525962"/>
          </a:xfrm>
        </p:spPr>
      </p:pic>
    </p:spTree>
    <p:extLst>
      <p:ext uri="{BB962C8B-B14F-4D97-AF65-F5344CB8AC3E}">
        <p14:creationId xmlns:p14="http://schemas.microsoft.com/office/powerpoint/2010/main" val="3241135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Nepřesypaná nosná konstrukce mostu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tvořena všemi nebo jen některými níže uvedenými konstrukčními složkami</a:t>
            </a:r>
          </a:p>
          <a:p>
            <a:r>
              <a:rPr lang="cs-CZ" dirty="0" smtClean="0"/>
              <a:t>Hlavní nosná konstrukce</a:t>
            </a:r>
          </a:p>
          <a:p>
            <a:r>
              <a:rPr lang="cs-CZ" dirty="0" smtClean="0"/>
              <a:t>Mostovka</a:t>
            </a:r>
          </a:p>
          <a:p>
            <a:r>
              <a:rPr lang="cs-CZ" dirty="0" smtClean="0"/>
              <a:t>Ložiska</a:t>
            </a:r>
          </a:p>
          <a:p>
            <a:r>
              <a:rPr lang="cs-CZ" dirty="0" smtClean="0"/>
              <a:t>Ztužení</a:t>
            </a:r>
          </a:p>
          <a:p>
            <a:r>
              <a:rPr lang="cs-CZ" dirty="0" smtClean="0"/>
              <a:t>Mostní závěry</a:t>
            </a:r>
          </a:p>
        </p:txBody>
      </p:sp>
    </p:spTree>
    <p:extLst>
      <p:ext uri="{BB962C8B-B14F-4D97-AF65-F5344CB8AC3E}">
        <p14:creationId xmlns:p14="http://schemas.microsoft.com/office/powerpoint/2010/main" val="1676972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Skladba mostu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3360" y="1484784"/>
            <a:ext cx="5925312" cy="5038344"/>
          </a:xfrm>
        </p:spPr>
      </p:pic>
      <p:sp>
        <p:nvSpPr>
          <p:cNvPr id="5" name="Obdélník 4"/>
          <p:cNvSpPr/>
          <p:nvPr/>
        </p:nvSpPr>
        <p:spPr>
          <a:xfrm>
            <a:off x="323528" y="2348880"/>
            <a:ext cx="2232248" cy="122413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000" i="1" dirty="0" smtClean="0">
                <a:solidFill>
                  <a:schemeClr val="tx1"/>
                </a:solidFill>
                <a:latin typeface="AR CENA" panose="02000000000000000000" pitchFamily="2" charset="0"/>
              </a:rPr>
              <a:t>HLAVNÍ NOSNÁ KONSTRUKCE</a:t>
            </a:r>
          </a:p>
          <a:p>
            <a:pPr algn="r"/>
            <a:r>
              <a:rPr lang="cs-CZ" sz="2000" i="1" dirty="0" smtClean="0">
                <a:solidFill>
                  <a:schemeClr val="tx1"/>
                </a:solidFill>
                <a:latin typeface="AR CENA" panose="02000000000000000000" pitchFamily="2" charset="0"/>
              </a:rPr>
              <a:t>LOŽISKA</a:t>
            </a:r>
            <a:endParaRPr lang="cs-CZ" sz="2000" i="1" dirty="0">
              <a:solidFill>
                <a:schemeClr val="tx1"/>
              </a:solidFill>
              <a:latin typeface="AR CENA" panose="02000000000000000000" pitchFamily="2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9286" y="1618360"/>
            <a:ext cx="30524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latin typeface="AR CENA" panose="02000000000000000000" pitchFamily="2" charset="0"/>
              </a:rPr>
              <a:t>MOSTNÍ VYBAVENÍ - ZÁBRADLÍ</a:t>
            </a:r>
            <a:endParaRPr lang="cs-CZ" sz="2000" i="1" dirty="0">
              <a:latin typeface="AR CENA" panose="02000000000000000000" pitchFamily="2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16016" y="4653136"/>
            <a:ext cx="16369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latin typeface="AR CENA" panose="02000000000000000000" pitchFamily="2" charset="0"/>
              </a:rPr>
              <a:t>TVARY PODP</a:t>
            </a:r>
            <a:r>
              <a:rPr lang="cs-CZ" sz="2000" i="1" dirty="0" smtClean="0">
                <a:latin typeface="AR CENA" panose="02000000000000000000" pitchFamily="2" charset="0"/>
                <a:cs typeface="Aharoni" panose="02010803020104030203" pitchFamily="2" charset="-79"/>
              </a:rPr>
              <a:t>Ě</a:t>
            </a:r>
            <a:r>
              <a:rPr lang="cs-CZ" sz="2000" i="1" dirty="0" smtClean="0">
                <a:latin typeface="AR CENA" panose="02000000000000000000" pitchFamily="2" charset="0"/>
              </a:rPr>
              <a:t>R</a:t>
            </a:r>
            <a:endParaRPr lang="cs-CZ" sz="2000" i="1" dirty="0">
              <a:latin typeface="AR CENA" panose="02000000000000000000" pitchFamily="2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067944" y="5517232"/>
            <a:ext cx="10246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latin typeface="AR CENA" panose="02000000000000000000" pitchFamily="2" charset="0"/>
              </a:rPr>
              <a:t>ZÁKLADY</a:t>
            </a:r>
            <a:endParaRPr lang="cs-CZ" sz="2000" i="1" dirty="0">
              <a:latin typeface="AR CENA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7746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Hlavní nosná konstrukce  a </a:t>
            </a:r>
            <a:r>
              <a:rPr lang="cs-CZ" dirty="0" smtClean="0"/>
              <a:t>mostovka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764887"/>
            <a:ext cx="8339328" cy="3226930"/>
          </a:xfrm>
        </p:spPr>
      </p:pic>
    </p:spTree>
    <p:extLst>
      <p:ext uri="{BB962C8B-B14F-4D97-AF65-F5344CB8AC3E}">
        <p14:creationId xmlns:p14="http://schemas.microsoft.com/office/powerpoint/2010/main" val="1502910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Skladba nosné konstrukce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  <a:ln>
            <a:solidFill>
              <a:schemeClr val="bg1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1619672" y="1185190"/>
            <a:ext cx="3297506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Hlavní nosná konstrukce - trámy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52120" y="1541501"/>
            <a:ext cx="2010037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Desková mostovka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19672" y="4365104"/>
            <a:ext cx="896399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Ztužení</a:t>
            </a:r>
            <a:endParaRPr lang="cs-CZ" b="1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3131840" y="1554522"/>
            <a:ext cx="3024336" cy="4466766"/>
          </a:xfrm>
          <a:prstGeom prst="line">
            <a:avLst/>
          </a:prstGeom>
          <a:ln w="57150">
            <a:solidFill>
              <a:srgbClr val="FFFF00"/>
            </a:solidFill>
            <a:headEnd type="diamond" w="med" len="med"/>
            <a:tailEnd type="diamond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067871" y="4149080"/>
            <a:ext cx="799355" cy="0"/>
          </a:xfrm>
          <a:prstGeom prst="line">
            <a:avLst/>
          </a:prstGeom>
          <a:ln w="57150">
            <a:solidFill>
              <a:srgbClr val="FF000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635896" y="4077072"/>
            <a:ext cx="799355" cy="0"/>
          </a:xfrm>
          <a:prstGeom prst="line">
            <a:avLst/>
          </a:prstGeom>
          <a:ln w="57150">
            <a:solidFill>
              <a:srgbClr val="FF000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292080" y="3933056"/>
            <a:ext cx="1008112" cy="0"/>
          </a:xfrm>
          <a:prstGeom prst="line">
            <a:avLst/>
          </a:prstGeom>
          <a:ln w="57150">
            <a:solidFill>
              <a:srgbClr val="FF000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ravoúhlá spojnice 30"/>
          <p:cNvCxnSpPr/>
          <p:nvPr/>
        </p:nvCxnSpPr>
        <p:spPr>
          <a:xfrm rot="5400000">
            <a:off x="5073057" y="2345880"/>
            <a:ext cx="1014111" cy="144016"/>
          </a:xfrm>
          <a:prstGeom prst="bentConnector3">
            <a:avLst>
              <a:gd name="adj1" fmla="val 50000"/>
            </a:avLst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8900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Pilíře – ložiska – nosná konstrukce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7742" y="1554163"/>
            <a:ext cx="6820916" cy="4525962"/>
          </a:xfrm>
        </p:spPr>
      </p:pic>
    </p:spTree>
    <p:extLst>
      <p:ext uri="{BB962C8B-B14F-4D97-AF65-F5344CB8AC3E}">
        <p14:creationId xmlns:p14="http://schemas.microsoft.com/office/powerpoint/2010/main" val="97502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Pilíře – ložiska – nosná konstrukce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584" y="1554163"/>
            <a:ext cx="6033232" cy="4525962"/>
          </a:xfrm>
        </p:spPr>
      </p:pic>
    </p:spTree>
    <p:extLst>
      <p:ext uri="{BB962C8B-B14F-4D97-AF65-F5344CB8AC3E}">
        <p14:creationId xmlns:p14="http://schemas.microsoft.com/office/powerpoint/2010/main" val="1733791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Pohled na prvkovou mostovku a </a:t>
            </a:r>
            <a:r>
              <a:rPr lang="cs-CZ" dirty="0"/>
              <a:t>z</a:t>
            </a:r>
            <a:r>
              <a:rPr lang="cs-CZ" dirty="0" smtClean="0"/>
              <a:t>tužení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584" y="1554163"/>
            <a:ext cx="6033232" cy="4525962"/>
          </a:xfrm>
        </p:spPr>
      </p:pic>
    </p:spTree>
    <p:extLst>
      <p:ext uri="{BB962C8B-B14F-4D97-AF65-F5344CB8AC3E}">
        <p14:creationId xmlns:p14="http://schemas.microsoft.com/office/powerpoint/2010/main" val="1343682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Mostní závěry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492" y="2391294"/>
            <a:ext cx="4189615" cy="3142211"/>
          </a:xfrm>
        </p:spPr>
      </p:pic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" name="Zástupný symbol pro obsah 3" descr="P102004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92080" y="1519883"/>
            <a:ext cx="3395909" cy="4525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9957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je </a:t>
            </a:r>
            <a:r>
              <a:rPr lang="cs-CZ" dirty="0" smtClean="0">
                <a:hlinkClick r:id="rId2" action="ppaction://hlinksldjump"/>
              </a:rPr>
              <a:t>úkolem</a:t>
            </a:r>
            <a:r>
              <a:rPr lang="cs-CZ" dirty="0" smtClean="0"/>
              <a:t> nosné konstrukce?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znáš typy nosných konstrukcí </a:t>
            </a:r>
            <a:r>
              <a:rPr lang="cs-CZ" dirty="0" smtClean="0">
                <a:hlinkClick r:id="rId2" action="ppaction://hlinksldjump"/>
              </a:rPr>
              <a:t>dle polohy </a:t>
            </a:r>
            <a:r>
              <a:rPr lang="cs-CZ" dirty="0" smtClean="0"/>
              <a:t>mostního svršku.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Vysvětli jaký je mezi nimi </a:t>
            </a:r>
            <a:r>
              <a:rPr lang="cs-CZ" dirty="0" smtClean="0">
                <a:hlinkClick r:id="rId2" action="ppaction://hlinksldjump"/>
              </a:rPr>
              <a:t>rozdíl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Vyjmenuj konstrukční </a:t>
            </a:r>
            <a:r>
              <a:rPr lang="cs-CZ" dirty="0" smtClean="0">
                <a:hlinkClick r:id="rId3" action="ppaction://hlinksldjump"/>
              </a:rPr>
              <a:t>složky</a:t>
            </a:r>
            <a:r>
              <a:rPr lang="cs-CZ" dirty="0" smtClean="0"/>
              <a:t> nosné konstrukce.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18758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HRDOUŠEK, Vladislav; KUKAŇ, Vlastimil. </a:t>
            </a:r>
            <a:r>
              <a:rPr lang="cs-CZ" i="1" dirty="0"/>
              <a:t>Betonové konstrukce a mosty - Doplňkové </a:t>
            </a:r>
            <a:r>
              <a:rPr lang="cs-CZ" i="1" dirty="0" err="1"/>
              <a:t>skriptum</a:t>
            </a:r>
            <a:r>
              <a:rPr lang="cs-CZ" dirty="0"/>
              <a:t>. Praha: Ediční středisko ČVUT, Praha 6, Zikova 4, 1991, ISBN II </a:t>
            </a:r>
            <a:r>
              <a:rPr lang="cs-CZ" dirty="0" smtClean="0"/>
              <a:t>– 10</a:t>
            </a:r>
          </a:p>
          <a:p>
            <a:r>
              <a:rPr lang="cs-CZ"/>
              <a:t>fotografie </a:t>
            </a:r>
            <a:r>
              <a:rPr lang="cs-CZ" smtClean="0"/>
              <a:t>autora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3215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606</TotalTime>
  <Words>262</Words>
  <Application>Microsoft Office PowerPoint</Application>
  <PresentationFormat>Předvádění na obrazovce (4:3)</PresentationFormat>
  <Paragraphs>73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Prezentace aplikace PowerPoint</vt:lpstr>
      <vt:lpstr>Základní prvky–nosná konstrukce</vt:lpstr>
      <vt:lpstr>Skladba mostní konstrukce</vt:lpstr>
      <vt:lpstr>Nosná konstrukce mostu</vt:lpstr>
      <vt:lpstr>Přesypaná nosná konstrukce</vt:lpstr>
      <vt:lpstr>Přesypaná nosná konstrukce</vt:lpstr>
      <vt:lpstr>Nepřesypaná nosná konstrukce mostu</vt:lpstr>
      <vt:lpstr>Skladba mostu</vt:lpstr>
      <vt:lpstr>Hlavní nosná konstrukce  a mostovka</vt:lpstr>
      <vt:lpstr>Skladba nosné konstrukce</vt:lpstr>
      <vt:lpstr>Pilíře – ložiska – nosná konstrukce</vt:lpstr>
      <vt:lpstr>Pilíře – ložiska – nosná konstrukce</vt:lpstr>
      <vt:lpstr>Pohled na prvkovou mostovku a ztužení</vt:lpstr>
      <vt:lpstr>Mostní závěry</vt:lpstr>
      <vt:lpstr>Shrnutí</vt:lpstr>
      <vt:lpstr>Zdroje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Mostní názvosloví – skladba a popis mostní konstrukce</dc:title>
  <dc:creator>Michal</dc:creator>
  <cp:lastModifiedBy>Michal</cp:lastModifiedBy>
  <cp:revision>91</cp:revision>
  <dcterms:created xsi:type="dcterms:W3CDTF">2013-12-15T14:54:37Z</dcterms:created>
  <dcterms:modified xsi:type="dcterms:W3CDTF">2014-01-16T21:33:18Z</dcterms:modified>
</cp:coreProperties>
</file>