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47" r:id="rId2"/>
    <p:sldId id="323" r:id="rId3"/>
    <p:sldId id="327" r:id="rId4"/>
    <p:sldId id="322" r:id="rId5"/>
    <p:sldId id="295" r:id="rId6"/>
    <p:sldId id="298" r:id="rId7"/>
    <p:sldId id="296" r:id="rId8"/>
    <p:sldId id="311" r:id="rId9"/>
    <p:sldId id="277" r:id="rId10"/>
    <p:sldId id="275" r:id="rId11"/>
    <p:sldId id="321" r:id="rId12"/>
    <p:sldId id="328" r:id="rId13"/>
    <p:sldId id="329" r:id="rId14"/>
    <p:sldId id="330" r:id="rId15"/>
    <p:sldId id="339" r:id="rId16"/>
    <p:sldId id="331" r:id="rId17"/>
    <p:sldId id="340" r:id="rId18"/>
    <p:sldId id="341" r:id="rId19"/>
    <p:sldId id="332" r:id="rId20"/>
    <p:sldId id="333" r:id="rId21"/>
    <p:sldId id="342" r:id="rId22"/>
    <p:sldId id="343" r:id="rId23"/>
    <p:sldId id="334" r:id="rId24"/>
    <p:sldId id="335" r:id="rId25"/>
    <p:sldId id="344" r:id="rId26"/>
    <p:sldId id="336" r:id="rId27"/>
    <p:sldId id="346" r:id="rId28"/>
    <p:sldId id="345" r:id="rId29"/>
    <p:sldId id="337" r:id="rId30"/>
    <p:sldId id="338" r:id="rId31"/>
    <p:sldId id="263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8" d="100"/>
        <a:sy n="78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7CC62-612E-450D-A863-5C88CFCBD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61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59EB17-46A3-4EDA-ABD5-E1026A43D80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4570D92-BDD4-41B4-A949-39CAB0A870E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087781422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VY_32_INOVACE_32-13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Dopravní stavby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– 4.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12. 8.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7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hlavní nosná konstrukce mostu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Dopravní </a:t>
            </a:r>
            <a:r>
              <a:rPr lang="cs-CZ" dirty="0" smtClean="0"/>
              <a:t>stavby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484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Skladba mostu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360" y="1412776"/>
            <a:ext cx="5925312" cy="5038344"/>
          </a:xfrm>
        </p:spPr>
      </p:pic>
      <p:sp>
        <p:nvSpPr>
          <p:cNvPr id="5" name="Obdélník 4"/>
          <p:cNvSpPr/>
          <p:nvPr/>
        </p:nvSpPr>
        <p:spPr>
          <a:xfrm>
            <a:off x="323528" y="2348880"/>
            <a:ext cx="2232248" cy="1224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000" i="1" dirty="0" smtClean="0">
                <a:solidFill>
                  <a:schemeClr val="tx1"/>
                </a:solidFill>
                <a:latin typeface="AR CENA" panose="02000000000000000000" pitchFamily="2" charset="0"/>
              </a:rPr>
              <a:t>HLAVNÍ NOSNÁ KONSTRUKCE</a:t>
            </a:r>
          </a:p>
          <a:p>
            <a:pPr algn="r"/>
            <a:r>
              <a:rPr lang="cs-CZ" sz="2000" i="1" dirty="0" smtClean="0">
                <a:solidFill>
                  <a:schemeClr val="tx1"/>
                </a:solidFill>
                <a:latin typeface="AR CENA" panose="02000000000000000000" pitchFamily="2" charset="0"/>
              </a:rPr>
              <a:t>LOŽISKA</a:t>
            </a:r>
            <a:endParaRPr lang="cs-CZ" sz="2000" i="1" dirty="0">
              <a:solidFill>
                <a:schemeClr val="tx1"/>
              </a:solidFill>
              <a:latin typeface="AR CENA" panose="02000000000000000000" pitchFamily="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9286" y="1618360"/>
            <a:ext cx="30524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latin typeface="AR CENA" panose="02000000000000000000" pitchFamily="2" charset="0"/>
              </a:rPr>
              <a:t>MOSTNÍ VYBAVENÍ - ZÁBRADLÍ</a:t>
            </a:r>
            <a:endParaRPr lang="cs-CZ" sz="2000" i="1" dirty="0">
              <a:latin typeface="AR CENA" panose="02000000000000000000" pitchFamily="2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4653136"/>
            <a:ext cx="16369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latin typeface="AR CENA" panose="02000000000000000000" pitchFamily="2" charset="0"/>
              </a:rPr>
              <a:t>TVARY PODP</a:t>
            </a:r>
            <a:r>
              <a:rPr lang="cs-CZ" sz="2000" i="1" dirty="0" smtClean="0">
                <a:latin typeface="AR CENA" panose="02000000000000000000" pitchFamily="2" charset="0"/>
                <a:cs typeface="Aharoni" panose="02010803020104030203" pitchFamily="2" charset="-79"/>
              </a:rPr>
              <a:t>Ě</a:t>
            </a:r>
            <a:r>
              <a:rPr lang="cs-CZ" sz="2000" i="1" dirty="0" smtClean="0">
                <a:latin typeface="AR CENA" panose="02000000000000000000" pitchFamily="2" charset="0"/>
              </a:rPr>
              <a:t>R</a:t>
            </a:r>
            <a:endParaRPr lang="cs-CZ" sz="2000" i="1" dirty="0">
              <a:latin typeface="AR CENA" panose="02000000000000000000" pitchFamily="2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67944" y="5517232"/>
            <a:ext cx="10246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latin typeface="AR CENA" panose="02000000000000000000" pitchFamily="2" charset="0"/>
              </a:rPr>
              <a:t>ZÁKLADY</a:t>
            </a:r>
            <a:endParaRPr lang="cs-CZ" sz="2000" i="1" dirty="0"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82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Hlavní nosná </a:t>
            </a:r>
            <a:r>
              <a:rPr lang="cs-CZ" dirty="0" smtClean="0"/>
              <a:t>konstrukce </a:t>
            </a:r>
            <a:r>
              <a:rPr lang="cs-CZ" dirty="0"/>
              <a:t>a </a:t>
            </a:r>
            <a:r>
              <a:rPr lang="cs-CZ" dirty="0" smtClean="0"/>
              <a:t>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64887"/>
            <a:ext cx="8339328" cy="3226930"/>
          </a:xfrm>
        </p:spPr>
      </p:pic>
    </p:spTree>
    <p:extLst>
      <p:ext uri="{BB962C8B-B14F-4D97-AF65-F5344CB8AC3E}">
        <p14:creationId xmlns:p14="http://schemas.microsoft.com/office/powerpoint/2010/main" val="81463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nosná konstrukce mostu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Ukládá se </a:t>
            </a:r>
            <a:r>
              <a:rPr lang="cs-CZ" dirty="0" smtClean="0"/>
              <a:t>na mostní podpěry buď:</a:t>
            </a:r>
          </a:p>
          <a:p>
            <a:pPr marL="0" indent="0">
              <a:buNone/>
            </a:pPr>
            <a:r>
              <a:rPr lang="cs-CZ" dirty="0"/>
              <a:t>	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- přímo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- přes ložiska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- vetknutá </a:t>
            </a:r>
            <a:r>
              <a:rPr lang="cs-CZ" dirty="0"/>
              <a:t>do podpěr </a:t>
            </a:r>
            <a:r>
              <a:rPr lang="cs-CZ" dirty="0" smtClean="0"/>
              <a:t>či </a:t>
            </a:r>
            <a:r>
              <a:rPr lang="cs-CZ" dirty="0"/>
              <a:t>s nimi spojená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8196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Uložení přímo na podpěry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1" descr="P41303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47935"/>
            <a:ext cx="85344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77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Uložení přímo na podpěry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3" b="14640"/>
          <a:stretch/>
        </p:blipFill>
        <p:spPr bwMode="auto">
          <a:xfrm>
            <a:off x="899592" y="1412776"/>
            <a:ext cx="7556270" cy="53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397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Uložení přímo na podpěry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23750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Pilíře – ložiska – nosná konstrukce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742" y="1554163"/>
            <a:ext cx="6820916" cy="4525962"/>
          </a:xfrm>
        </p:spPr>
      </p:pic>
    </p:spTree>
    <p:extLst>
      <p:ext uri="{BB962C8B-B14F-4D97-AF65-F5344CB8AC3E}">
        <p14:creationId xmlns:p14="http://schemas.microsoft.com/office/powerpoint/2010/main" val="9750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Pilíře – ložiska – nosná konstrukce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84" y="1554163"/>
            <a:ext cx="6033232" cy="4525962"/>
          </a:xfrm>
        </p:spPr>
      </p:pic>
    </p:spTree>
    <p:extLst>
      <p:ext uri="{BB962C8B-B14F-4D97-AF65-F5344CB8AC3E}">
        <p14:creationId xmlns:p14="http://schemas.microsoft.com/office/powerpoint/2010/main" val="173379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Vetknuté do opěr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27927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Základní tvary hlavní nosné konstrukce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Desková</a:t>
            </a:r>
          </a:p>
          <a:p>
            <a:r>
              <a:rPr lang="cs-CZ" dirty="0" smtClean="0"/>
              <a:t>Trámová</a:t>
            </a:r>
          </a:p>
          <a:p>
            <a:r>
              <a:rPr lang="cs-CZ" dirty="0" smtClean="0"/>
              <a:t>Rámová</a:t>
            </a:r>
          </a:p>
          <a:p>
            <a:r>
              <a:rPr lang="cs-CZ" dirty="0" smtClean="0"/>
              <a:t>Oblouková</a:t>
            </a:r>
          </a:p>
          <a:p>
            <a:r>
              <a:rPr lang="cs-CZ" dirty="0" smtClean="0"/>
              <a:t>Klenbová</a:t>
            </a:r>
          </a:p>
          <a:p>
            <a:r>
              <a:rPr lang="cs-CZ" dirty="0" smtClean="0"/>
              <a:t>Visutá</a:t>
            </a:r>
          </a:p>
          <a:p>
            <a:r>
              <a:rPr lang="cs-CZ" dirty="0" smtClean="0"/>
              <a:t>Zavěšená </a:t>
            </a:r>
          </a:p>
          <a:p>
            <a:r>
              <a:rPr lang="cs-CZ" dirty="0" smtClean="0"/>
              <a:t>Hřibová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984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Materiál hlavní nosné konstrukce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Kámen</a:t>
            </a:r>
          </a:p>
          <a:p>
            <a:r>
              <a:rPr lang="cs-CZ" dirty="0" smtClean="0"/>
              <a:t>Dřevo</a:t>
            </a:r>
          </a:p>
          <a:p>
            <a:r>
              <a:rPr lang="cs-CZ" dirty="0" smtClean="0"/>
              <a:t>Cihly</a:t>
            </a:r>
          </a:p>
          <a:p>
            <a:r>
              <a:rPr lang="cs-CZ" dirty="0" smtClean="0"/>
              <a:t>Kov – ocel nebo lehké slitiny</a:t>
            </a:r>
          </a:p>
          <a:p>
            <a:r>
              <a:rPr lang="cs-CZ" dirty="0" smtClean="0"/>
              <a:t>Prostý beton</a:t>
            </a:r>
          </a:p>
          <a:p>
            <a:r>
              <a:rPr lang="cs-CZ" dirty="0" smtClean="0"/>
              <a:t>Železobeton – </a:t>
            </a:r>
            <a:r>
              <a:rPr lang="cs-CZ" sz="2800" dirty="0" smtClean="0"/>
              <a:t>monolit nebo prefabrikát</a:t>
            </a:r>
            <a:endParaRPr lang="cs-CZ" dirty="0" smtClean="0"/>
          </a:p>
          <a:p>
            <a:r>
              <a:rPr lang="cs-CZ" dirty="0" smtClean="0"/>
              <a:t>Ocelobetonová – </a:t>
            </a:r>
            <a:r>
              <a:rPr lang="cs-CZ" sz="2800" dirty="0" smtClean="0"/>
              <a:t>zabetonované válcované profily</a:t>
            </a:r>
          </a:p>
        </p:txBody>
      </p:sp>
    </p:spTree>
    <p:extLst>
      <p:ext uri="{BB962C8B-B14F-4D97-AF65-F5344CB8AC3E}">
        <p14:creationId xmlns:p14="http://schemas.microsoft.com/office/powerpoint/2010/main" val="39115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Desková železobetonová konstrukce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628803"/>
            <a:ext cx="6027059" cy="4520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65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Příčné tvary desek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588" y="1581435"/>
            <a:ext cx="6104867" cy="4561692"/>
          </a:xfrm>
        </p:spPr>
      </p:pic>
      <p:sp>
        <p:nvSpPr>
          <p:cNvPr id="5" name="Obdélník 4"/>
          <p:cNvSpPr/>
          <p:nvPr/>
        </p:nvSpPr>
        <p:spPr>
          <a:xfrm>
            <a:off x="2123728" y="5805264"/>
            <a:ext cx="62636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860032" y="5821830"/>
            <a:ext cx="62636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21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Trámová ocelová konstrukce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695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Příčné řezy trámových konstrukcí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56792"/>
            <a:ext cx="8578413" cy="4535912"/>
          </a:xfrm>
        </p:spPr>
      </p:pic>
    </p:spTree>
    <p:extLst>
      <p:ext uri="{BB962C8B-B14F-4D97-AF65-F5344CB8AC3E}">
        <p14:creationId xmlns:p14="http://schemas.microsoft.com/office/powerpoint/2010/main" val="236115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Statické uspořádání konstrukcí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484784"/>
            <a:ext cx="5436748" cy="4536000"/>
          </a:xfrm>
        </p:spPr>
      </p:pic>
    </p:spTree>
    <p:extLst>
      <p:ext uri="{BB962C8B-B14F-4D97-AF65-F5344CB8AC3E}">
        <p14:creationId xmlns:p14="http://schemas.microsoft.com/office/powerpoint/2010/main" val="54109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Rámová železobetonová konstrukce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556792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27883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Oblouková dřevěná konstrukce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0" t="30711" r="40470" b="28785"/>
          <a:stretch/>
        </p:blipFill>
        <p:spPr>
          <a:xfrm>
            <a:off x="1691680" y="1556792"/>
            <a:ext cx="6048000" cy="4532470"/>
          </a:xfrm>
        </p:spPr>
      </p:pic>
    </p:spTree>
    <p:extLst>
      <p:ext uri="{BB962C8B-B14F-4D97-AF65-F5344CB8AC3E}">
        <p14:creationId xmlns:p14="http://schemas.microsoft.com/office/powerpoint/2010/main" val="417492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Oblouky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556792"/>
            <a:ext cx="5692140" cy="4487936"/>
          </a:xfrm>
        </p:spPr>
      </p:pic>
      <p:sp>
        <p:nvSpPr>
          <p:cNvPr id="5" name="Obdélník 4"/>
          <p:cNvSpPr/>
          <p:nvPr/>
        </p:nvSpPr>
        <p:spPr>
          <a:xfrm>
            <a:off x="2267744" y="5686198"/>
            <a:ext cx="914400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39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Oblouky – příčné řezy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708"/>
          <a:stretch/>
        </p:blipFill>
        <p:spPr>
          <a:xfrm>
            <a:off x="2987820" y="1484784"/>
            <a:ext cx="3952984" cy="4536000"/>
          </a:xfrm>
        </p:spPr>
      </p:pic>
    </p:spTree>
    <p:extLst>
      <p:ext uri="{BB962C8B-B14F-4D97-AF65-F5344CB8AC3E}">
        <p14:creationId xmlns:p14="http://schemas.microsoft.com/office/powerpoint/2010/main" val="226277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Klenbová kamenná a cihelná konstrukce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4800" y="2397243"/>
            <a:ext cx="4191000" cy="3130314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33625"/>
            <a:ext cx="4343400" cy="3257550"/>
          </a:xfrm>
        </p:spPr>
      </p:pic>
    </p:spTree>
    <p:extLst>
      <p:ext uri="{BB962C8B-B14F-4D97-AF65-F5344CB8AC3E}">
        <p14:creationId xmlns:p14="http://schemas.microsoft.com/office/powerpoint/2010/main" val="106085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Visutá ocelová konstrukce </a:t>
            </a:r>
            <a:r>
              <a:rPr lang="cs-CZ" sz="1000" dirty="0" smtClean="0"/>
              <a:t>Vranovská přehrada</a:t>
            </a:r>
            <a:endParaRPr lang="cs-CZ" dirty="0"/>
          </a:p>
        </p:txBody>
      </p:sp>
      <p:pic>
        <p:nvPicPr>
          <p:cNvPr id="7" name="Zástupný symbol pro obsah 6"/>
          <p:cNvPicPr preferRelativeResize="0"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628800"/>
            <a:ext cx="6047990" cy="4536000"/>
          </a:xfrm>
        </p:spPr>
      </p:pic>
    </p:spTree>
    <p:extLst>
      <p:ext uri="{BB962C8B-B14F-4D97-AF65-F5344CB8AC3E}">
        <p14:creationId xmlns:p14="http://schemas.microsoft.com/office/powerpoint/2010/main" val="99355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Tvary zavěšených konstrukcí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340768"/>
            <a:ext cx="5980176" cy="5166360"/>
          </a:xfrm>
        </p:spPr>
      </p:pic>
      <p:sp>
        <p:nvSpPr>
          <p:cNvPr id="5" name="Ovál 4"/>
          <p:cNvSpPr/>
          <p:nvPr/>
        </p:nvSpPr>
        <p:spPr>
          <a:xfrm rot="21259580">
            <a:off x="3966816" y="1285230"/>
            <a:ext cx="1921061" cy="87926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3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Zavěšená konstrukce – harfa </a:t>
            </a:r>
            <a:r>
              <a:rPr lang="cs-CZ" sz="1000" dirty="0" smtClean="0"/>
              <a:t>Tábor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243649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Zavěšená konstrukce – vějíř </a:t>
            </a:r>
            <a:r>
              <a:rPr lang="cs-CZ" sz="1000" dirty="0" smtClean="0"/>
              <a:t>Mannheim, 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3" r="11990" b="26853"/>
          <a:stretch/>
        </p:blipFill>
        <p:spPr bwMode="auto">
          <a:xfrm>
            <a:off x="539552" y="1412776"/>
            <a:ext cx="8316000" cy="51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53620" y="6115745"/>
            <a:ext cx="8316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http://pixabay.com/cs/mannheim-n%C4%9Bmecko-most-zav%C4%9B%C5%A1en%C3%AD-97826/</a:t>
            </a:r>
          </a:p>
        </p:txBody>
      </p:sp>
    </p:spTree>
    <p:extLst>
      <p:ext uri="{BB962C8B-B14F-4D97-AF65-F5344CB8AC3E}">
        <p14:creationId xmlns:p14="http://schemas.microsoft.com/office/powerpoint/2010/main" val="78715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Zavěšená konstrukce - </a:t>
            </a:r>
            <a:r>
              <a:rPr lang="cs-CZ" dirty="0" err="1" smtClean="0"/>
              <a:t>polovějíř</a:t>
            </a:r>
            <a:r>
              <a:rPr lang="cs-CZ" dirty="0" smtClean="0"/>
              <a:t> </a:t>
            </a:r>
            <a:r>
              <a:rPr lang="cs-CZ" sz="1000" dirty="0" smtClean="0"/>
              <a:t>viadukt </a:t>
            </a:r>
            <a:r>
              <a:rPr lang="cs-CZ" sz="1000" dirty="0" err="1" smtClean="0"/>
              <a:t>Millau</a:t>
            </a:r>
            <a:r>
              <a:rPr lang="cs-CZ" sz="1000" dirty="0" smtClean="0"/>
              <a:t>, 								     Francie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5" cy="4525962"/>
          </a:xfrm>
        </p:spPr>
      </p:pic>
    </p:spTree>
    <p:extLst>
      <p:ext uri="{BB962C8B-B14F-4D97-AF65-F5344CB8AC3E}">
        <p14:creationId xmlns:p14="http://schemas.microsoft.com/office/powerpoint/2010/main" val="201179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Ocelobetonová konstrukce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79345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Jakým způsobem se </a:t>
            </a:r>
            <a:r>
              <a:rPr lang="cs-CZ" dirty="0" smtClean="0">
                <a:hlinkClick r:id="rId2" action="ppaction://hlinksldjump"/>
              </a:rPr>
              <a:t>ukládá</a:t>
            </a:r>
            <a:r>
              <a:rPr lang="cs-CZ" dirty="0" smtClean="0"/>
              <a:t> hlavní nosná konstrukce na podpěry?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znáš </a:t>
            </a:r>
            <a:r>
              <a:rPr lang="cs-CZ" dirty="0" smtClean="0">
                <a:hlinkClick r:id="rId3" action="ppaction://hlinksldjump"/>
              </a:rPr>
              <a:t>tvary</a:t>
            </a:r>
            <a:r>
              <a:rPr lang="cs-CZ" dirty="0" smtClean="0"/>
              <a:t> hlavních nosných konstrukcí?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 jakého </a:t>
            </a:r>
            <a:r>
              <a:rPr lang="cs-CZ" dirty="0" smtClean="0">
                <a:hlinkClick r:id="rId4" action="ppaction://hlinksldjump"/>
              </a:rPr>
              <a:t>materiálu</a:t>
            </a:r>
            <a:r>
              <a:rPr lang="cs-CZ" dirty="0" smtClean="0"/>
              <a:t> může být hlavní nosná konstrukce?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87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HRDOUŠEK, Vladislav; KUKAŇ, Vlastimil. </a:t>
            </a:r>
            <a:r>
              <a:rPr lang="cs-CZ" i="1" dirty="0"/>
              <a:t>Betonové konstrukce a mosty - Doplňkové skriptum</a:t>
            </a:r>
            <a:r>
              <a:rPr lang="cs-CZ" dirty="0"/>
              <a:t>. Praha: Ediční středisko ČVUT, Praha 6, Zikova 4, 1991, ISBN II </a:t>
            </a:r>
            <a:r>
              <a:rPr lang="cs-CZ" dirty="0" smtClean="0"/>
              <a:t>– 10</a:t>
            </a:r>
          </a:p>
          <a:p>
            <a:r>
              <a:rPr lang="cs-CZ"/>
              <a:t>fotografie </a:t>
            </a:r>
            <a:r>
              <a:rPr lang="cs-CZ" smtClean="0"/>
              <a:t>autora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321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640</TotalTime>
  <Words>302</Words>
  <Application>Microsoft Office PowerPoint</Application>
  <PresentationFormat>Předvádění na obrazovce (4:3)</PresentationFormat>
  <Paragraphs>92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Cesta</vt:lpstr>
      <vt:lpstr>Prezentace aplikace PowerPoint</vt:lpstr>
      <vt:lpstr>hlavní nosná konstrukce mostu</vt:lpstr>
      <vt:lpstr>Skladba mostu</vt:lpstr>
      <vt:lpstr>Hlavní nosná konstrukce a mostovka</vt:lpstr>
      <vt:lpstr>Hlavní nosná konstrukce mostu</vt:lpstr>
      <vt:lpstr>Uložení přímo na podpěry</vt:lpstr>
      <vt:lpstr>Uložení přímo na podpěry</vt:lpstr>
      <vt:lpstr>Uložení přímo na podpěry</vt:lpstr>
      <vt:lpstr>Pilíře – ložiska – nosná konstrukce</vt:lpstr>
      <vt:lpstr>Pilíře – ložiska – nosná konstrukce</vt:lpstr>
      <vt:lpstr>Vetknuté do opěr</vt:lpstr>
      <vt:lpstr>Základní tvary hlavní nosné konstrukce</vt:lpstr>
      <vt:lpstr>Materiál hlavní nosné konstrukce</vt:lpstr>
      <vt:lpstr>Desková železobetonová konstrukce</vt:lpstr>
      <vt:lpstr>Příčné tvary desek</vt:lpstr>
      <vt:lpstr>Trámová ocelová konstrukce</vt:lpstr>
      <vt:lpstr>Příčné řezy trámových konstrukcí</vt:lpstr>
      <vt:lpstr>Statické uspořádání konstrukcí</vt:lpstr>
      <vt:lpstr>Rámová železobetonová konstrukce</vt:lpstr>
      <vt:lpstr>Oblouková dřevěná konstrukce</vt:lpstr>
      <vt:lpstr>Oblouky</vt:lpstr>
      <vt:lpstr>Oblouky – příčné řezy</vt:lpstr>
      <vt:lpstr>Klenbová kamenná a cihelná konstrukce</vt:lpstr>
      <vt:lpstr>Visutá ocelová konstrukce Vranovská přehrada</vt:lpstr>
      <vt:lpstr>Tvary zavěšených konstrukcí</vt:lpstr>
      <vt:lpstr>Zavěšená konstrukce – harfa Tábor</vt:lpstr>
      <vt:lpstr>Zavěšená konstrukce – vějíř Mannheim, Německo</vt:lpstr>
      <vt:lpstr>Zavěšená konstrukce - polovějíř viadukt Millau,              Francie</vt:lpstr>
      <vt:lpstr>Ocelobetonová konstrukce </vt:lpstr>
      <vt:lpstr>Shrnutí</vt:lpstr>
      <vt:lpstr>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Mostní názvosloví – skladba a popis mostní konstrukce</dc:title>
  <dc:creator>Michal</dc:creator>
  <cp:lastModifiedBy>Alena Stachová</cp:lastModifiedBy>
  <cp:revision>101</cp:revision>
  <dcterms:created xsi:type="dcterms:W3CDTF">2013-12-15T14:54:37Z</dcterms:created>
  <dcterms:modified xsi:type="dcterms:W3CDTF">2014-01-21T12:37:31Z</dcterms:modified>
</cp:coreProperties>
</file>