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95" r:id="rId2"/>
    <p:sldId id="256" r:id="rId3"/>
    <p:sldId id="257" r:id="rId4"/>
    <p:sldId id="258" r:id="rId5"/>
    <p:sldId id="260" r:id="rId6"/>
    <p:sldId id="259" r:id="rId7"/>
    <p:sldId id="263" r:id="rId8"/>
    <p:sldId id="285" r:id="rId9"/>
    <p:sldId id="289" r:id="rId10"/>
    <p:sldId id="283" r:id="rId11"/>
    <p:sldId id="290" r:id="rId12"/>
    <p:sldId id="291" r:id="rId13"/>
    <p:sldId id="264" r:id="rId14"/>
    <p:sldId id="292" r:id="rId15"/>
    <p:sldId id="293" r:id="rId16"/>
    <p:sldId id="294" r:id="rId17"/>
    <p:sldId id="272" r:id="rId18"/>
    <p:sldId id="286" r:id="rId19"/>
    <p:sldId id="271" r:id="rId20"/>
    <p:sldId id="281" r:id="rId21"/>
    <p:sldId id="279" r:id="rId22"/>
    <p:sldId id="280" r:id="rId23"/>
    <p:sldId id="270" r:id="rId24"/>
    <p:sldId id="274" r:id="rId25"/>
    <p:sldId id="275" r:id="rId26"/>
    <p:sldId id="266" r:id="rId27"/>
    <p:sldId id="268" r:id="rId28"/>
    <p:sldId id="269" r:id="rId29"/>
    <p:sldId id="276" r:id="rId30"/>
    <p:sldId id="287" r:id="rId31"/>
    <p:sldId id="288" r:id="rId32"/>
    <p:sldId id="282" r:id="rId33"/>
    <p:sldId id="267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69" autoAdjust="0"/>
  </p:normalViewPr>
  <p:slideViewPr>
    <p:cSldViewPr>
      <p:cViewPr varScale="1">
        <p:scale>
          <a:sx n="112" d="100"/>
          <a:sy n="112" d="100"/>
        </p:scale>
        <p:origin x="-94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3DB4-B1FD-49D9-8C93-91FBCDD0055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EAFEC4B-B077-443F-AC45-C26C973478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3DB4-B1FD-49D9-8C93-91FBCDD0055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EAFEC4B-B077-443F-AC45-C26C973478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3DB4-B1FD-49D9-8C93-91FBCDD0055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EC4B-B077-443F-AC45-C26C973478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3DB4-B1FD-49D9-8C93-91FBCDD0055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EC4B-B077-443F-AC45-C26C973478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3DB4-B1FD-49D9-8C93-91FBCDD0055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EAFEC4B-B077-443F-AC45-C26C9734781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3DB4-B1FD-49D9-8C93-91FBCDD0055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EC4B-B077-443F-AC45-C26C973478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3DB4-B1FD-49D9-8C93-91FBCDD0055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EC4B-B077-443F-AC45-C26C973478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3DB4-B1FD-49D9-8C93-91FBCDD0055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EC4B-B077-443F-AC45-C26C973478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3DB4-B1FD-49D9-8C93-91FBCDD0055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EC4B-B077-443F-AC45-C26C9734781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3DB4-B1FD-49D9-8C93-91FBCDD0055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EC4B-B077-443F-AC45-C26C973478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A3DB4-B1FD-49D9-8C93-91FBCDD0055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FEC4B-B077-443F-AC45-C26C973478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7CC62-612E-450D-A863-5C88CFCBD7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461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C0A3DB4-B1FD-49D9-8C93-91FBCDD00552}" type="datetimeFigureOut">
              <a:rPr lang="cs-CZ" smtClean="0"/>
              <a:t>21.1.2014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EAFEC4B-B077-443F-AC45-C26C9734781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slide" Target="slide7.xml"/><Relationship Id="rId7" Type="http://schemas.openxmlformats.org/officeDocument/2006/relationships/slide" Target="slide1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5" Type="http://schemas.openxmlformats.org/officeDocument/2006/relationships/slide" Target="slide10.xml"/><Relationship Id="rId4" Type="http://schemas.openxmlformats.org/officeDocument/2006/relationships/slide" Target="slide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ilni%C4%8Dn%C3%AD_most_d%C5%99ev%C4%9Bn%C3%BD,_v%C4%9B%C5%A1adlov%C3%BD_(Peklo_nad_Zdobnic%C3%AD).JPG" TargetMode="External"/><Relationship Id="rId7" Type="http://schemas.openxmlformats.org/officeDocument/2006/relationships/hyperlink" Target="http://cs.wikipedia.org/wiki/Soubor:Rechel.jpg" TargetMode="External"/><Relationship Id="rId2" Type="http://schemas.openxmlformats.org/officeDocument/2006/relationships/hyperlink" Target="http://cs.wikipedia.org/wiki/Soubor:Tr%C3%A4bro,_H%C3%A4ngverk,_Nordisk_familjebok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L%C3%A1vka_p%C5%99es_Nedv%C4%9Bdi%C4%8Dku.JPG" TargetMode="External"/><Relationship Id="rId5" Type="http://schemas.openxmlformats.org/officeDocument/2006/relationships/hyperlink" Target="http://cs.wikipedia.org/wiki/Soubor:Rado%C5%A1ovsk%C3%BD_most.jpg" TargetMode="External"/><Relationship Id="rId4" Type="http://schemas.openxmlformats.org/officeDocument/2006/relationships/hyperlink" Target="http://cs.wikipedia.org/wiki/Soubor:Rekonstrukce_mostu_v_%C4%8Cernv%C3%AD%C5%99e_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207456418"/>
              </p:ext>
            </p:extLst>
          </p:nvPr>
        </p:nvGraphicFramePr>
        <p:xfrm>
          <a:off x="1331913" y="1196975"/>
          <a:ext cx="6707187" cy="3879851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VY_32_INOVACE_32-15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Michal Kronika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Dopravní stavby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– 4.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14. 8. </a:t>
                      </a: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  nové látky a  okamžité procvičení</a:t>
                      </a:r>
                      <a:endParaRPr kumimoji="0" lang="cs-CZ" alt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174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Dřevěné mosty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Dopravní stavby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123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dřevěných mostů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altLang="cs-CZ" dirty="0" smtClean="0"/>
              <a:t>Dřevo </a:t>
            </a:r>
            <a:r>
              <a:rPr lang="cs-CZ" altLang="cs-CZ" dirty="0"/>
              <a:t>se používalo </a:t>
            </a:r>
            <a:r>
              <a:rPr lang="cs-CZ" altLang="cs-CZ" dirty="0" smtClean="0"/>
              <a:t>ke stavbě mostů již od nejstarších dob. Pro </a:t>
            </a:r>
            <a:r>
              <a:rPr lang="cs-CZ" altLang="cs-CZ" dirty="0"/>
              <a:t>snadnou zpracovatelnost, jednoduché spojování a dostatek materiálu </a:t>
            </a:r>
            <a:r>
              <a:rPr lang="cs-CZ" altLang="cs-CZ" dirty="0" smtClean="0"/>
              <a:t>v blízkosti </a:t>
            </a:r>
            <a:r>
              <a:rPr lang="cs-CZ" altLang="cs-CZ" dirty="0"/>
              <a:t>stavby. </a:t>
            </a:r>
          </a:p>
          <a:p>
            <a:endParaRPr lang="cs-CZ" altLang="cs-CZ" dirty="0"/>
          </a:p>
          <a:p>
            <a:r>
              <a:rPr lang="cs-CZ" altLang="cs-CZ" dirty="0"/>
              <a:t>V některých </a:t>
            </a:r>
            <a:r>
              <a:rPr lang="cs-CZ" altLang="cs-CZ" dirty="0" smtClean="0"/>
              <a:t>oblastech (</a:t>
            </a:r>
            <a:r>
              <a:rPr lang="cs-CZ" altLang="cs-CZ" dirty="0"/>
              <a:t>Finsko, Kanada a </a:t>
            </a:r>
            <a:r>
              <a:rPr lang="cs-CZ" altLang="cs-CZ" dirty="0" smtClean="0"/>
              <a:t>další) </a:t>
            </a:r>
            <a:r>
              <a:rPr lang="cs-CZ" altLang="cs-CZ" dirty="0"/>
              <a:t>je dřevo stále používáno pro výstavbu mostů</a:t>
            </a:r>
            <a:r>
              <a:rPr lang="cs-CZ" altLang="cs-CZ" dirty="0" smtClean="0"/>
              <a:t>. </a:t>
            </a:r>
            <a:endParaRPr lang="cs-CZ" altLang="cs-CZ" dirty="0"/>
          </a:p>
          <a:p>
            <a:endParaRPr lang="cs-CZ" altLang="cs-CZ" dirty="0"/>
          </a:p>
          <a:p>
            <a:r>
              <a:rPr lang="cs-CZ" altLang="cs-CZ" dirty="0"/>
              <a:t>Už dříve se kombinovalo dřevo z kamenem. Kamenná spodní stavba a </a:t>
            </a:r>
            <a:r>
              <a:rPr lang="cs-CZ" altLang="cs-CZ" dirty="0" smtClean="0"/>
              <a:t>dřevěná </a:t>
            </a:r>
            <a:r>
              <a:rPr lang="cs-CZ" altLang="cs-CZ" dirty="0"/>
              <a:t>poměrně lehká mostovka.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475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/>
              <a:t>Přemostění Stropnice v chatové oblasti </a:t>
            </a:r>
            <a:r>
              <a:rPr lang="cs-CZ" sz="2400" dirty="0" err="1"/>
              <a:t>Želízkův</a:t>
            </a:r>
            <a:r>
              <a:rPr lang="cs-CZ" sz="2400" dirty="0"/>
              <a:t> mlýn</a:t>
            </a:r>
          </a:p>
        </p:txBody>
      </p:sp>
      <p:pic>
        <p:nvPicPr>
          <p:cNvPr id="7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0192" y="1600200"/>
            <a:ext cx="3540215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9020" y="1600200"/>
            <a:ext cx="354176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13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Dřevěné lávky přes potok - Skotsko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 rot="5400000">
            <a:off x="2272838" y="2036142"/>
            <a:ext cx="4750724" cy="3562004"/>
          </a:xfrm>
        </p:spPr>
      </p:pic>
    </p:spTree>
    <p:extLst>
      <p:ext uri="{BB962C8B-B14F-4D97-AF65-F5344CB8AC3E}">
        <p14:creationId xmlns:p14="http://schemas.microsoft.com/office/powerpoint/2010/main" val="193580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dřevěných mostů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altLang="cs-CZ" dirty="0" smtClean="0"/>
              <a:t>Dřevo je první </a:t>
            </a:r>
            <a:r>
              <a:rPr lang="cs-CZ" altLang="cs-CZ" dirty="0"/>
              <a:t>materiál </a:t>
            </a:r>
            <a:r>
              <a:rPr lang="cs-CZ" altLang="cs-CZ" dirty="0" smtClean="0"/>
              <a:t>pro </a:t>
            </a:r>
            <a:r>
              <a:rPr lang="cs-CZ" altLang="cs-CZ" dirty="0"/>
              <a:t>použití mostních staveb. Používaly se už jako lávky v pravěku (např. kláda přes potok)</a:t>
            </a:r>
          </a:p>
          <a:p>
            <a:endParaRPr lang="cs-CZ" altLang="cs-CZ" dirty="0"/>
          </a:p>
          <a:p>
            <a:r>
              <a:rPr lang="cs-CZ" altLang="cs-CZ" dirty="0" smtClean="0"/>
              <a:t>V mostním stavitelství se </a:t>
            </a:r>
            <a:r>
              <a:rPr lang="cs-CZ" altLang="cs-CZ" dirty="0"/>
              <a:t>používaly všechny </a:t>
            </a:r>
            <a:r>
              <a:rPr lang="cs-CZ" altLang="cs-CZ" dirty="0" smtClean="0"/>
              <a:t>druhy dřeva (buk</a:t>
            </a:r>
            <a:r>
              <a:rPr lang="cs-CZ" altLang="cs-CZ" dirty="0"/>
              <a:t>, dub, smrk, borovice, jedle, modřín atd.)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903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Materiály – výhody a nevýhody</a:t>
            </a:r>
            <a:endParaRPr lang="cs-CZ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875"/>
            <a:ext cx="8229600" cy="5184775"/>
          </a:xfrm>
        </p:spPr>
        <p:txBody>
          <a:bodyPr/>
          <a:lstStyle/>
          <a:p>
            <a:r>
              <a:rPr lang="cs-CZ" altLang="cs-CZ" sz="2400" dirty="0" smtClean="0"/>
              <a:t>Borové dřevo je trvanlivé, vhodné pro nosné prvky a piloty</a:t>
            </a:r>
          </a:p>
          <a:p>
            <a:r>
              <a:rPr lang="cs-CZ" altLang="cs-CZ" sz="2400" dirty="0" smtClean="0"/>
              <a:t>Smrkové dřevo je snadno zpracovatelné, ale málo trvanlivé</a:t>
            </a:r>
          </a:p>
          <a:p>
            <a:r>
              <a:rPr lang="cs-CZ" altLang="cs-CZ" sz="2400" dirty="0" smtClean="0"/>
              <a:t>Jedlové dřevo je měkké a trvanlivé pouze v suchu</a:t>
            </a:r>
          </a:p>
          <a:p>
            <a:r>
              <a:rPr lang="cs-CZ" altLang="cs-CZ" sz="2400" dirty="0" smtClean="0"/>
              <a:t>Modřínové dřevo je tvrdé, houževnaté a velmi  trvanlivé, a proto je vhodné pro všechny  konstrukční části</a:t>
            </a:r>
          </a:p>
          <a:p>
            <a:r>
              <a:rPr lang="cs-CZ" altLang="cs-CZ" sz="2400" dirty="0" smtClean="0"/>
              <a:t>Dubové dřevo je velmi tvrdé a velmi trvanlivé, ale drahé proto se používá jen na  důležité a zvlášť namáhané části  konstrukce</a:t>
            </a:r>
          </a:p>
          <a:p>
            <a:r>
              <a:rPr lang="cs-CZ" altLang="cs-CZ" sz="2400" dirty="0" smtClean="0"/>
              <a:t>Bukové dřevo je tvrdé, ale málo odolné, je-li střídavě vystaveno suchu a vlhku</a:t>
            </a:r>
          </a:p>
        </p:txBody>
      </p:sp>
    </p:spTree>
    <p:extLst>
      <p:ext uri="{BB962C8B-B14F-4D97-AF65-F5344CB8AC3E}">
        <p14:creationId xmlns:p14="http://schemas.microsoft.com/office/powerpoint/2010/main" val="400468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/>
              <a:t>Nosné konstrukce dřevěných mostů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Trámy celistvého průřezů </a:t>
            </a:r>
            <a:r>
              <a:rPr lang="cs-CZ" altLang="cs-CZ" sz="3600" dirty="0" smtClean="0"/>
              <a:t>– používají se při malých rozpětí. Používají se trámy z </a:t>
            </a:r>
            <a:r>
              <a:rPr lang="cs-CZ" altLang="cs-CZ" sz="3600" dirty="0" err="1" smtClean="0"/>
              <a:t>polohraněného</a:t>
            </a:r>
            <a:r>
              <a:rPr lang="cs-CZ" altLang="cs-CZ" sz="3600" dirty="0" smtClean="0"/>
              <a:t> nebo hraněného řeziva, které je odolnější proti hnilobě</a:t>
            </a:r>
          </a:p>
          <a:p>
            <a:pPr marL="0" indent="0" algn="just">
              <a:lnSpc>
                <a:spcPct val="80000"/>
              </a:lnSpc>
              <a:buNone/>
            </a:pPr>
            <a:endParaRPr lang="cs-CZ" altLang="cs-CZ" sz="3600" dirty="0" smtClean="0"/>
          </a:p>
          <a:p>
            <a:pPr algn="just">
              <a:lnSpc>
                <a:spcPct val="80000"/>
              </a:lnSpc>
            </a:pP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Trámy složeného plnostěnného průřezu </a:t>
            </a:r>
          </a:p>
        </p:txBody>
      </p:sp>
    </p:spTree>
    <p:extLst>
      <p:ext uri="{BB962C8B-B14F-4D97-AF65-F5344CB8AC3E}">
        <p14:creationId xmlns:p14="http://schemas.microsoft.com/office/powerpoint/2010/main" val="132043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Rošty z trámů spojených šrouby s :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hmoždíky</a:t>
            </a:r>
          </a:p>
          <a:p>
            <a:endParaRPr lang="cs-CZ" dirty="0" smtClean="0"/>
          </a:p>
          <a:p>
            <a:r>
              <a:rPr lang="cs-CZ" dirty="0" smtClean="0"/>
              <a:t>skobami</a:t>
            </a:r>
          </a:p>
          <a:p>
            <a:endParaRPr lang="cs-CZ" dirty="0" smtClean="0"/>
          </a:p>
          <a:p>
            <a:r>
              <a:rPr lang="cs-CZ" dirty="0" smtClean="0"/>
              <a:t>zazubením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5" name="Picture 7" descr="C:\Users\Michal\Desktop\DUM Mosty\Obrázky dřev mosty\28_35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16360" y="1684040"/>
            <a:ext cx="3243072" cy="385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8440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/>
              <a:t>Nosné konstrukce dřevěných mostů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340768"/>
            <a:ext cx="8686800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cs-CZ" altLang="cs-CZ" sz="3600" dirty="0" smtClean="0"/>
              <a:t>Dřevěné hřebíkové konstrukce –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cs-CZ" altLang="cs-CZ" sz="3600" dirty="0"/>
              <a:t>	</a:t>
            </a:r>
            <a:r>
              <a:rPr lang="cs-CZ" altLang="cs-CZ" dirty="0" smtClean="0"/>
              <a:t>ekonomické nosné prvky sestavené z prken 	a fošen, které jsou spojeny hřebíky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cs-CZ" altLang="cs-CZ" sz="3600" dirty="0" smtClean="0"/>
              <a:t> </a:t>
            </a:r>
          </a:p>
          <a:p>
            <a:pPr>
              <a:lnSpc>
                <a:spcPct val="80000"/>
              </a:lnSpc>
            </a:pPr>
            <a:r>
              <a:rPr lang="cs-CZ" altLang="cs-CZ" sz="3600" dirty="0" smtClean="0"/>
              <a:t>Dřevěné lepené konstrukce </a:t>
            </a:r>
          </a:p>
          <a:p>
            <a:pPr marL="0" indent="0">
              <a:lnSpc>
                <a:spcPct val="80000"/>
              </a:lnSpc>
              <a:buNone/>
            </a:pPr>
            <a:endParaRPr lang="cs-CZ" altLang="cs-CZ" sz="3600" dirty="0" smtClean="0"/>
          </a:p>
          <a:p>
            <a:pPr>
              <a:lnSpc>
                <a:spcPct val="80000"/>
              </a:lnSpc>
            </a:pPr>
            <a:r>
              <a:rPr lang="cs-CZ" altLang="cs-CZ" sz="3600" dirty="0" smtClean="0"/>
              <a:t>Lepené oblouky</a:t>
            </a:r>
          </a:p>
          <a:p>
            <a:pPr marL="0" indent="0">
              <a:lnSpc>
                <a:spcPct val="80000"/>
              </a:lnSpc>
              <a:buNone/>
            </a:pPr>
            <a:endParaRPr lang="cs-CZ" altLang="cs-CZ" sz="3600" dirty="0" smtClean="0"/>
          </a:p>
          <a:p>
            <a:pPr>
              <a:lnSpc>
                <a:spcPct val="80000"/>
              </a:lnSpc>
            </a:pPr>
            <a:r>
              <a:rPr lang="cs-CZ" altLang="cs-CZ" sz="3600" dirty="0" smtClean="0"/>
              <a:t>Individuální soustavy </a:t>
            </a:r>
          </a:p>
        </p:txBody>
      </p:sp>
    </p:spTree>
    <p:extLst>
      <p:ext uri="{BB962C8B-B14F-4D97-AF65-F5344CB8AC3E}">
        <p14:creationId xmlns:p14="http://schemas.microsoft.com/office/powerpoint/2010/main" val="171263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Sbíjený hřebíkový nosník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6146" name="Picture 2" descr="C:\Users\Michal\Desktop\DUM Mosty\Obrázky dřev mosty\34_38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17610" y="-37017"/>
            <a:ext cx="4645152" cy="797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7192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57200"/>
            <a:ext cx="8812088" cy="8382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Příhradová oblouková lepená konstrukce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84" y="1554163"/>
            <a:ext cx="6033232" cy="4525962"/>
          </a:xfrm>
        </p:spPr>
      </p:pic>
    </p:spTree>
    <p:extLst>
      <p:ext uri="{BB962C8B-B14F-4D97-AF65-F5344CB8AC3E}">
        <p14:creationId xmlns:p14="http://schemas.microsoft.com/office/powerpoint/2010/main" val="1028513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dirty="0"/>
              <a:t>Nosné konstrukce dřevěných mostů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cs-CZ" alt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Vzpěradla a věšadla </a:t>
            </a:r>
          </a:p>
          <a:p>
            <a:pPr marL="0" indent="0" algn="just">
              <a:lnSpc>
                <a:spcPct val="80000"/>
              </a:lnSpc>
              <a:buNone/>
            </a:pPr>
            <a:r>
              <a:rPr lang="cs-CZ" altLang="cs-CZ" sz="3600" dirty="0" smtClean="0"/>
              <a:t>– do rozpětí 15 m. Používají se hlavně trámy, které jsou podepřené nejenom v koncových částech, ale i mezi opěrami</a:t>
            </a:r>
            <a:endParaRPr lang="cs-CZ" altLang="cs-CZ" sz="2000" dirty="0" smtClean="0"/>
          </a:p>
          <a:p>
            <a:pPr algn="just">
              <a:lnSpc>
                <a:spcPct val="80000"/>
              </a:lnSpc>
            </a:pPr>
            <a:endParaRPr lang="cs-CZ" alt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88888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Vzpěradla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endParaRPr lang="cs-CZ" dirty="0" smtClean="0"/>
          </a:p>
        </p:txBody>
      </p:sp>
      <p:pic>
        <p:nvPicPr>
          <p:cNvPr id="5" name="Picture 2" descr="C:\Users\Michal\Desktop\DUM Mosty\Obrázky dřev mosty\30_36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80904" y="998286"/>
            <a:ext cx="4864608" cy="552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0234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Věšadla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5" name="Picture 2" descr="C:\Users\Michal\Desktop\DUM Mosty\Obrázky dřev mosty\31_36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46080" y="1064151"/>
            <a:ext cx="4334256" cy="552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9825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Kombinace vzpěradla s věšadlem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5123" name="Picture 3" descr="C:\Users\Michal\Desktop\DUM Mosty\Obrázky dřev mosty\32_37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15248" y="649248"/>
            <a:ext cx="3675888" cy="5779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141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Konstrukce lávek a mostů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altLang="cs-CZ" dirty="0"/>
              <a:t>Vzepřená lávka</a:t>
            </a:r>
          </a:p>
          <a:p>
            <a:pPr>
              <a:buFontTx/>
              <a:buChar char="-"/>
            </a:pPr>
            <a:endParaRPr lang="cs-CZ" dirty="0"/>
          </a:p>
        </p:txBody>
      </p:sp>
      <p:pic>
        <p:nvPicPr>
          <p:cNvPr id="1026" name="Picture 2" descr="C:\Users\Michal\Desktop\DUM Mosty\Obrázky dřev mosty\Vzepřená lávka upravená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00292"/>
            <a:ext cx="7651430" cy="267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11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Konstrukce lávek a mostů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altLang="cs-CZ" dirty="0" smtClean="0"/>
              <a:t>Věšadlová konstrukce</a:t>
            </a:r>
            <a:endParaRPr lang="cs-CZ" altLang="cs-CZ" dirty="0"/>
          </a:p>
          <a:p>
            <a:pPr>
              <a:buFontTx/>
              <a:buChar char="-"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76865"/>
            <a:ext cx="7803251" cy="3596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74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Konstrukce lávek a mostů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BÁRKA</a:t>
            </a:r>
          </a:p>
          <a:p>
            <a:pPr>
              <a:buFontTx/>
              <a:buChar char="-"/>
            </a:pPr>
            <a:r>
              <a:rPr lang="cs-CZ" altLang="cs-CZ" dirty="0" smtClean="0"/>
              <a:t>Dřevěná </a:t>
            </a:r>
            <a:r>
              <a:rPr lang="cs-CZ" altLang="cs-CZ" dirty="0"/>
              <a:t>mostní </a:t>
            </a:r>
            <a:r>
              <a:rPr lang="cs-CZ" altLang="cs-CZ" dirty="0" smtClean="0"/>
              <a:t>opěra</a:t>
            </a:r>
            <a:endParaRPr lang="cs-CZ" dirty="0"/>
          </a:p>
        </p:txBody>
      </p:sp>
      <p:pic>
        <p:nvPicPr>
          <p:cNvPr id="10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2258600"/>
            <a:ext cx="4343400" cy="340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793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Mosty věšadlové</a:t>
            </a:r>
            <a:r>
              <a:rPr lang="cs-CZ" sz="1000" dirty="0" smtClean="0"/>
              <a:t>  Peklo nad Zdobnicí, Vamberk, Rychnov nad Kněžnou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340768"/>
            <a:ext cx="762000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804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Replika dřevěného mostu </a:t>
            </a:r>
            <a:r>
              <a:rPr lang="cs-CZ" sz="1000" dirty="0" smtClean="0"/>
              <a:t>v muzeu </a:t>
            </a:r>
            <a:r>
              <a:rPr lang="cs-CZ" sz="1000" dirty="0" err="1" smtClean="0"/>
              <a:t>lednickie</a:t>
            </a:r>
            <a:r>
              <a:rPr lang="cs-CZ" sz="1000" dirty="0" smtClean="0"/>
              <a:t> mosty, Polsko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84" y="1554163"/>
            <a:ext cx="6033232" cy="4525962"/>
          </a:xfrm>
        </p:spPr>
      </p:pic>
    </p:spTree>
    <p:extLst>
      <p:ext uri="{BB962C8B-B14F-4D97-AF65-F5344CB8AC3E}">
        <p14:creationId xmlns:p14="http://schemas.microsoft.com/office/powerpoint/2010/main" val="413633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09913" y="1087438"/>
            <a:ext cx="6034087" cy="4525962"/>
          </a:xfrm>
        </p:spPr>
      </p:pic>
    </p:spTree>
    <p:extLst>
      <p:ext uri="{BB962C8B-B14F-4D97-AF65-F5344CB8AC3E}">
        <p14:creationId xmlns:p14="http://schemas.microsoft.com/office/powerpoint/2010/main" val="354638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Ukázky dřevěných mostů</a:t>
            </a:r>
            <a:endParaRPr lang="cs-CZ" dirty="0"/>
          </a:p>
        </p:txBody>
      </p:sp>
      <p:pic>
        <p:nvPicPr>
          <p:cNvPr id="4" name="Zástupný symbol pro obrázek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522" y="1934311"/>
            <a:ext cx="5033356" cy="3765665"/>
          </a:xfrm>
        </p:spPr>
      </p:pic>
      <p:sp>
        <p:nvSpPr>
          <p:cNvPr id="5" name="Obdélník 4"/>
          <p:cNvSpPr/>
          <p:nvPr/>
        </p:nvSpPr>
        <p:spPr>
          <a:xfrm>
            <a:off x="456117" y="1187460"/>
            <a:ext cx="38002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Lepená příhradová nosná konstrukce</a:t>
            </a:r>
          </a:p>
        </p:txBody>
      </p:sp>
      <p:sp>
        <p:nvSpPr>
          <p:cNvPr id="6" name="Obdélník 5"/>
          <p:cNvSpPr/>
          <p:nvPr/>
        </p:nvSpPr>
        <p:spPr>
          <a:xfrm>
            <a:off x="456117" y="6093296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Lávka pro pěší přes </a:t>
            </a:r>
            <a:r>
              <a:rPr lang="cs-CZ" dirty="0" smtClean="0"/>
              <a:t>„Slepé </a:t>
            </a:r>
            <a:r>
              <a:rPr lang="cs-CZ" dirty="0"/>
              <a:t>rameno“ České </a:t>
            </a:r>
            <a:r>
              <a:rPr lang="cs-CZ" dirty="0" smtClean="0"/>
              <a:t>Budějovice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742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Ukázky dřevěných mostů</a:t>
            </a:r>
            <a:endParaRPr lang="cs-CZ" dirty="0"/>
          </a:p>
        </p:txBody>
      </p:sp>
      <p:pic>
        <p:nvPicPr>
          <p:cNvPr id="4" name="Zástupný symbol pro obrázek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732" y="1714024"/>
            <a:ext cx="5606935" cy="4206240"/>
          </a:xfrm>
        </p:spPr>
      </p:pic>
      <p:sp>
        <p:nvSpPr>
          <p:cNvPr id="5" name="Obdélník 4"/>
          <p:cNvSpPr/>
          <p:nvPr/>
        </p:nvSpPr>
        <p:spPr>
          <a:xfrm>
            <a:off x="446854" y="1187460"/>
            <a:ext cx="33754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Příčné nosníky a ztužidla ocelové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23528" y="5949280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Lávka pro pěší přes </a:t>
            </a:r>
            <a:r>
              <a:rPr lang="cs-CZ" dirty="0" smtClean="0"/>
              <a:t>„Slepé </a:t>
            </a:r>
            <a:r>
              <a:rPr lang="cs-CZ" dirty="0"/>
              <a:t>rameno“ České </a:t>
            </a:r>
            <a:r>
              <a:rPr lang="cs-CZ" dirty="0" smtClean="0"/>
              <a:t>Budějovice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501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Ukázky dřevěných mostů</a:t>
            </a:r>
            <a:endParaRPr lang="cs-CZ" dirty="0"/>
          </a:p>
        </p:txBody>
      </p:sp>
      <p:pic>
        <p:nvPicPr>
          <p:cNvPr id="4" name="Zástupný symbol pro obrázek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732" y="1714024"/>
            <a:ext cx="5606935" cy="4206240"/>
          </a:xfrm>
        </p:spPr>
      </p:pic>
      <p:sp>
        <p:nvSpPr>
          <p:cNvPr id="5" name="Obdélník 4"/>
          <p:cNvSpPr/>
          <p:nvPr/>
        </p:nvSpPr>
        <p:spPr>
          <a:xfrm>
            <a:off x="467544" y="1198481"/>
            <a:ext cx="6586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Mostovka – dřevěná prvková z podélných trámků a příčných fošen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67544" y="6093296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Lávka pro pěší přes </a:t>
            </a:r>
            <a:r>
              <a:rPr lang="cs-CZ" dirty="0" smtClean="0"/>
              <a:t>„Slepé </a:t>
            </a:r>
            <a:r>
              <a:rPr lang="cs-CZ" dirty="0"/>
              <a:t>rameno“ České </a:t>
            </a:r>
            <a:r>
              <a:rPr lang="cs-CZ" dirty="0" smtClean="0"/>
              <a:t>Budějovice</a:t>
            </a:r>
          </a:p>
        </p:txBody>
      </p:sp>
    </p:spTree>
    <p:extLst>
      <p:ext uri="{BB962C8B-B14F-4D97-AF65-F5344CB8AC3E}">
        <p14:creationId xmlns:p14="http://schemas.microsoft.com/office/powerpoint/2010/main" val="304345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" b="1515"/>
          <a:stretch>
            <a:fillRect/>
          </a:stretch>
        </p:blipFill>
        <p:spPr/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635896" y="5013176"/>
            <a:ext cx="4896544" cy="522288"/>
          </a:xfrm>
        </p:spPr>
        <p:txBody>
          <a:bodyPr>
            <a:normAutofit fontScale="90000"/>
          </a:bodyPr>
          <a:lstStyle/>
          <a:p>
            <a:r>
              <a:rPr lang="cs-CZ" dirty="0">
                <a:effectLst/>
              </a:rPr>
              <a:t>Dřevěný most v Černvíru během rekonstrukce (2008)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11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" b="1515"/>
          <a:stretch>
            <a:fillRect/>
          </a:stretch>
        </p:blipFill>
        <p:spPr/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63888" y="4993760"/>
            <a:ext cx="5040560" cy="52228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effectLst/>
              </a:rPr>
              <a:t>Radošovský Krytý silniční most přes Ohři v Radošově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27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9" b="3079"/>
          <a:stretch>
            <a:fillRect/>
          </a:stretch>
        </p:blipFill>
        <p:spPr/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635896" y="5013176"/>
            <a:ext cx="3960440" cy="1368152"/>
          </a:xfrm>
        </p:spPr>
        <p:txBody>
          <a:bodyPr>
            <a:normAutofit/>
          </a:bodyPr>
          <a:lstStyle/>
          <a:p>
            <a:r>
              <a:rPr lang="cs-CZ" dirty="0" smtClean="0">
                <a:effectLst/>
              </a:rPr>
              <a:t>Dřevěný most v Pernštejně</a:t>
            </a:r>
            <a:br>
              <a:rPr lang="cs-CZ" dirty="0" smtClean="0">
                <a:effectLst/>
              </a:rPr>
            </a:br>
            <a:r>
              <a:rPr lang="cs-CZ" dirty="0" smtClean="0">
                <a:effectLst/>
              </a:rPr>
              <a:t/>
            </a:r>
            <a:br>
              <a:rPr lang="cs-CZ" dirty="0" smtClean="0">
                <a:effectLst/>
              </a:rPr>
            </a:br>
            <a:r>
              <a:rPr lang="cs-CZ" dirty="0">
                <a:effectLst/>
              </a:rPr>
              <a:t>Lávka přes </a:t>
            </a:r>
            <a:r>
              <a:rPr lang="cs-CZ" dirty="0" smtClean="0">
                <a:effectLst/>
              </a:rPr>
              <a:t>Nedvědičku.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383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Krytá dřevěná lávka – </a:t>
            </a:r>
            <a:r>
              <a:rPr lang="cs-CZ" dirty="0" err="1" smtClean="0"/>
              <a:t>Rechle</a:t>
            </a:r>
            <a:r>
              <a:rPr lang="cs-CZ" dirty="0" smtClean="0"/>
              <a:t> </a:t>
            </a:r>
            <a:r>
              <a:rPr lang="cs-CZ" dirty="0"/>
              <a:t>L</a:t>
            </a:r>
            <a:r>
              <a:rPr lang="cs-CZ" dirty="0" smtClean="0"/>
              <a:t>enora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323528" y="1240429"/>
            <a:ext cx="4191000" cy="5536330"/>
          </a:xfrm>
        </p:spPr>
        <p:txBody>
          <a:bodyPr>
            <a:normAutofit/>
          </a:bodyPr>
          <a:lstStyle/>
          <a:p>
            <a:r>
              <a:rPr lang="cs-CZ" dirty="0"/>
              <a:t>Krytá dřevěná lávka na třech kamenných pilířích přes Teplou Vltavu sloužila k zachycování a třídění plaveného dřeva pomocí dřevěných tyčí (trámků), spouštěných do řeky ze dna lávky. </a:t>
            </a:r>
            <a:r>
              <a:rPr lang="cs-CZ" dirty="0" err="1"/>
              <a:t>Rechle</a:t>
            </a:r>
            <a:r>
              <a:rPr lang="cs-CZ" dirty="0"/>
              <a:t> je dlouhá 25 m, široká 1,8 a vysoká 4 metry. Postavena byla r. </a:t>
            </a:r>
            <a:r>
              <a:rPr lang="cs-CZ" dirty="0" smtClean="0"/>
              <a:t>1870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2"/>
          <a:stretch/>
        </p:blipFill>
        <p:spPr bwMode="auto">
          <a:xfrm>
            <a:off x="4860032" y="1268759"/>
            <a:ext cx="3819525" cy="5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013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Dřevěný most </a:t>
            </a:r>
            <a:r>
              <a:rPr lang="cs-CZ" dirty="0" smtClean="0"/>
              <a:t>– Český Krumlov</a:t>
            </a:r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758" y="1556082"/>
            <a:ext cx="6030884" cy="4522124"/>
          </a:xfrm>
        </p:spPr>
      </p:pic>
    </p:spTree>
    <p:extLst>
      <p:ext uri="{BB962C8B-B14F-4D97-AF65-F5344CB8AC3E}">
        <p14:creationId xmlns:p14="http://schemas.microsoft.com/office/powerpoint/2010/main" val="3310530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Dřevěný most </a:t>
            </a:r>
            <a:r>
              <a:rPr lang="cs-CZ" dirty="0" smtClean="0"/>
              <a:t>– Český Krumlov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82" y="1703416"/>
            <a:ext cx="3387436" cy="4517967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182" y="1703416"/>
            <a:ext cx="3387436" cy="4517967"/>
          </a:xfrm>
        </p:spPr>
      </p:pic>
    </p:spTree>
    <p:extLst>
      <p:ext uri="{BB962C8B-B14F-4D97-AF65-F5344CB8AC3E}">
        <p14:creationId xmlns:p14="http://schemas.microsoft.com/office/powerpoint/2010/main" val="230773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2" action="ppaction://hlinksldjump"/>
              </a:rPr>
              <a:t>Výhody</a:t>
            </a:r>
            <a:r>
              <a:rPr lang="cs-CZ" dirty="0" smtClean="0"/>
              <a:t> dřeva pro stavbu mostů.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hlinkClick r:id="rId3" action="ppaction://hlinksldjump"/>
              </a:rPr>
              <a:t>Nevýhody</a:t>
            </a:r>
            <a:r>
              <a:rPr lang="cs-CZ" dirty="0" smtClean="0"/>
              <a:t> dřeva pro stavbu mostů.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Vyjmenuj dřevěné </a:t>
            </a:r>
            <a:r>
              <a:rPr lang="cs-CZ" dirty="0" smtClean="0">
                <a:hlinkClick r:id="rId4" action="ppaction://hlinksldjump"/>
              </a:rPr>
              <a:t>nosné</a:t>
            </a:r>
            <a:r>
              <a:rPr lang="cs-CZ" dirty="0" smtClean="0"/>
              <a:t> </a:t>
            </a:r>
            <a:r>
              <a:rPr lang="cs-CZ" dirty="0" smtClean="0">
                <a:hlinkClick r:id="rId5" action="ppaction://hlinksldjump"/>
              </a:rPr>
              <a:t>konstrukce</a:t>
            </a:r>
            <a:r>
              <a:rPr lang="cs-CZ" dirty="0" smtClean="0"/>
              <a:t> mostů.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Nakresli </a:t>
            </a:r>
            <a:r>
              <a:rPr lang="cs-CZ" dirty="0" smtClean="0">
                <a:hlinkClick r:id="rId6" action="ppaction://hlinksldjump"/>
              </a:rPr>
              <a:t>vzpěradlo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Nakresli </a:t>
            </a:r>
            <a:r>
              <a:rPr lang="cs-CZ" dirty="0" smtClean="0">
                <a:hlinkClick r:id="rId7" action="ppaction://hlinksldjump"/>
              </a:rPr>
              <a:t>věšadlo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to „</a:t>
            </a:r>
            <a:r>
              <a:rPr lang="cs-CZ" dirty="0" smtClean="0">
                <a:hlinkClick r:id="rId8" action="ppaction://hlinksldjump"/>
              </a:rPr>
              <a:t>BÁRKA</a:t>
            </a:r>
            <a:r>
              <a:rPr lang="cs-CZ" dirty="0" smtClean="0"/>
              <a:t>“?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Znáš nějaký dřevěný most ze svého okolí?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Znáš nějaký historický dřevěný most?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69369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obrázků: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0" y="1554163"/>
            <a:ext cx="9144000" cy="5043189"/>
          </a:xfrm>
        </p:spPr>
        <p:txBody>
          <a:bodyPr>
            <a:normAutofit fontScale="92500" lnSpcReduction="10000"/>
          </a:bodyPr>
          <a:lstStyle/>
          <a:p>
            <a:pPr marL="285750"/>
            <a:r>
              <a:rPr lang="cs-CZ" sz="1800" dirty="0" smtClean="0"/>
              <a:t>VÍTEK, Jan. </a:t>
            </a:r>
            <a:r>
              <a:rPr lang="cs-CZ" sz="1800" i="1" dirty="0" smtClean="0"/>
              <a:t>Mosty pro 4.ročník SPŠ stavebních</a:t>
            </a:r>
            <a:r>
              <a:rPr lang="cs-CZ" sz="1800" dirty="0" smtClean="0"/>
              <a:t>. Praha: SNTL, 1978, ISBN 04-702-78.</a:t>
            </a:r>
          </a:p>
          <a:p>
            <a:pPr marL="285750"/>
            <a:r>
              <a:rPr lang="cs-CZ" sz="1800" dirty="0" smtClean="0"/>
              <a:t>TRÄBRO,_HÄNGVERK,_NORDISK_FAMILJEBOK.PNG. </a:t>
            </a:r>
            <a:r>
              <a:rPr lang="cs-CZ" sz="1800" i="1" dirty="0" err="1" smtClean="0"/>
              <a:t>wikipedia</a:t>
            </a:r>
            <a:r>
              <a:rPr lang="cs-CZ" sz="1800" dirty="0" smtClean="0"/>
              <a:t> [online]. [cit. 14.8.2013]. Dostupný na WWW: </a:t>
            </a:r>
            <a:r>
              <a:rPr lang="cs-CZ" sz="1800" dirty="0" smtClean="0">
                <a:hlinkClick r:id="rId2"/>
              </a:rPr>
              <a:t>http://cs.wikipedia.org/wiki/Soubor:Tr%C3%A4bro,_H%C3%A4ngverk,_Nordisk_familjebok.png</a:t>
            </a:r>
            <a:endParaRPr lang="cs-CZ" sz="1800" dirty="0" smtClean="0"/>
          </a:p>
          <a:p>
            <a:r>
              <a:rPr lang="cs-CZ" sz="1800" dirty="0" smtClean="0"/>
              <a:t>PETR1888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14.8.2013]. Dostupný na WWW: </a:t>
            </a:r>
            <a:r>
              <a:rPr lang="cs-CZ" sz="1800" dirty="0">
                <a:hlinkClick r:id="rId3"/>
              </a:rPr>
              <a:t>http://cs.wikipedia.org/wiki/Soubor:Silni%C4%8Dn%C3%AD_most_d%C5%99ev%C4%9Bn%C3%BD,_v%C4%9B%C5%A1adlov%C3%BD_(Peklo_nad_Zdobnic%C3%AD).</a:t>
            </a:r>
            <a:r>
              <a:rPr lang="cs-CZ" sz="1800" dirty="0" smtClean="0">
                <a:hlinkClick r:id="rId3"/>
              </a:rPr>
              <a:t>JPG</a:t>
            </a:r>
            <a:endParaRPr lang="cs-CZ" sz="1800" dirty="0" smtClean="0"/>
          </a:p>
          <a:p>
            <a:r>
              <a:rPr lang="cs-CZ" sz="1800" dirty="0" smtClean="0"/>
              <a:t>PAVELN4</a:t>
            </a:r>
            <a:r>
              <a:rPr lang="cs-CZ" sz="1800" dirty="0"/>
              <a:t>. </a:t>
            </a:r>
            <a:r>
              <a:rPr lang="cs-CZ" sz="1800" dirty="0" err="1"/>
              <a:t>wikipedia</a:t>
            </a:r>
            <a:r>
              <a:rPr lang="cs-CZ" sz="1800" dirty="0"/>
              <a:t> [online]. [cit. 14.8.2013]. Dostupný na WWW: </a:t>
            </a:r>
            <a:r>
              <a:rPr lang="cs-CZ" sz="1800" dirty="0">
                <a:hlinkClick r:id="rId4"/>
              </a:rPr>
              <a:t>http://cs.wikipedia.org/wiki/Soubor:Rekonstrukce_mostu_v_%</a:t>
            </a:r>
            <a:r>
              <a:rPr lang="cs-CZ" sz="1800" dirty="0" smtClean="0">
                <a:hlinkClick r:id="rId4"/>
              </a:rPr>
              <a:t>C4%8Cernv%C3%AD%C5%99e_1.JPG</a:t>
            </a:r>
            <a:endParaRPr lang="cs-CZ" sz="1800" dirty="0" smtClean="0"/>
          </a:p>
          <a:p>
            <a:r>
              <a:rPr lang="cs-CZ" sz="1800" dirty="0" smtClean="0"/>
              <a:t>JANA </a:t>
            </a:r>
            <a:r>
              <a:rPr lang="cs-CZ" sz="1800" dirty="0"/>
              <a:t>MAXEROVÁ. </a:t>
            </a:r>
            <a:r>
              <a:rPr lang="cs-CZ" sz="1800" i="1" dirty="0" err="1"/>
              <a:t>wikipedia</a:t>
            </a:r>
            <a:r>
              <a:rPr lang="cs-CZ" sz="1800" dirty="0" smtClean="0"/>
              <a:t> </a:t>
            </a:r>
            <a:r>
              <a:rPr lang="cs-CZ" sz="1800" dirty="0"/>
              <a:t>[online]. [cit. 14.8.2013]. Dostupný na WWW: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cs.wikipedia.org/wiki/Soubor:Rado%C5%A1ovsk%C3%BD_most.jpg</a:t>
            </a:r>
            <a:endParaRPr lang="cs-CZ" sz="1800" dirty="0" smtClean="0"/>
          </a:p>
          <a:p>
            <a:r>
              <a:rPr lang="cs-CZ" sz="1800" dirty="0" smtClean="0"/>
              <a:t>PAVELN4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14.8.2013]. Dostupný na WWW: </a:t>
            </a: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cs.wikipedia.org/wiki/Soubor:L%C3%A1vka_p%C5%99es_Nedv%C4%9Bdi%C4%8Dku.JPG</a:t>
            </a:r>
            <a:endParaRPr lang="cs-CZ" sz="1800" dirty="0" smtClean="0"/>
          </a:p>
          <a:p>
            <a:r>
              <a:rPr lang="cs-CZ" sz="1800" dirty="0"/>
              <a:t>PROCHAINE.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14.8.2013]. Dostupný na WWW: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cs.wikipedia.org/wiki/Soubor:Rechel.jpg</a:t>
            </a:r>
            <a:endParaRPr lang="cs-CZ" sz="1800" dirty="0" smtClean="0"/>
          </a:p>
          <a:p>
            <a:r>
              <a:rPr lang="cs-CZ" sz="1800" dirty="0"/>
              <a:t>fotografie </a:t>
            </a:r>
            <a:r>
              <a:rPr lang="cs-CZ" sz="1800" dirty="0" smtClean="0"/>
              <a:t>autora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59780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414</TotalTime>
  <Words>762</Words>
  <Application>Microsoft Office PowerPoint</Application>
  <PresentationFormat>Předvádění na obrazovce (4:3)</PresentationFormat>
  <Paragraphs>120</Paragraphs>
  <Slides>33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Cesta</vt:lpstr>
      <vt:lpstr>Prezentace aplikace PowerPoint</vt:lpstr>
      <vt:lpstr>Dřevěné mosty</vt:lpstr>
      <vt:lpstr>Historie dřevěných mostů</vt:lpstr>
      <vt:lpstr>Přemostění Stropnice v chatové oblasti Želízkův mlýn</vt:lpstr>
      <vt:lpstr>Dřevěné lávky přes potok - Skotsko</vt:lpstr>
      <vt:lpstr>Historie dřevěných mostů</vt:lpstr>
      <vt:lpstr>Materiály – výhody a nevýhody</vt:lpstr>
      <vt:lpstr>Nosné konstrukce dřevěných mostů </vt:lpstr>
      <vt:lpstr>Rošty z trámů spojených šrouby s :</vt:lpstr>
      <vt:lpstr>Nosné konstrukce dřevěných mostů </vt:lpstr>
      <vt:lpstr>Sbíjený hřebíkový nosník</vt:lpstr>
      <vt:lpstr>Příhradová oblouková lepená konstrukce</vt:lpstr>
      <vt:lpstr>Nosné konstrukce dřevěných mostů </vt:lpstr>
      <vt:lpstr>Vzpěradla</vt:lpstr>
      <vt:lpstr>Věšadla</vt:lpstr>
      <vt:lpstr>Kombinace vzpěradla s věšadlem</vt:lpstr>
      <vt:lpstr>Konstrukce lávek a mostů</vt:lpstr>
      <vt:lpstr>Konstrukce lávek a mostů</vt:lpstr>
      <vt:lpstr>Konstrukce lávek a mostů</vt:lpstr>
      <vt:lpstr>Mosty věšadlové  Peklo nad Zdobnicí, Vamberk, Rychnov nad Kněžnou</vt:lpstr>
      <vt:lpstr>Replika dřevěného mostu v muzeu lednickie mosty, Polsko </vt:lpstr>
      <vt:lpstr>Prezentace aplikace PowerPoint</vt:lpstr>
      <vt:lpstr>Ukázky dřevěných mostů</vt:lpstr>
      <vt:lpstr>Ukázky dřevěných mostů</vt:lpstr>
      <vt:lpstr>Ukázky dřevěných mostů</vt:lpstr>
      <vt:lpstr>Dřevěný most v Černvíru během rekonstrukce (2008)</vt:lpstr>
      <vt:lpstr>Radošovský Krytý silniční most přes Ohři v Radošově</vt:lpstr>
      <vt:lpstr>Dřevěný most v Pernštejně  Lávka přes Nedvědičku.</vt:lpstr>
      <vt:lpstr>Krytá dřevěná lávka – Rechle Lenora</vt:lpstr>
      <vt:lpstr>Dřevěný most – Český Krumlov</vt:lpstr>
      <vt:lpstr>Dřevěný most – Český Krumlov</vt:lpstr>
      <vt:lpstr>Shrnutí</vt:lpstr>
      <vt:lpstr>Zdroj obrázků: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Dřevěné mosty</dc:title>
  <dc:creator>Michal</dc:creator>
  <cp:lastModifiedBy>Alena Stachová</cp:lastModifiedBy>
  <cp:revision>66</cp:revision>
  <dcterms:created xsi:type="dcterms:W3CDTF">2013-11-29T19:30:12Z</dcterms:created>
  <dcterms:modified xsi:type="dcterms:W3CDTF">2014-01-21T12:39:33Z</dcterms:modified>
</cp:coreProperties>
</file>