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351" r:id="rId2"/>
    <p:sldId id="256" r:id="rId3"/>
    <p:sldId id="315" r:id="rId4"/>
    <p:sldId id="350" r:id="rId5"/>
    <p:sldId id="339" r:id="rId6"/>
    <p:sldId id="316" r:id="rId7"/>
    <p:sldId id="349" r:id="rId8"/>
    <p:sldId id="323" r:id="rId9"/>
    <p:sldId id="324" r:id="rId10"/>
    <p:sldId id="341" r:id="rId11"/>
    <p:sldId id="347" r:id="rId12"/>
    <p:sldId id="346" r:id="rId13"/>
    <p:sldId id="313" r:id="rId14"/>
    <p:sldId id="317" r:id="rId15"/>
    <p:sldId id="318" r:id="rId16"/>
    <p:sldId id="340" r:id="rId17"/>
    <p:sldId id="342" r:id="rId18"/>
    <p:sldId id="344" r:id="rId19"/>
    <p:sldId id="343" r:id="rId20"/>
    <p:sldId id="309" r:id="rId21"/>
    <p:sldId id="348" r:id="rId22"/>
    <p:sldId id="326" r:id="rId23"/>
    <p:sldId id="345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94703" autoAdjust="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7CC62-612E-450D-A863-5C88CFCBD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6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avlikjiri.cz/VIZECK/mosty_Bloch/mosty_Bloch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egrelliho_viadukt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5" Type="http://schemas.openxmlformats.org/officeDocument/2006/relationships/slide" Target="slide14.xml"/><Relationship Id="rId4" Type="http://schemas.openxmlformats.org/officeDocument/2006/relationships/slide" Target="slide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8.xml"/><Relationship Id="rId4" Type="http://schemas.openxmlformats.org/officeDocument/2006/relationships/slide" Target="slide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louh%C3%BD_most_19st.png" TargetMode="External"/><Relationship Id="rId2" Type="http://schemas.openxmlformats.org/officeDocument/2006/relationships/hyperlink" Target="http://cs.wikipedia.org/wiki/Soubor:Rekonstrukce_mostu_v_%C4%8Cernv%C3%AD%C5%99e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radec_Kr%C3%A1lov%C3%A9_-_jez_Hu%C4%8D%C3%A1k.jpg" TargetMode="External"/><Relationship Id="rId5" Type="http://schemas.openxmlformats.org/officeDocument/2006/relationships/hyperlink" Target="http://cs.wikipedia.org/wiki/Soubor:Negrelliho_viadukt_v_Karl%C3%ADn%C4%9B,_lept,_1854.jpg" TargetMode="External"/><Relationship Id="rId4" Type="http://schemas.openxmlformats.org/officeDocument/2006/relationships/hyperlink" Target="http://cs.wikipedia.org/wiki/Soubor:St%C3%A1dleck%C3%BD_most_panorama_(2)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%C5%A0vehl%C5%AFv_most_p%C5%99es_Lu%C5%BEnici-T%C3%A1bor.jpg" TargetMode="External"/><Relationship Id="rId2" Type="http://schemas.openxmlformats.org/officeDocument/2006/relationships/hyperlink" Target="http://cs.wikipedia.org/wiki/Soubor:Ho%C5%99epn%C3%ADk-most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%C5%98et%C4%9Bzov%C3%BD_most_Podolsko.jpg" TargetMode="External"/><Relationship Id="rId4" Type="http://schemas.openxmlformats.org/officeDocument/2006/relationships/hyperlink" Target="http://cs.wikipedia.org/wiki/Soubor:Podolsky_mos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929876385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VY_32_INOVACE_32-16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4.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74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Novověké mosty v Čechách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Dopravní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23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Novověké </a:t>
            </a:r>
            <a:r>
              <a:rPr lang="cs-CZ" dirty="0" smtClean="0"/>
              <a:t>mosty 18. – 20.stol. v Čechách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Čechách se v stavěly na venkově hlavně dřevěné a kamenné mosty</a:t>
            </a:r>
          </a:p>
          <a:p>
            <a:r>
              <a:rPr lang="cs-CZ" dirty="0" smtClean="0"/>
              <a:t>V 19. století začínají vznikat mosty ocelové a začátkem 20. století železobetonové</a:t>
            </a:r>
          </a:p>
          <a:p>
            <a:r>
              <a:rPr lang="cs-CZ" altLang="cs-CZ" dirty="0">
                <a:latin typeface="Calibri" pitchFamily="34" charset="0"/>
              </a:rPr>
              <a:t>U nás se zasloužili o rozvoj </a:t>
            </a:r>
            <a:r>
              <a:rPr lang="cs-CZ" altLang="cs-CZ" dirty="0" smtClean="0">
                <a:latin typeface="Calibri" pitchFamily="34" charset="0"/>
              </a:rPr>
              <a:t>železobetonových </a:t>
            </a:r>
            <a:r>
              <a:rPr lang="cs-CZ" altLang="cs-CZ" dirty="0">
                <a:latin typeface="Calibri" pitchFamily="34" charset="0"/>
              </a:rPr>
              <a:t>konstrukcí profesoři techniky, akademici </a:t>
            </a:r>
            <a:endParaRPr lang="cs-CZ" altLang="cs-CZ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	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Stanislav </a:t>
            </a: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Bechyně </a:t>
            </a:r>
            <a:r>
              <a:rPr lang="cs-CZ" altLang="cs-CZ" dirty="0">
                <a:latin typeface="Calibri" pitchFamily="34" charset="0"/>
              </a:rPr>
              <a:t>a </a:t>
            </a: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František </a:t>
            </a:r>
            <a:r>
              <a:rPr lang="cs-CZ" alt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Klokner</a:t>
            </a:r>
            <a:r>
              <a:rPr lang="cs-CZ" altLang="cs-CZ" dirty="0" smtClean="0"/>
              <a:t>.</a:t>
            </a:r>
            <a:endParaRPr lang="cs-CZ" dirty="0" smtClean="0"/>
          </a:p>
          <a:p>
            <a:r>
              <a:rPr lang="cs-CZ" dirty="0" smtClean="0"/>
              <a:t>Soubor všech novověkých mostů je možno vidět v Českém Krumlově a jeho blízkém okolí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www.havlikjiri.cz/VIZECK/mosty_Bloch/mosty_Bloch.html</a:t>
            </a: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6328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Krytá dřevěná lávka – </a:t>
            </a:r>
            <a:r>
              <a:rPr lang="cs-CZ" dirty="0" err="1" smtClean="0"/>
              <a:t>rechle</a:t>
            </a:r>
            <a:r>
              <a:rPr lang="cs-CZ" dirty="0" smtClean="0"/>
              <a:t> lenora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323528" y="1240429"/>
            <a:ext cx="4191000" cy="5536330"/>
          </a:xfrm>
        </p:spPr>
        <p:txBody>
          <a:bodyPr>
            <a:normAutofit/>
          </a:bodyPr>
          <a:lstStyle/>
          <a:p>
            <a:r>
              <a:rPr lang="cs-CZ" dirty="0"/>
              <a:t>Krytá dřevěná lávka na třech kamenných pilířích přes Teplou Vltavu sloužila k zachycování a třídění plaveného dřeva pomocí dřevěných tyčí (trámků), spouštěných do řeky ze dna lávky. </a:t>
            </a:r>
            <a:r>
              <a:rPr lang="cs-CZ" dirty="0" err="1"/>
              <a:t>Rechle</a:t>
            </a:r>
            <a:r>
              <a:rPr lang="cs-CZ" dirty="0"/>
              <a:t> je dlouhá 25 m, široká 1,8 a vysoká 4 metry. Postavena byla r. </a:t>
            </a:r>
            <a:r>
              <a:rPr lang="cs-CZ" smtClean="0"/>
              <a:t>1870</a:t>
            </a:r>
            <a:endParaRPr lang="cs-CZ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62"/>
          <a:stretch/>
        </p:blipFill>
        <p:spPr bwMode="auto">
          <a:xfrm>
            <a:off x="4860032" y="1268759"/>
            <a:ext cx="3819525" cy="5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6982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Dřevěný most věšadlový</a:t>
            </a:r>
            <a:r>
              <a:rPr lang="cs-CZ" sz="1000" dirty="0" smtClean="0"/>
              <a:t> </a:t>
            </a:r>
            <a:br>
              <a:rPr lang="cs-CZ" sz="1000" dirty="0" smtClean="0"/>
            </a:br>
            <a:r>
              <a:rPr lang="cs-CZ" sz="1000" dirty="0" smtClean="0"/>
              <a:t> </a:t>
            </a:r>
            <a:r>
              <a:rPr lang="cs-CZ" sz="2000" dirty="0" smtClean="0"/>
              <a:t>Peklo nad Zdobnicí, Vamberk, Rychnov nad Kněžnou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340768"/>
            <a:ext cx="7620000" cy="507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993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effectLst/>
              </a:rPr>
              <a:t>Dřevěný most v </a:t>
            </a:r>
            <a:r>
              <a:rPr lang="cs-CZ" dirty="0" smtClean="0">
                <a:effectLst/>
              </a:rPr>
              <a:t>Černvíru (1718</a:t>
            </a:r>
            <a:r>
              <a:rPr lang="cs-CZ" dirty="0">
                <a:effectLst/>
              </a:rPr>
              <a:t>)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05" b="10991"/>
          <a:stretch/>
        </p:blipFill>
        <p:spPr>
          <a:xfrm>
            <a:off x="323528" y="1340768"/>
            <a:ext cx="8453120" cy="5364000"/>
          </a:xfrm>
        </p:spPr>
      </p:pic>
    </p:spTree>
    <p:extLst>
      <p:ext uri="{BB962C8B-B14F-4D97-AF65-F5344CB8AC3E}">
        <p14:creationId xmlns:p14="http://schemas.microsoft.com/office/powerpoint/2010/main" val="2867450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Dlouhý most České Budějovice (19. stol.)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36"/>
          <a:stretch/>
        </p:blipFill>
        <p:spPr bwMode="auto">
          <a:xfrm>
            <a:off x="288000" y="1484784"/>
            <a:ext cx="8748000" cy="4789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20992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502568"/>
            <a:ext cx="8686800" cy="838200"/>
          </a:xfrm>
        </p:spPr>
        <p:txBody>
          <a:bodyPr/>
          <a:lstStyle/>
          <a:p>
            <a:r>
              <a:rPr lang="cs-CZ" dirty="0" smtClean="0"/>
              <a:t>Kovový Řetězový most - Stádlec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Most postavil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Vojtěch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Lanna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v letech 1847-48 přes Vltavu v Podolsku podle projektu inženýra </a:t>
            </a:r>
            <a:r>
              <a:rPr lang="cs-CZ" dirty="0" err="1" smtClean="0"/>
              <a:t>Gassnera</a:t>
            </a:r>
            <a:r>
              <a:rPr lang="cs-CZ" dirty="0" smtClean="0"/>
              <a:t> a </a:t>
            </a:r>
            <a:r>
              <a:rPr lang="cs-CZ" dirty="0" err="1" smtClean="0"/>
              <a:t>B.Schnirna</a:t>
            </a:r>
            <a:endParaRPr lang="cs-CZ" dirty="0" smtClean="0"/>
          </a:p>
          <a:p>
            <a:r>
              <a:rPr lang="cs-CZ" dirty="0" smtClean="0"/>
              <a:t>Od r. 1959 je most národní technická památka</a:t>
            </a:r>
          </a:p>
          <a:p>
            <a:r>
              <a:rPr lang="cs-CZ" dirty="0" smtClean="0"/>
              <a:t>V r. 1960 byl rozebrán (zdokumentován a uložen)</a:t>
            </a:r>
          </a:p>
          <a:p>
            <a:r>
              <a:rPr lang="cs-CZ" dirty="0" smtClean="0"/>
              <a:t>V r. 1975 opět sestaven na Lužnici u Stádlce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2183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Řetězový most (1848, 1975), Stádlec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342" t="-318" r="12342" b="318"/>
          <a:stretch/>
        </p:blipFill>
        <p:spPr bwMode="auto">
          <a:xfrm>
            <a:off x="-972616" y="2132856"/>
            <a:ext cx="9906000" cy="278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44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Celokovový Křižíkův most (1903)</a:t>
            </a:r>
            <a:br>
              <a:rPr lang="cs-CZ" dirty="0" smtClean="0"/>
            </a:br>
            <a:r>
              <a:rPr lang="cs-CZ" sz="2000" dirty="0" smtClean="0"/>
              <a:t>přes Lužnici, Tábor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485"/>
          <a:stretch/>
        </p:blipFill>
        <p:spPr>
          <a:xfrm>
            <a:off x="395536" y="1412776"/>
            <a:ext cx="8449056" cy="5292000"/>
          </a:xfrm>
        </p:spPr>
      </p:pic>
    </p:spTree>
    <p:extLst>
      <p:ext uri="{BB962C8B-B14F-4D97-AF65-F5344CB8AC3E}">
        <p14:creationId xmlns:p14="http://schemas.microsoft.com/office/powerpoint/2010/main" val="1100459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502568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Kamenný viadukt v Karlíně (1854), Praha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Karlínský </a:t>
            </a:r>
            <a:r>
              <a:rPr lang="cs-CZ" dirty="0" smtClean="0"/>
              <a:t>viadukt </a:t>
            </a:r>
            <a:r>
              <a:rPr lang="cs-CZ" dirty="0"/>
              <a:t>byl </a:t>
            </a:r>
            <a:r>
              <a:rPr lang="cs-CZ" dirty="0" smtClean="0"/>
              <a:t>budován </a:t>
            </a:r>
            <a:r>
              <a:rPr lang="cs-CZ" dirty="0"/>
              <a:t>od jara roku </a:t>
            </a:r>
            <a:r>
              <a:rPr lang="cs-CZ" dirty="0" smtClean="0"/>
              <a:t>1846, </a:t>
            </a:r>
            <a:r>
              <a:rPr lang="cs-CZ" dirty="0"/>
              <a:t>dokončen roku </a:t>
            </a:r>
            <a:r>
              <a:rPr lang="cs-CZ" dirty="0" smtClean="0"/>
              <a:t>1849 </a:t>
            </a:r>
            <a:r>
              <a:rPr lang="cs-CZ" dirty="0"/>
              <a:t>a uveden do provozu </a:t>
            </a:r>
            <a:r>
              <a:rPr lang="cs-CZ" dirty="0" smtClean="0"/>
              <a:t>1.6.1850. </a:t>
            </a:r>
            <a:r>
              <a:rPr lang="cs-CZ" dirty="0"/>
              <a:t>Po svém dokončení měl 87 </a:t>
            </a:r>
            <a:r>
              <a:rPr lang="cs-CZ" dirty="0" smtClean="0"/>
              <a:t>kamenných oblouků (žula, pískovec) a je dlouhý 1110 metrů</a:t>
            </a:r>
          </a:p>
          <a:p>
            <a:r>
              <a:rPr lang="cs-CZ" dirty="0" smtClean="0"/>
              <a:t>Stavbu řídil Alois </a:t>
            </a:r>
            <a:r>
              <a:rPr lang="cs-CZ" dirty="0" err="1" smtClean="0"/>
              <a:t>Negrelli</a:t>
            </a:r>
            <a:endParaRPr lang="cs-CZ" dirty="0" smtClean="0"/>
          </a:p>
          <a:p>
            <a:r>
              <a:rPr lang="cs-CZ" dirty="0" smtClean="0"/>
              <a:t>Na stavbě se podílela firma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Vojtěcha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Lanny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7617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Karlínský (</a:t>
            </a:r>
            <a:r>
              <a:rPr lang="cs-CZ" dirty="0" err="1" smtClean="0"/>
              <a:t>Negrelliho</a:t>
            </a:r>
            <a:r>
              <a:rPr lang="cs-CZ" dirty="0" smtClean="0"/>
              <a:t>) viadukt (1854)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339" y="1326187"/>
            <a:ext cx="8534400" cy="5227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78339" y="5907176"/>
            <a:ext cx="85344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cs.wikipedia.org/wiki/Negrelliho_viadukt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5123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Secesní kamenný most – jez </a:t>
            </a:r>
            <a:r>
              <a:rPr lang="cs-CZ" dirty="0" err="1" smtClean="0"/>
              <a:t>Hučák</a:t>
            </a:r>
            <a:r>
              <a:rPr lang="cs-CZ" dirty="0" smtClean="0"/>
              <a:t> (1911) </a:t>
            </a:r>
            <a:r>
              <a:rPr lang="cs-CZ" sz="2200" dirty="0" smtClean="0"/>
              <a:t>Hradec Králové</a:t>
            </a:r>
            <a:endParaRPr lang="cs-CZ" sz="2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12776"/>
            <a:ext cx="7620000" cy="507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7872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Ing. Stanislav Bechyně, DrSc.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1"/>
            <a:ext cx="8686800" cy="558924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(</a:t>
            </a:r>
            <a:r>
              <a:rPr lang="cs-CZ" dirty="0"/>
              <a:t>20. </a:t>
            </a:r>
            <a:r>
              <a:rPr lang="cs-CZ" dirty="0" smtClean="0"/>
              <a:t>7. </a:t>
            </a:r>
            <a:r>
              <a:rPr lang="cs-CZ" dirty="0"/>
              <a:t>1887 Přibyslav – 15. </a:t>
            </a:r>
            <a:r>
              <a:rPr lang="cs-CZ" dirty="0" smtClean="0"/>
              <a:t>10. </a:t>
            </a:r>
            <a:r>
              <a:rPr lang="cs-CZ" dirty="0"/>
              <a:t>1973 Praha)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byl </a:t>
            </a:r>
            <a:r>
              <a:rPr lang="cs-CZ" dirty="0"/>
              <a:t>významný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architekt, konstruktér </a:t>
            </a:r>
            <a:r>
              <a:rPr lang="cs-CZ" dirty="0"/>
              <a:t>a pedagog. Stěžejní osou jeho díla jsou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železobetonové konstrukce </a:t>
            </a:r>
            <a:r>
              <a:rPr lang="cs-CZ" dirty="0"/>
              <a:t>a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kamenné a betonové mosty</a:t>
            </a:r>
            <a:r>
              <a:rPr lang="cs-CZ" dirty="0"/>
              <a:t>. Jako jeden z prvních konstruktérů dokázal ocenit vlastnosti betonu, které pak s velkou dávkou invence využíval ve svých projektech. Z jeho popudu vzniká i nový obor stavitelství kamenných a betonových mostů, jemuž se věnoval i publikačně a pedagogicky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sz="2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551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Železobetonový most (1912) </a:t>
            </a:r>
            <a:r>
              <a:rPr lang="cs-CZ" sz="1000" dirty="0" smtClean="0"/>
              <a:t>přes Trnavu, Hořepník</a:t>
            </a:r>
            <a:endParaRPr lang="cs-CZ" sz="1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50" b="134"/>
          <a:stretch/>
        </p:blipFill>
        <p:spPr bwMode="auto">
          <a:xfrm>
            <a:off x="762000" y="1340768"/>
            <a:ext cx="7620000" cy="518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0127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Bechyňská Duha (1928), </a:t>
            </a:r>
            <a:r>
              <a:rPr lang="cs-CZ" sz="2200" dirty="0" smtClean="0"/>
              <a:t>sdružený železobetonový most přes Lužnici, Bechyně 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2000" y="1879643"/>
            <a:ext cx="76200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941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Železobetonový Švehlův most (1935)</a:t>
            </a:r>
            <a:br>
              <a:rPr lang="cs-CZ" dirty="0" smtClean="0"/>
            </a:br>
            <a:r>
              <a:rPr lang="cs-CZ" sz="2000" dirty="0" smtClean="0"/>
              <a:t>přes Lužnici, Tábor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340768"/>
            <a:ext cx="762000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8752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Podolský most železobetonový (1942)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přes Vltavu u Písku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40"/>
          <a:stretch/>
        </p:blipFill>
        <p:spPr bwMode="auto">
          <a:xfrm>
            <a:off x="775387" y="1340768"/>
            <a:ext cx="7620000" cy="536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654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Podolský most se starým řetězovým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12776"/>
            <a:ext cx="7620000" cy="529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5176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</a:t>
            </a:r>
            <a:r>
              <a:rPr lang="cs-CZ" dirty="0" smtClean="0">
                <a:hlinkClick r:id="rId2" action="ppaction://hlinksldjump"/>
              </a:rPr>
              <a:t>materiály</a:t>
            </a:r>
            <a:r>
              <a:rPr lang="cs-CZ" dirty="0" smtClean="0"/>
              <a:t> se používaly v Čechách v 18. – 1.pol. 20. století pro výstavbu mostů?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Znáte nějaké významné </a:t>
            </a:r>
            <a:r>
              <a:rPr lang="cs-CZ" dirty="0">
                <a:hlinkClick r:id="rId3" action="ppaction://hlinksldjump"/>
              </a:rPr>
              <a:t>stavitele</a:t>
            </a:r>
            <a:r>
              <a:rPr lang="cs-CZ" dirty="0"/>
              <a:t> </a:t>
            </a:r>
            <a:r>
              <a:rPr lang="cs-CZ" dirty="0">
                <a:hlinkClick r:id="rId4" action="ppaction://hlinksldjump"/>
              </a:rPr>
              <a:t>mostů</a:t>
            </a:r>
            <a:r>
              <a:rPr lang="cs-CZ" dirty="0"/>
              <a:t> v </a:t>
            </a:r>
            <a:r>
              <a:rPr lang="cs-CZ" dirty="0">
                <a:hlinkClick r:id="rId5" action="ppaction://hlinksldjump"/>
              </a:rPr>
              <a:t>Čechách</a:t>
            </a:r>
            <a:r>
              <a:rPr lang="cs-CZ" dirty="0" smtClean="0"/>
              <a:t>?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Znáte nějaký zajímavý </a:t>
            </a:r>
            <a:r>
              <a:rPr lang="cs-CZ" dirty="0" smtClean="0">
                <a:hlinkClick r:id="rId6" action="ppaction://hlinksldjump"/>
              </a:rPr>
              <a:t>dřevěný</a:t>
            </a:r>
            <a:r>
              <a:rPr lang="cs-CZ" dirty="0" smtClean="0"/>
              <a:t> most </a:t>
            </a:r>
            <a:r>
              <a:rPr lang="cs-CZ" dirty="0"/>
              <a:t>z 18. – 1.pol. </a:t>
            </a:r>
            <a:r>
              <a:rPr lang="cs-CZ" dirty="0" smtClean="0"/>
              <a:t>20</a:t>
            </a:r>
            <a:r>
              <a:rPr lang="cs-CZ" dirty="0"/>
              <a:t>. století </a:t>
            </a:r>
            <a:r>
              <a:rPr lang="cs-CZ" dirty="0" smtClean="0"/>
              <a:t>v </a:t>
            </a:r>
            <a:r>
              <a:rPr lang="cs-CZ" dirty="0"/>
              <a:t>Čechách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5368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cs-CZ" dirty="0"/>
              <a:t>Znáte nějaký zajímavý </a:t>
            </a:r>
            <a:r>
              <a:rPr lang="cs-CZ" dirty="0">
                <a:hlinkClick r:id="rId2" action="ppaction://hlinksldjump"/>
              </a:rPr>
              <a:t>kovový</a:t>
            </a:r>
            <a:r>
              <a:rPr lang="cs-CZ" dirty="0"/>
              <a:t> most z 18. – 1.pol. 20. století v Čechách?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dirty="0" smtClean="0"/>
              <a:t>Znáte nějaký zajímavý </a:t>
            </a:r>
            <a:r>
              <a:rPr lang="cs-CZ" dirty="0" smtClean="0">
                <a:hlinkClick r:id="rId3" action="ppaction://hlinksldjump"/>
              </a:rPr>
              <a:t>kamenný</a:t>
            </a:r>
            <a:r>
              <a:rPr lang="cs-CZ" dirty="0" smtClean="0"/>
              <a:t> most z 18. – 1.pol. 20. století v Čechách?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dirty="0" smtClean="0"/>
              <a:t>Znáte </a:t>
            </a:r>
            <a:r>
              <a:rPr lang="cs-CZ" dirty="0"/>
              <a:t>nějaký zajímavý </a:t>
            </a:r>
            <a:r>
              <a:rPr lang="cs-CZ" dirty="0" smtClean="0">
                <a:hlinkClick r:id="rId4" action="ppaction://hlinksldjump"/>
              </a:rPr>
              <a:t>železobetonový</a:t>
            </a:r>
            <a:r>
              <a:rPr lang="cs-CZ" dirty="0" smtClean="0"/>
              <a:t> </a:t>
            </a:r>
            <a:r>
              <a:rPr lang="cs-CZ" dirty="0"/>
              <a:t>most z 18. – 1.pol. </a:t>
            </a:r>
            <a:r>
              <a:rPr lang="cs-CZ" dirty="0" smtClean="0"/>
              <a:t>20</a:t>
            </a:r>
            <a:r>
              <a:rPr lang="cs-CZ" dirty="0"/>
              <a:t>. století v </a:t>
            </a:r>
            <a:r>
              <a:rPr lang="cs-CZ" dirty="0">
                <a:hlinkClick r:id="rId5" action="ppaction://hlinksldjump"/>
              </a:rPr>
              <a:t>Čechách</a:t>
            </a:r>
            <a:r>
              <a:rPr lang="cs-CZ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646748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043189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PAVELN4. </a:t>
            </a:r>
            <a:r>
              <a:rPr lang="cs-CZ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/>
              <a:t>15.8.2013].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2"/>
              </a:rPr>
              <a:t>http://cs.wikipedia.org/wiki/Soubor:Rekonstrukce_mostu_v_%C4%8Cernv%C3%AD%C5%99e_1.JPG</a:t>
            </a:r>
            <a:endParaRPr lang="cs-CZ" dirty="0" smtClean="0"/>
          </a:p>
          <a:p>
            <a:r>
              <a:rPr lang="cs-CZ" dirty="0"/>
              <a:t>UNKNOWN.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15.8.2013].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cs.wikipedia.org/wiki/Soubor:Dlouh%C3%BD_most_19st.png</a:t>
            </a:r>
            <a:endParaRPr lang="cs-CZ" dirty="0" smtClean="0"/>
          </a:p>
          <a:p>
            <a:r>
              <a:rPr lang="cs-CZ" dirty="0" smtClean="0"/>
              <a:t>CHMEE2. </a:t>
            </a:r>
            <a:r>
              <a:rPr lang="cs-CZ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/>
              <a:t>15.8.2013].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4"/>
              </a:rPr>
              <a:t>http://cs.wikipedia.org/wiki/Soubor:St%C3%A1dleck%C3%BD_most_panorama_(2).jpg</a:t>
            </a:r>
            <a:endParaRPr lang="cs-CZ" dirty="0" smtClean="0"/>
          </a:p>
          <a:p>
            <a:r>
              <a:rPr lang="cs-CZ" dirty="0"/>
              <a:t>JOSEF RYBIČKA, KAREL BRANTL.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15.8.2013]. </a:t>
            </a:r>
            <a:r>
              <a:rPr lang="cs-CZ" dirty="0"/>
              <a:t>Dostupný na WWW: </a:t>
            </a:r>
            <a:r>
              <a:rPr lang="cs-CZ" dirty="0">
                <a:hlinkClick r:id="rId5"/>
              </a:rPr>
              <a:t>http://cs.wikipedia.org/wiki/Soubor:Negrelliho_viadukt_v_Karl%C3%ADn%C4%9B,_lept,_</a:t>
            </a:r>
            <a:r>
              <a:rPr lang="cs-CZ" dirty="0" smtClean="0">
                <a:hlinkClick r:id="rId5"/>
              </a:rPr>
              <a:t>1854.jpg</a:t>
            </a:r>
            <a:endParaRPr lang="cs-CZ" dirty="0" smtClean="0"/>
          </a:p>
          <a:p>
            <a:r>
              <a:rPr lang="cs-CZ" dirty="0" smtClean="0"/>
              <a:t>PRAZAK.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/>
              <a:t>15.8.2013].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6"/>
              </a:rPr>
              <a:t>http://cs.wikipedia.org/wiki/Soubor:Hradec_Kr%C3%A1lov%C3%A9_-_jez_Hu%C4%8D%C3%A1k.jpg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5087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043189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BÍLÁVRÁNA. </a:t>
            </a:r>
            <a:r>
              <a:rPr lang="cs-CZ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15.8.2013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cs.wikipedia.org/wiki/Soubor:Ho%C5%99epn%C3%ADk-most2.jpg</a:t>
            </a:r>
            <a:endParaRPr lang="cs-CZ" dirty="0" smtClean="0"/>
          </a:p>
          <a:p>
            <a:r>
              <a:rPr lang="cs-CZ" dirty="0" smtClean="0"/>
              <a:t>RUDOLF </a:t>
            </a:r>
            <a:r>
              <a:rPr lang="cs-CZ" dirty="0"/>
              <a:t>KUKAČKA.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15.8.2013].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http://cs.wikipedia.org/wiki/Soubor:%</a:t>
            </a:r>
            <a:r>
              <a:rPr lang="cs-CZ" dirty="0" smtClean="0">
                <a:hlinkClick r:id="rId3"/>
              </a:rPr>
              <a:t>C5%A0vehl%C5%AFv_most_p%C5%99es_Lu%C5%BEnici-T%C3%A1bor.jpg</a:t>
            </a:r>
            <a:endParaRPr lang="cs-CZ" dirty="0" smtClean="0"/>
          </a:p>
          <a:p>
            <a:r>
              <a:rPr lang="cs-CZ" dirty="0"/>
              <a:t>KOKPIT.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15.8.2013].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cs.wikipedia.org/wiki/Soubor:Podolsky_most.jpg</a:t>
            </a:r>
            <a:endParaRPr lang="cs-CZ" dirty="0"/>
          </a:p>
          <a:p>
            <a:r>
              <a:rPr lang="cs-CZ" dirty="0"/>
              <a:t>CRYOMAN.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15.8.2013]. </a:t>
            </a:r>
            <a:r>
              <a:rPr lang="cs-CZ" dirty="0"/>
              <a:t>Dostupný na WWW: </a:t>
            </a:r>
            <a:r>
              <a:rPr lang="cs-CZ" dirty="0">
                <a:hlinkClick r:id="rId5"/>
              </a:rPr>
              <a:t>http://cs.wikipedia.org/wiki/Soubor:%</a:t>
            </a:r>
            <a:r>
              <a:rPr lang="cs-CZ" dirty="0" smtClean="0">
                <a:hlinkClick r:id="rId5"/>
              </a:rPr>
              <a:t>C5%98et%C4%9Bzov%C3%BD_most_Podolsko.jpg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66420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1461</TotalTime>
  <Words>757</Words>
  <Application>Microsoft Office PowerPoint</Application>
  <PresentationFormat>Předvádění na obrazovce (4:3)</PresentationFormat>
  <Paragraphs>95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Cesta</vt:lpstr>
      <vt:lpstr>Prezentace aplikace PowerPoint</vt:lpstr>
      <vt:lpstr>Novověké mosty v Čechách</vt:lpstr>
      <vt:lpstr>Novověké mosty 18. – 20.stol. v Čechách </vt:lpstr>
      <vt:lpstr>Krytá dřevěná lávka – rechle lenora</vt:lpstr>
      <vt:lpstr>Dřevěný most věšadlový   Peklo nad Zdobnicí, Vamberk, Rychnov nad Kněžnou</vt:lpstr>
      <vt:lpstr>Dřevěný most v Černvíru (1718)</vt:lpstr>
      <vt:lpstr>Dlouhý most České Budějovice (19. stol.)</vt:lpstr>
      <vt:lpstr>Kovový Řetězový most - Stádlec </vt:lpstr>
      <vt:lpstr>Řetězový most (1848, 1975), Stádlec </vt:lpstr>
      <vt:lpstr>Celokovový Křižíkův most (1903) přes Lužnici, Tábor </vt:lpstr>
      <vt:lpstr>Kamenný viadukt v Karlíně (1854), Praha </vt:lpstr>
      <vt:lpstr>Karlínský (Negrelliho) viadukt (1854)</vt:lpstr>
      <vt:lpstr>Secesní kamenný most – jez Hučák (1911) Hradec Králové</vt:lpstr>
      <vt:lpstr>Ing. Stanislav Bechyně, DrSc. </vt:lpstr>
      <vt:lpstr>Železobetonový most (1912) přes Trnavu, Hořepník</vt:lpstr>
      <vt:lpstr>Bechyňská Duha (1928), sdružený železobetonový most přes Lužnici, Bechyně </vt:lpstr>
      <vt:lpstr>Železobetonový Švehlův most (1935) přes Lužnici, Tábor </vt:lpstr>
      <vt:lpstr>Podolský most železobetonový (1942) přes Vltavu u Písku</vt:lpstr>
      <vt:lpstr>Podolský most se starým řetězovým</vt:lpstr>
      <vt:lpstr>Shrnutí</vt:lpstr>
      <vt:lpstr>Shrnutí</vt:lpstr>
      <vt:lpstr>Zdroj obrázků:</vt:lpstr>
      <vt:lpstr>Zdroj obrázků: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Dřevěné mosty</dc:title>
  <dc:creator>Michal</dc:creator>
  <cp:lastModifiedBy>Michal</cp:lastModifiedBy>
  <cp:revision>185</cp:revision>
  <dcterms:created xsi:type="dcterms:W3CDTF">2013-11-29T19:30:12Z</dcterms:created>
  <dcterms:modified xsi:type="dcterms:W3CDTF">2014-01-16T21:42:03Z</dcterms:modified>
</cp:coreProperties>
</file>