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89" r:id="rId2"/>
    <p:sldId id="256" r:id="rId3"/>
    <p:sldId id="257" r:id="rId4"/>
    <p:sldId id="258" r:id="rId5"/>
    <p:sldId id="288" r:id="rId6"/>
    <p:sldId id="280" r:id="rId7"/>
    <p:sldId id="281" r:id="rId8"/>
    <p:sldId id="260" r:id="rId9"/>
    <p:sldId id="285" r:id="rId10"/>
    <p:sldId id="261" r:id="rId11"/>
    <p:sldId id="259" r:id="rId12"/>
    <p:sldId id="278" r:id="rId13"/>
    <p:sldId id="279" r:id="rId14"/>
    <p:sldId id="262" r:id="rId15"/>
    <p:sldId id="284" r:id="rId16"/>
    <p:sldId id="273" r:id="rId17"/>
    <p:sldId id="274" r:id="rId18"/>
    <p:sldId id="275" r:id="rId19"/>
    <p:sldId id="277" r:id="rId20"/>
    <p:sldId id="283" r:id="rId21"/>
    <p:sldId id="263" r:id="rId22"/>
    <p:sldId id="264" r:id="rId23"/>
    <p:sldId id="265" r:id="rId24"/>
    <p:sldId id="266" r:id="rId25"/>
    <p:sldId id="267" r:id="rId26"/>
    <p:sldId id="268" r:id="rId27"/>
    <p:sldId id="269" r:id="rId28"/>
    <p:sldId id="272" r:id="rId29"/>
    <p:sldId id="270" r:id="rId30"/>
    <p:sldId id="286" r:id="rId31"/>
    <p:sldId id="287" r:id="rId32"/>
    <p:sldId id="271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6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iesener_Viadukt.jpg" TargetMode="External"/><Relationship Id="rId2" Type="http://schemas.openxmlformats.org/officeDocument/2006/relationships/hyperlink" Target="http://cs.wikipedia.org/wiki/Soubor:Stone_Bridge_in_Pisek_in_201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File:Luxembourg_Pont_Adolph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533919000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VY_32_INOVACE_32-18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16. 8.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Kamenné mosty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1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kamenných mostů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/>
          <a:lstStyle/>
          <a:p>
            <a:r>
              <a:rPr lang="cs-CZ" altLang="cs-CZ" dirty="0"/>
              <a:t>Kámen byl dříve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</a:t>
            </a:r>
            <a:r>
              <a:rPr lang="cs-CZ" altLang="cs-CZ" dirty="0"/>
              <a:t> a jediný </a:t>
            </a:r>
            <a:r>
              <a:rPr lang="cs-CZ" altLang="cs-CZ" dirty="0" smtClean="0"/>
              <a:t>materiál </a:t>
            </a:r>
            <a:r>
              <a:rPr lang="cs-CZ" altLang="cs-CZ" dirty="0"/>
              <a:t>z něhož bylo možno budovat mosty, které dlouhou dobu měly plnit svůj </a:t>
            </a:r>
            <a:r>
              <a:rPr lang="cs-CZ" altLang="cs-CZ" dirty="0" smtClean="0"/>
              <a:t>účel</a:t>
            </a:r>
          </a:p>
          <a:p>
            <a:r>
              <a:rPr lang="cs-CZ" altLang="cs-CZ" dirty="0"/>
              <a:t>Byl využíván </a:t>
            </a:r>
            <a:r>
              <a:rPr lang="cs-CZ" altLang="cs-CZ" dirty="0" smtClean="0"/>
              <a:t>hlavně pro svou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pevnost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dlouhou životnost</a:t>
            </a:r>
          </a:p>
          <a:p>
            <a:r>
              <a:rPr lang="cs-CZ" dirty="0" smtClean="0"/>
              <a:t>Nejstarší kulturní národy (Sumerové, Babyloňané, Egypťané) stavěli kamenné mosty při nichž používali již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klenby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2273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kamenných mostů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Řecku se stavěly mosty z kamenných desek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Římané</a:t>
            </a:r>
            <a:r>
              <a:rPr lang="cs-CZ" dirty="0" smtClean="0"/>
              <a:t> použili klenby při stavbě mnoha mostů, když z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vojenských</a:t>
            </a:r>
            <a:r>
              <a:rPr lang="cs-CZ" dirty="0" smtClean="0"/>
              <a:t> a správních důvodů budovali rozsáhlou silniční síť 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akvadukty</a:t>
            </a:r>
            <a:r>
              <a:rPr lang="cs-CZ" dirty="0" smtClean="0"/>
              <a:t> pro přivádění vody do měst</a:t>
            </a:r>
          </a:p>
          <a:p>
            <a:r>
              <a:rPr lang="cs-CZ" altLang="cs-CZ" dirty="0"/>
              <a:t>V dnešní době se již nestavějí pro náročnost práce při opracování a zpracovávání </a:t>
            </a:r>
            <a:r>
              <a:rPr lang="cs-CZ" altLang="cs-CZ" dirty="0" smtClean="0"/>
              <a:t>kamene</a:t>
            </a:r>
          </a:p>
          <a:p>
            <a:r>
              <a:rPr lang="cs-CZ" altLang="cs-CZ" dirty="0"/>
              <a:t>Dnes se kámen používá pouze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obezdívku </a:t>
            </a:r>
            <a:r>
              <a:rPr lang="cs-CZ" altLang="cs-CZ" dirty="0"/>
              <a:t>nepříznivě namáhaných míst (např.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pilíře, opěry</a:t>
            </a:r>
            <a:r>
              <a:rPr lang="cs-CZ" altLang="cs-CZ" dirty="0"/>
              <a:t>,…) a to proti agresivním vodám,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nárazům ledových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ker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287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8881048" cy="841248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effectLst/>
              </a:rPr>
              <a:t>Pont </a:t>
            </a:r>
            <a:r>
              <a:rPr lang="cs-CZ" sz="4000" b="1" dirty="0" err="1" smtClean="0">
                <a:effectLst/>
              </a:rPr>
              <a:t>du</a:t>
            </a:r>
            <a:r>
              <a:rPr lang="cs-CZ" sz="4000" b="1" dirty="0" smtClean="0">
                <a:effectLst/>
              </a:rPr>
              <a:t> Gard, Francie</a:t>
            </a:r>
            <a:r>
              <a:rPr lang="cs-CZ" b="1" dirty="0">
                <a:effectLst/>
              </a:rPr>
              <a:t/>
            </a:r>
            <a:br>
              <a:rPr lang="cs-CZ" b="1" dirty="0">
                <a:effectLst/>
              </a:rPr>
            </a:br>
            <a:r>
              <a:rPr lang="cs-CZ" b="1" dirty="0" smtClean="0">
                <a:effectLst/>
              </a:rPr>
              <a:t>				</a:t>
            </a:r>
            <a:r>
              <a:rPr lang="cs-CZ" sz="2200" b="1" dirty="0" smtClean="0">
                <a:effectLst/>
              </a:rPr>
              <a:t>nejznámější  </a:t>
            </a:r>
            <a:r>
              <a:rPr lang="cs-CZ" sz="2200" b="1" dirty="0">
                <a:effectLst/>
              </a:rPr>
              <a:t>akvadukt (asi </a:t>
            </a:r>
            <a:r>
              <a:rPr lang="cs-CZ" sz="2200" b="1" dirty="0" smtClean="0">
                <a:effectLst/>
              </a:rPr>
              <a:t>1.st.př.n.l</a:t>
            </a:r>
            <a:r>
              <a:rPr lang="cs-CZ" sz="2200" b="1" dirty="0">
                <a:effectLst/>
              </a:rPr>
              <a:t>)</a:t>
            </a:r>
            <a:endParaRPr lang="cs-CZ" sz="22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92000" y="1340768"/>
            <a:ext cx="6960000" cy="52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5501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Klenby v mostních stavbách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Klenby se konstruovaly tak, aby plnily různá hlediska:	</a:t>
            </a:r>
          </a:p>
          <a:p>
            <a:pPr marL="0" indent="0">
              <a:buNone/>
            </a:pPr>
            <a:r>
              <a:rPr lang="cs-CZ" dirty="0" smtClean="0"/>
              <a:t>	- únosnost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výšku nad překlenovanou překážkou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estetiku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ekonomiku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650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Klenby – rozdělení dle tvaru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Vysoké klenby </a:t>
            </a:r>
            <a:r>
              <a:rPr lang="cs-CZ" dirty="0" smtClean="0"/>
              <a:t>– menší vodorovný tlak do 				podpor. Používané u viaduktů 				(dlouhých přemostěních)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Polokruhové klenby </a:t>
            </a:r>
            <a:r>
              <a:rPr lang="cs-CZ" dirty="0" smtClean="0"/>
              <a:t>– vysoké mosty s malým 				rozpětím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Segmentové </a:t>
            </a:r>
            <a:r>
              <a:rPr lang="cs-CZ" dirty="0" smtClean="0"/>
              <a:t>– mají menší konstrukční výšku, 				ale mohutnější pilíře a opěry. 				Působí větším vodorovným 				tlakem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86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Kamenný most v Písku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Kamenný most v Písku (Jelení most</a:t>
            </a:r>
            <a:r>
              <a:rPr lang="cs-CZ" altLang="cs-CZ" dirty="0" smtClean="0"/>
              <a:t>) přes Otavu </a:t>
            </a:r>
            <a:r>
              <a:rPr lang="cs-CZ" altLang="cs-CZ" dirty="0"/>
              <a:t>je </a:t>
            </a:r>
            <a:r>
              <a:rPr lang="cs-CZ" altLang="cs-CZ" dirty="0" smtClean="0"/>
              <a:t>nejstarším dochovaným</a:t>
            </a:r>
            <a:r>
              <a:rPr lang="cs-CZ" altLang="cs-CZ" dirty="0"/>
              <a:t> mostem v Česku.</a:t>
            </a:r>
          </a:p>
          <a:p>
            <a:r>
              <a:rPr lang="cs-CZ" altLang="cs-CZ" dirty="0"/>
              <a:t>Je postaven v gotickém slohu.</a:t>
            </a:r>
          </a:p>
          <a:p>
            <a:r>
              <a:rPr lang="cs-CZ" altLang="cs-CZ" dirty="0"/>
              <a:t>Most je dlouhý 109,75 metrů a široký 6,25 metrů.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4800600" y="1600200"/>
            <a:ext cx="4343400" cy="47244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823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Kamenný most v </a:t>
            </a:r>
            <a:r>
              <a:rPr lang="cs-CZ" dirty="0" smtClean="0"/>
              <a:t>Písku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42932"/>
            <a:ext cx="8785225" cy="5291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654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Karlův most v Praze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altLang="cs-CZ" dirty="0"/>
              <a:t>Karlův most přes řeku Vltavu je druhý nejstarší dochovaný most v </a:t>
            </a:r>
            <a:r>
              <a:rPr lang="cs-CZ" altLang="cs-CZ" dirty="0" smtClean="0"/>
              <a:t>ČR</a:t>
            </a:r>
          </a:p>
          <a:p>
            <a:r>
              <a:rPr lang="cs-CZ" altLang="cs-CZ" dirty="0"/>
              <a:t>Karlův most nahradil předchozí Juditin most, stržený roku </a:t>
            </a:r>
            <a:r>
              <a:rPr lang="cs-CZ" altLang="cs-CZ" dirty="0" smtClean="0"/>
              <a:t>1342</a:t>
            </a:r>
          </a:p>
          <a:p>
            <a:r>
              <a:rPr lang="cs-CZ" altLang="cs-CZ" dirty="0"/>
              <a:t>Je 515,76 metrů dlouhý a jeho šířka je 9,40 až 9,50 </a:t>
            </a:r>
            <a:r>
              <a:rPr lang="cs-CZ" altLang="cs-CZ" dirty="0" smtClean="0"/>
              <a:t>m</a:t>
            </a:r>
          </a:p>
          <a:p>
            <a:r>
              <a:rPr lang="cs-CZ" altLang="cs-CZ" dirty="0"/>
              <a:t>Oblouky mají rozpon mezi  16,62 m až 23,38 </a:t>
            </a:r>
            <a:r>
              <a:rPr lang="cs-CZ" altLang="cs-CZ" dirty="0" smtClean="0"/>
              <a:t>m</a:t>
            </a:r>
          </a:p>
          <a:p>
            <a:r>
              <a:rPr lang="cs-CZ" altLang="cs-CZ" dirty="0"/>
              <a:t>Most je založen na mlýnských kamenech, které jsou podloženy rošty z dubových pilot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5591" r="12520" b="4663"/>
          <a:stretch/>
        </p:blipFill>
        <p:spPr bwMode="auto">
          <a:xfrm rot="10800000">
            <a:off x="4643991" y="1628800"/>
            <a:ext cx="4320000" cy="46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2486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 kamenných mostů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altLang="cs-CZ" dirty="0"/>
              <a:t>Kamenné mosty se stavějí s jednou nebo více klenbami mezi dvěma krajními </a:t>
            </a:r>
            <a:r>
              <a:rPr lang="cs-CZ" altLang="cs-CZ" dirty="0" smtClean="0"/>
              <a:t>opěrami</a:t>
            </a:r>
            <a:endParaRPr lang="cs-CZ" altLang="cs-CZ" dirty="0"/>
          </a:p>
          <a:p>
            <a:r>
              <a:rPr lang="cs-CZ" altLang="cs-CZ" dirty="0"/>
              <a:t>Klenba musí být založena na únosné </a:t>
            </a:r>
            <a:r>
              <a:rPr lang="cs-CZ" altLang="cs-CZ" dirty="0" smtClean="0"/>
              <a:t>půdě</a:t>
            </a:r>
          </a:p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772816"/>
            <a:ext cx="4343399" cy="3257550"/>
          </a:xfrm>
        </p:spPr>
      </p:pic>
    </p:spTree>
    <p:extLst>
      <p:ext uri="{BB962C8B-B14F-4D97-AF65-F5344CB8AC3E}">
        <p14:creationId xmlns:p14="http://schemas.microsoft.com/office/powerpoint/2010/main" val="2194444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4" t="24179" r="23858" b="18796"/>
          <a:stretch/>
        </p:blipFill>
        <p:spPr>
          <a:xfrm>
            <a:off x="827584" y="332656"/>
            <a:ext cx="7479157" cy="434821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 kamenných mostů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8511480" cy="768350"/>
          </a:xfrm>
        </p:spPr>
        <p:txBody>
          <a:bodyPr/>
          <a:lstStyle/>
          <a:p>
            <a:r>
              <a:rPr lang="cs-CZ" altLang="cs-CZ" dirty="0" smtClean="0"/>
              <a:t>U dlouhých mostů s velkým počtem polí se budují skupinové pilíře po 3 až 5 polích, které jsou silnější a jsou schopny odolávat i jednostrannému tlaku klenby v případě zřícení klenby v jednom poli. Rovněž při stavbě mostu se skruž provedla pouze mezi skupinovými pilíři a ne po celé délce mostu.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568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8355" y="332656"/>
            <a:ext cx="5797614" cy="434821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 kamenných mostů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8511480" cy="768350"/>
          </a:xfrm>
        </p:spPr>
        <p:txBody>
          <a:bodyPr/>
          <a:lstStyle/>
          <a:p>
            <a:r>
              <a:rPr lang="cs-CZ" altLang="cs-CZ" dirty="0" smtClean="0"/>
              <a:t>Na mostech s velkými oblouky se v cípech zřizují odlehčovací klenby, pod nimiž zůstává volný prostor. Zmenšuje  se tím zatížení hlavní klenby, výška násypu u opěr a také se zjednoduší odvodnění vnitřní konstrukce mostu.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6449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Kamenné mosty ve </a:t>
            </a:r>
            <a:r>
              <a:rPr lang="cs-CZ" dirty="0"/>
              <a:t>S</a:t>
            </a:r>
            <a:r>
              <a:rPr lang="cs-CZ" dirty="0" smtClean="0"/>
              <a:t>kotsku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07" y="2447405"/>
            <a:ext cx="4039985" cy="3029989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829" y="2445327"/>
            <a:ext cx="4044142" cy="3034145"/>
          </a:xfrm>
        </p:spPr>
      </p:pic>
    </p:spTree>
    <p:extLst>
      <p:ext uri="{BB962C8B-B14F-4D97-AF65-F5344CB8AC3E}">
        <p14:creationId xmlns:p14="http://schemas.microsoft.com/office/powerpoint/2010/main" val="2391370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Viadukt </a:t>
            </a:r>
            <a:r>
              <a:rPr lang="cs-CZ" dirty="0" err="1" smtClean="0"/>
              <a:t>Wiesen</a:t>
            </a:r>
            <a:r>
              <a:rPr lang="cs-CZ" dirty="0" smtClean="0"/>
              <a:t>, Švýcarsko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12776"/>
            <a:ext cx="7620000" cy="5078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618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Kamenné mosty Francie, Provence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07" y="2447405"/>
            <a:ext cx="4039985" cy="3029989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829" y="2445327"/>
            <a:ext cx="4044142" cy="3034145"/>
          </a:xfrm>
        </p:spPr>
      </p:pic>
    </p:spTree>
    <p:extLst>
      <p:ext uri="{BB962C8B-B14F-4D97-AF65-F5344CB8AC3E}">
        <p14:creationId xmlns:p14="http://schemas.microsoft.com/office/powerpoint/2010/main" val="235968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Kamenné mosty Itálie, </a:t>
            </a:r>
            <a:r>
              <a:rPr lang="cs-CZ" dirty="0" err="1" smtClean="0"/>
              <a:t>Rimini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07" y="2447405"/>
            <a:ext cx="4039985" cy="3029989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829" y="2445327"/>
            <a:ext cx="4044142" cy="3034145"/>
          </a:xfrm>
        </p:spPr>
      </p:pic>
    </p:spTree>
    <p:extLst>
      <p:ext uri="{BB962C8B-B14F-4D97-AF65-F5344CB8AC3E}">
        <p14:creationId xmlns:p14="http://schemas.microsoft.com/office/powerpoint/2010/main" val="234465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Kamenné mosty Itálie, Florencie, </a:t>
            </a:r>
            <a:br>
              <a:rPr lang="cs-CZ" dirty="0" smtClean="0"/>
            </a:br>
            <a:r>
              <a:rPr lang="cs-CZ" dirty="0" smtClean="0"/>
              <a:t>most Zlatníků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07" y="2447405"/>
            <a:ext cx="4039985" cy="3029989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829" y="2445327"/>
            <a:ext cx="4044142" cy="3034145"/>
          </a:xfrm>
        </p:spPr>
      </p:pic>
    </p:spTree>
    <p:extLst>
      <p:ext uri="{BB962C8B-B14F-4D97-AF65-F5344CB8AC3E}">
        <p14:creationId xmlns:p14="http://schemas.microsoft.com/office/powerpoint/2010/main" val="2004902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Kamenné mosty Benátky, Itálie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07" y="2447405"/>
            <a:ext cx="4039985" cy="3029989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0007" y="2335183"/>
            <a:ext cx="2439785" cy="3254433"/>
          </a:xfrm>
        </p:spPr>
      </p:pic>
    </p:spTree>
    <p:extLst>
      <p:ext uri="{BB962C8B-B14F-4D97-AF65-F5344CB8AC3E}">
        <p14:creationId xmlns:p14="http://schemas.microsoft.com/office/powerpoint/2010/main" val="1019696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Pont </a:t>
            </a:r>
            <a:r>
              <a:rPr lang="cs-CZ" dirty="0" err="1" smtClean="0"/>
              <a:t>Adolphe</a:t>
            </a:r>
            <a:r>
              <a:rPr lang="cs-CZ" dirty="0" smtClean="0"/>
              <a:t> (1903), Lucemburk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14450"/>
            <a:ext cx="7620000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687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Kamenný most u Římova přes Malši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altLang="cs-CZ" dirty="0" smtClean="0"/>
              <a:t>Původně </a:t>
            </a:r>
            <a:r>
              <a:rPr lang="cs-CZ" altLang="cs-CZ" dirty="0"/>
              <a:t>dřevěný most byl v roce 1852 nahrazen novým, taktéž ještě dřevěným pouze s kamennými pilíři</a:t>
            </a:r>
          </a:p>
          <a:p>
            <a:r>
              <a:rPr lang="cs-CZ" altLang="cs-CZ" dirty="0" smtClean="0"/>
              <a:t>Již </a:t>
            </a:r>
            <a:r>
              <a:rPr lang="cs-CZ" altLang="cs-CZ" dirty="0"/>
              <a:t>v 60. letech 19. století byl ale ve velmi špatném stavu a bylo jednáno o stavbě bytelnějšího</a:t>
            </a:r>
          </a:p>
          <a:p>
            <a:r>
              <a:rPr lang="cs-CZ" altLang="cs-CZ" dirty="0" smtClean="0"/>
              <a:t>Roku </a:t>
            </a:r>
            <a:r>
              <a:rPr lang="cs-CZ" altLang="cs-CZ" dirty="0"/>
              <a:t>1869 došlo ke stavbě nového kamenného mostu s třemi oblouky financované českobudějovickým okresním úřadem (cena 8000 zlatých)</a:t>
            </a:r>
          </a:p>
          <a:p>
            <a:r>
              <a:rPr lang="cs-CZ" altLang="cs-CZ" dirty="0"/>
              <a:t>D</a:t>
            </a:r>
            <a:r>
              <a:rPr lang="cs-CZ" altLang="cs-CZ" dirty="0" smtClean="0"/>
              <a:t>o </a:t>
            </a:r>
            <a:r>
              <a:rPr lang="cs-CZ" altLang="cs-CZ" dirty="0"/>
              <a:t>provozu byl uveden 1. října 1869 a do začátku 20. století se zde vybíralo mýto </a:t>
            </a:r>
          </a:p>
          <a:p>
            <a:r>
              <a:rPr lang="cs-CZ" altLang="cs-CZ" dirty="0" smtClean="0"/>
              <a:t>Přes </a:t>
            </a:r>
            <a:r>
              <a:rPr lang="cs-CZ" altLang="cs-CZ" dirty="0"/>
              <a:t>most vedla důležitá komunikace (tzv. </a:t>
            </a:r>
            <a:r>
              <a:rPr lang="cs-CZ" altLang="cs-CZ" dirty="0" smtClean="0"/>
              <a:t>Třeboňsko-</a:t>
            </a:r>
            <a:r>
              <a:rPr lang="cs-CZ" altLang="cs-CZ" dirty="0" err="1" smtClean="0"/>
              <a:t>Holkovská</a:t>
            </a:r>
            <a:r>
              <a:rPr lang="cs-CZ" altLang="cs-CZ" dirty="0"/>
              <a:t>) spojující Třeboň, Ledenice, Strážkovice, Římov a </a:t>
            </a:r>
            <a:r>
              <a:rPr lang="cs-CZ" altLang="cs-CZ" dirty="0" err="1"/>
              <a:t>Holkov</a:t>
            </a:r>
            <a:r>
              <a:rPr lang="cs-CZ" alt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35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Kamenný most u </a:t>
            </a:r>
            <a:r>
              <a:rPr lang="cs-CZ" dirty="0" smtClean="0"/>
              <a:t>Římova </a:t>
            </a:r>
            <a:r>
              <a:rPr lang="cs-CZ" dirty="0"/>
              <a:t>přes </a:t>
            </a:r>
            <a:r>
              <a:rPr lang="cs-CZ" dirty="0" smtClean="0"/>
              <a:t>Malši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altLang="cs-CZ" sz="2800" dirty="0" smtClean="0"/>
              <a:t>Most </a:t>
            </a:r>
            <a:r>
              <a:rPr lang="cs-CZ" altLang="cs-CZ" sz="2800" dirty="0"/>
              <a:t>se 3 oblouky na 2 podpěrách</a:t>
            </a:r>
          </a:p>
          <a:p>
            <a:pPr>
              <a:lnSpc>
                <a:spcPct val="150000"/>
              </a:lnSpc>
            </a:pPr>
            <a:r>
              <a:rPr lang="cs-CZ" altLang="cs-CZ" sz="2800" dirty="0"/>
              <a:t>D</a:t>
            </a:r>
            <a:r>
              <a:rPr lang="cs-CZ" altLang="cs-CZ" sz="2800" dirty="0" smtClean="0"/>
              <a:t>élka</a:t>
            </a:r>
            <a:r>
              <a:rPr lang="cs-CZ" altLang="cs-CZ" sz="2800" dirty="0"/>
              <a:t>: 40 m</a:t>
            </a:r>
          </a:p>
          <a:p>
            <a:pPr>
              <a:lnSpc>
                <a:spcPct val="150000"/>
              </a:lnSpc>
            </a:pPr>
            <a:r>
              <a:rPr lang="cs-CZ" altLang="cs-CZ" sz="2800" dirty="0" smtClean="0"/>
              <a:t>Šířka</a:t>
            </a:r>
            <a:r>
              <a:rPr lang="cs-CZ" altLang="cs-CZ" sz="2800" dirty="0"/>
              <a:t>: 5,5 m</a:t>
            </a:r>
          </a:p>
          <a:p>
            <a:pPr>
              <a:lnSpc>
                <a:spcPct val="150000"/>
              </a:lnSpc>
            </a:pPr>
            <a:r>
              <a:rPr lang="cs-CZ" altLang="cs-CZ" sz="2800" smtClean="0"/>
              <a:t>Výška </a:t>
            </a:r>
            <a:r>
              <a:rPr lang="cs-CZ" altLang="cs-CZ" sz="2800" dirty="0"/>
              <a:t>kamenného zábradlí: 130 cm</a:t>
            </a:r>
          </a:p>
          <a:p>
            <a:endParaRPr lang="cs-CZ" dirty="0"/>
          </a:p>
        </p:txBody>
      </p:sp>
      <p:pic>
        <p:nvPicPr>
          <p:cNvPr id="7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6983" y="1091738"/>
            <a:ext cx="5116484" cy="3836324"/>
          </a:xfrm>
        </p:spPr>
      </p:pic>
    </p:spTree>
    <p:extLst>
      <p:ext uri="{BB962C8B-B14F-4D97-AF65-F5344CB8AC3E}">
        <p14:creationId xmlns:p14="http://schemas.microsoft.com/office/powerpoint/2010/main" val="1801892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Železniční most v </a:t>
            </a:r>
            <a:r>
              <a:rPr lang="cs-CZ" sz="2800" dirty="0"/>
              <a:t>Z</a:t>
            </a:r>
            <a:r>
              <a:rPr lang="cs-CZ" sz="2800" dirty="0" smtClean="0"/>
              <a:t>ámostí, Hluboká nad </a:t>
            </a:r>
            <a:r>
              <a:rPr lang="cs-CZ" sz="2800" dirty="0"/>
              <a:t>V</a:t>
            </a:r>
            <a:r>
              <a:rPr lang="cs-CZ" sz="2800" dirty="0" smtClean="0"/>
              <a:t>ltavou</a:t>
            </a:r>
            <a:endParaRPr lang="cs-CZ" sz="2800" dirty="0"/>
          </a:p>
        </p:txBody>
      </p:sp>
      <p:pic>
        <p:nvPicPr>
          <p:cNvPr id="7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1520" y="1412776"/>
            <a:ext cx="4176000" cy="3131114"/>
          </a:xfrm>
        </p:spPr>
      </p:pic>
      <p:pic>
        <p:nvPicPr>
          <p:cNvPr id="8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829" y="2445327"/>
            <a:ext cx="4044142" cy="3034145"/>
          </a:xfrm>
        </p:spPr>
      </p:pic>
    </p:spTree>
    <p:extLst>
      <p:ext uri="{BB962C8B-B14F-4D97-AF65-F5344CB8AC3E}">
        <p14:creationId xmlns:p14="http://schemas.microsoft.com/office/powerpoint/2010/main" val="1561174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Kamenné mosty na trase Praha – České Budějovice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503" y="1699260"/>
            <a:ext cx="3391593" cy="452628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4063" y="2449483"/>
            <a:ext cx="4031673" cy="3025833"/>
          </a:xfrm>
        </p:spPr>
      </p:pic>
    </p:spTree>
    <p:extLst>
      <p:ext uri="{BB962C8B-B14F-4D97-AF65-F5344CB8AC3E}">
        <p14:creationId xmlns:p14="http://schemas.microsoft.com/office/powerpoint/2010/main" val="959005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Kamenné mosty na trase Praha – České Budějovice</a:t>
            </a:r>
            <a:endParaRPr lang="cs-CZ" sz="2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40768"/>
            <a:ext cx="4191000" cy="3143250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33105"/>
            <a:ext cx="4343400" cy="3258589"/>
          </a:xfrm>
        </p:spPr>
      </p:pic>
    </p:spTree>
    <p:extLst>
      <p:ext uri="{BB962C8B-B14F-4D97-AF65-F5344CB8AC3E}">
        <p14:creationId xmlns:p14="http://schemas.microsoft.com/office/powerpoint/2010/main" val="386855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Kamenné mosty na trase Praha – České Budějovice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4836" y="1556082"/>
            <a:ext cx="6026727" cy="4522124"/>
          </a:xfrm>
        </p:spPr>
      </p:pic>
    </p:spTree>
    <p:extLst>
      <p:ext uri="{BB962C8B-B14F-4D97-AF65-F5344CB8AC3E}">
        <p14:creationId xmlns:p14="http://schemas.microsoft.com/office/powerpoint/2010/main" val="345211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Kamenné mosty na trase Praha – České Budějovice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4836" y="1556082"/>
            <a:ext cx="6026727" cy="4522124"/>
          </a:xfrm>
        </p:spPr>
      </p:pic>
    </p:spTree>
    <p:extLst>
      <p:ext uri="{BB962C8B-B14F-4D97-AF65-F5344CB8AC3E}">
        <p14:creationId xmlns:p14="http://schemas.microsoft.com/office/powerpoint/2010/main" val="246453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Zámecký most </a:t>
            </a:r>
            <a:r>
              <a:rPr lang="cs-CZ" dirty="0"/>
              <a:t>v Českém </a:t>
            </a:r>
            <a:r>
              <a:rPr lang="cs-CZ" dirty="0" smtClean="0"/>
              <a:t>Krumlově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16826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rázek 1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2" b="1322"/>
          <a:stretch>
            <a:fillRect/>
          </a:stretch>
        </p:blipFill>
        <p:spPr>
          <a:xfrm rot="10800000">
            <a:off x="3505200" y="616634"/>
            <a:ext cx="5029200" cy="365760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Kamenný most u Velešína </a:t>
            </a:r>
            <a:r>
              <a:rPr lang="cs-CZ" dirty="0" err="1" smtClean="0"/>
              <a:t>Koněspřežka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00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jakého </a:t>
            </a:r>
            <a:r>
              <a:rPr lang="cs-CZ" dirty="0" smtClean="0">
                <a:hlinkClick r:id="rId2" action="ppaction://hlinksldjump"/>
              </a:rPr>
              <a:t>důvodu</a:t>
            </a:r>
            <a:r>
              <a:rPr lang="cs-CZ" dirty="0" smtClean="0"/>
              <a:t> se používal kámen pro výstavbu mostů?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</a:t>
            </a:r>
            <a:r>
              <a:rPr lang="cs-CZ" dirty="0" smtClean="0">
                <a:hlinkClick r:id="rId2" action="ppaction://hlinksldjump"/>
              </a:rPr>
              <a:t>tvar</a:t>
            </a:r>
            <a:r>
              <a:rPr lang="cs-CZ" dirty="0" smtClean="0"/>
              <a:t> nosné konstrukce používaly již staré národy</a:t>
            </a:r>
            <a:r>
              <a:rPr lang="cs-CZ" dirty="0"/>
              <a:t> u kamenných mostů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 jaké </a:t>
            </a:r>
            <a:r>
              <a:rPr lang="cs-CZ" dirty="0" smtClean="0">
                <a:hlinkClick r:id="rId3" action="ppaction://hlinksldjump"/>
              </a:rPr>
              <a:t>účely</a:t>
            </a:r>
            <a:r>
              <a:rPr lang="cs-CZ" dirty="0" smtClean="0"/>
              <a:t> stavěli mosty Římané?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Znáš nějaké </a:t>
            </a:r>
            <a:r>
              <a:rPr lang="cs-CZ" dirty="0" smtClean="0">
                <a:hlinkClick r:id="rId4" action="ppaction://hlinksldjump"/>
              </a:rPr>
              <a:t>dochované</a:t>
            </a:r>
            <a:r>
              <a:rPr lang="cs-CZ" dirty="0" smtClean="0"/>
              <a:t> mosty z dob Říma?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</a:t>
            </a:r>
            <a:r>
              <a:rPr lang="cs-CZ" dirty="0" smtClean="0">
                <a:hlinkClick r:id="rId5" action="ppaction://hlinksldjump"/>
              </a:rPr>
              <a:t>hlediska</a:t>
            </a:r>
            <a:r>
              <a:rPr lang="cs-CZ" dirty="0" smtClean="0"/>
              <a:t> plnily klenby?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</a:t>
            </a:r>
            <a:r>
              <a:rPr lang="cs-CZ" dirty="0" smtClean="0">
                <a:hlinkClick r:id="rId6" action="ppaction://hlinksldjump"/>
              </a:rPr>
              <a:t>druhy</a:t>
            </a:r>
            <a:r>
              <a:rPr lang="cs-CZ" dirty="0" smtClean="0"/>
              <a:t> kleneb byly používané při výstavbě mostů?</a:t>
            </a:r>
          </a:p>
        </p:txBody>
      </p:sp>
    </p:spTree>
    <p:extLst>
      <p:ext uri="{BB962C8B-B14F-4D97-AF65-F5344CB8AC3E}">
        <p14:creationId xmlns:p14="http://schemas.microsoft.com/office/powerpoint/2010/main" val="232854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Znáš nějaký kamenný most v </a:t>
            </a:r>
            <a:r>
              <a:rPr lang="cs-CZ" dirty="0" smtClean="0">
                <a:hlinkClick r:id="rId2" action="ppaction://hlinksldjump"/>
              </a:rPr>
              <a:t>Čechách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Znáš nějaký kamenný most v blízkosti tvého bydliště či školy?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Znáš nějaké kamenné mosty v </a:t>
            </a:r>
            <a:r>
              <a:rPr lang="cs-CZ" dirty="0" smtClean="0">
                <a:hlinkClick r:id="rId3" action="ppaction://hlinksldjump"/>
              </a:rPr>
              <a:t>Evropě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Kde </a:t>
            </a:r>
            <a:r>
              <a:rPr lang="cs-CZ" dirty="0"/>
              <a:t>se při stavbě </a:t>
            </a:r>
            <a:r>
              <a:rPr lang="cs-CZ" dirty="0" smtClean="0"/>
              <a:t>mostů </a:t>
            </a:r>
            <a:r>
              <a:rPr lang="cs-CZ" dirty="0" smtClean="0">
                <a:hlinkClick r:id="rId4" action="ppaction://hlinksldjump"/>
              </a:rPr>
              <a:t>využívá</a:t>
            </a:r>
            <a:r>
              <a:rPr lang="cs-CZ" dirty="0" smtClean="0"/>
              <a:t> v </a:t>
            </a:r>
            <a:r>
              <a:rPr lang="cs-CZ" dirty="0"/>
              <a:t>dnešní </a:t>
            </a:r>
            <a:r>
              <a:rPr lang="cs-CZ" dirty="0" smtClean="0"/>
              <a:t>době</a:t>
            </a:r>
            <a:r>
              <a:rPr lang="cs-CZ" dirty="0"/>
              <a:t> </a:t>
            </a:r>
            <a:r>
              <a:rPr lang="cs-CZ" dirty="0" smtClean="0"/>
              <a:t>kámen?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9958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 obrázků: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CHMEE2.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16.8.2013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http://cs.wikipedia.org/wiki/Soubor:Stone_Bridge_in_Pisek_in_2011.JPG</a:t>
            </a:r>
            <a:r>
              <a:rPr lang="cs-CZ" dirty="0"/>
              <a:t>  (22.5.11)</a:t>
            </a:r>
          </a:p>
          <a:p>
            <a:r>
              <a:rPr lang="cs-CZ" dirty="0" smtClean="0"/>
              <a:t>IKIWANER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16.8.2013].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cs.wikipedia.org/wiki/Soubor:Wiesener_Viadukt.jpg</a:t>
            </a:r>
            <a:r>
              <a:rPr lang="cs-CZ" dirty="0" smtClean="0"/>
              <a:t> (30.6.2006)</a:t>
            </a:r>
          </a:p>
          <a:p>
            <a:r>
              <a:rPr lang="cs-CZ" dirty="0"/>
              <a:t>CLAUDE WIANS.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16.8.2013].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en.wikipedia.org/wiki/File:Luxembourg_Pont_Adolphe.jpg</a:t>
            </a:r>
            <a:r>
              <a:rPr lang="cs-CZ" dirty="0" smtClean="0"/>
              <a:t> </a:t>
            </a:r>
            <a:r>
              <a:rPr lang="cs-CZ" dirty="0"/>
              <a:t>(16.8.2013)</a:t>
            </a:r>
            <a:endParaRPr lang="cs-CZ" dirty="0" smtClean="0"/>
          </a:p>
          <a:p>
            <a:r>
              <a:rPr lang="cs-CZ" dirty="0"/>
              <a:t>fotografie </a:t>
            </a:r>
            <a:r>
              <a:rPr lang="cs-CZ" dirty="0" smtClean="0"/>
              <a:t>autora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438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551</TotalTime>
  <Words>676</Words>
  <Application>Microsoft Office PowerPoint</Application>
  <PresentationFormat>Předvádění na obrazovce (4:3)</PresentationFormat>
  <Paragraphs>108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Cesta</vt:lpstr>
      <vt:lpstr>Prezentace aplikace PowerPoint</vt:lpstr>
      <vt:lpstr>Kamenné mosty</vt:lpstr>
      <vt:lpstr>Historie kamenných mostů</vt:lpstr>
      <vt:lpstr>Historie kamenných mostů</vt:lpstr>
      <vt:lpstr>Pont du Gard, Francie     nejznámější  akvadukt (asi 1.st.př.n.l)</vt:lpstr>
      <vt:lpstr>Klenby v mostních stavbách</vt:lpstr>
      <vt:lpstr>Klenby – rozdělení dle tvaru</vt:lpstr>
      <vt:lpstr>Kamenný most v Písku </vt:lpstr>
      <vt:lpstr>Kamenný most v Písku</vt:lpstr>
      <vt:lpstr>Karlův most v Praze</vt:lpstr>
      <vt:lpstr>Architektura kamenných mostů</vt:lpstr>
      <vt:lpstr>Architektura kamenných mostů</vt:lpstr>
      <vt:lpstr>Architektura kamenných mostů</vt:lpstr>
      <vt:lpstr>Kamenné mosty ve Skotsku</vt:lpstr>
      <vt:lpstr>Viadukt Wiesen, Švýcarsko</vt:lpstr>
      <vt:lpstr>Kamenné mosty Francie, Provence</vt:lpstr>
      <vt:lpstr>Kamenné mosty Itálie, Rimini</vt:lpstr>
      <vt:lpstr>Kamenné mosty Itálie, Florencie,  most Zlatníků</vt:lpstr>
      <vt:lpstr>Kamenné mosty Benátky, Itálie</vt:lpstr>
      <vt:lpstr>Pont Adolphe (1903), Lucemburk</vt:lpstr>
      <vt:lpstr>Kamenný most u Římova přes Malši</vt:lpstr>
      <vt:lpstr>Kamenný most u Římova přes Malši</vt:lpstr>
      <vt:lpstr>Železniční most v Zámostí, Hluboká nad Vltavou</vt:lpstr>
      <vt:lpstr>Kamenné mosty na trase Praha – České Budějovice</vt:lpstr>
      <vt:lpstr>Kamenné mosty na trase Praha – České Budějovice</vt:lpstr>
      <vt:lpstr>Kamenné mosty na trase Praha – České Budějovice</vt:lpstr>
      <vt:lpstr>Kamenné mosty na trase Praha – České Budějovice</vt:lpstr>
      <vt:lpstr>Zámecký most v Českém Krumlově</vt:lpstr>
      <vt:lpstr>Děkuji za pozornost</vt:lpstr>
      <vt:lpstr>Shrnutí</vt:lpstr>
      <vt:lpstr>Shrnutí</vt:lpstr>
      <vt:lpstr>Zdroj obrázků: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Kamenné mosty</dc:title>
  <dc:creator>Michal</dc:creator>
  <cp:lastModifiedBy>Michal</cp:lastModifiedBy>
  <cp:revision>70</cp:revision>
  <dcterms:created xsi:type="dcterms:W3CDTF">2013-11-29T22:34:55Z</dcterms:created>
  <dcterms:modified xsi:type="dcterms:W3CDTF">2014-01-16T21:51:27Z</dcterms:modified>
</cp:coreProperties>
</file>